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7" r:id="rId2"/>
    <p:sldId id="522" r:id="rId3"/>
    <p:sldId id="523" r:id="rId4"/>
    <p:sldId id="525" r:id="rId5"/>
    <p:sldId id="524" r:id="rId6"/>
    <p:sldId id="526" r:id="rId7"/>
    <p:sldId id="527" r:id="rId8"/>
    <p:sldId id="528" r:id="rId9"/>
    <p:sldId id="529" r:id="rId10"/>
    <p:sldId id="530" r:id="rId11"/>
    <p:sldId id="531" r:id="rId12"/>
    <p:sldId id="532" r:id="rId13"/>
    <p:sldId id="534" r:id="rId14"/>
    <p:sldId id="535" r:id="rId15"/>
    <p:sldId id="536" r:id="rId16"/>
    <p:sldId id="533" r:id="rId17"/>
    <p:sldId id="392" r:id="rId18"/>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66FF"/>
    <a:srgbClr val="800000"/>
    <a:srgbClr val="0000CC"/>
    <a:srgbClr val="D9853F"/>
    <a:srgbClr val="000099"/>
    <a:srgbClr val="FFFFCC"/>
    <a:srgbClr val="F7CFA3"/>
    <a:srgbClr val="F6BB00"/>
    <a:srgbClr val="E36B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4" autoAdjust="0"/>
    <p:restoredTop sz="94712" autoAdjust="0"/>
  </p:normalViewPr>
  <p:slideViewPr>
    <p:cSldViewPr>
      <p:cViewPr varScale="1">
        <p:scale>
          <a:sx n="109" d="100"/>
          <a:sy n="109" d="100"/>
        </p:scale>
        <p:origin x="1674" y="1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vl1pPr>
          </a:lstStyle>
          <a:p>
            <a:fld id="{1BF7C752-C40E-45D1-8671-24FEAE17EECF}" type="datetimeFigureOut">
              <a:rPr lang="zh-TW" altLang="en-US" smtClean="0"/>
              <a:pPr/>
              <a:t>2021/3/4</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0720" y="4721186"/>
            <a:ext cx="5445760" cy="4472702"/>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5838" y="9440646"/>
            <a:ext cx="2949787" cy="496967"/>
          </a:xfrm>
          <a:prstGeom prst="rect">
            <a:avLst/>
          </a:prstGeom>
        </p:spPr>
        <p:txBody>
          <a:bodyPr vert="horz" lIns="91440" tIns="45720" rIns="91440" bIns="45720" rtlCol="0" anchor="b"/>
          <a:lstStyle>
            <a:lvl1pPr algn="r">
              <a:defRPr sz="1200"/>
            </a:lvl1pPr>
          </a:lstStyle>
          <a:p>
            <a:fld id="{C1FEA1D6-B35A-49E0-9024-E4D1F8792BC5}" type="slidenum">
              <a:rPr lang="zh-TW" altLang="en-US" smtClean="0"/>
              <a:pPr/>
              <a:t>‹#›</a:t>
            </a:fld>
            <a:endParaRPr lang="zh-TW" altLang="en-US"/>
          </a:p>
        </p:txBody>
      </p:sp>
    </p:spTree>
    <p:extLst>
      <p:ext uri="{BB962C8B-B14F-4D97-AF65-F5344CB8AC3E}">
        <p14:creationId xmlns:p14="http://schemas.microsoft.com/office/powerpoint/2010/main" val="2798710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20750" y="746125"/>
            <a:ext cx="4965700" cy="3725863"/>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7C701550-2F94-40FA-BBDE-AAA10F458032}" type="slidenum">
              <a:rPr lang="zh-TW" altLang="en-US" smtClean="0">
                <a:solidFill>
                  <a:prstClr val="black"/>
                </a:solidFill>
              </a:rPr>
              <a:pPr>
                <a:defRPr/>
              </a:pPr>
              <a:t>1</a:t>
            </a:fld>
            <a:endParaRPr lang="zh-TW" altLang="en-US">
              <a:solidFill>
                <a:prstClr val="black"/>
              </a:solidFill>
            </a:endParaRPr>
          </a:p>
        </p:txBody>
      </p:sp>
    </p:spTree>
    <p:extLst>
      <p:ext uri="{BB962C8B-B14F-4D97-AF65-F5344CB8AC3E}">
        <p14:creationId xmlns:p14="http://schemas.microsoft.com/office/powerpoint/2010/main" val="182673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標題投影片">
    <p:spTree>
      <p:nvGrpSpPr>
        <p:cNvPr id="1" name=""/>
        <p:cNvGrpSpPr/>
        <p:nvPr/>
      </p:nvGrpSpPr>
      <p:grpSpPr>
        <a:xfrm>
          <a:off x="0" y="0"/>
          <a:ext cx="0" cy="0"/>
          <a:chOff x="0" y="0"/>
          <a:chExt cx="0" cy="0"/>
        </a:xfrm>
      </p:grpSpPr>
      <p:sp>
        <p:nvSpPr>
          <p:cNvPr id="13" name="Rectangle 38"/>
          <p:cNvSpPr/>
          <p:nvPr userDrawn="1"/>
        </p:nvSpPr>
        <p:spPr bwMode="gray">
          <a:xfrm>
            <a:off x="3074218" y="3428998"/>
            <a:ext cx="806498" cy="633676"/>
          </a:xfrm>
          <a:prstGeom prst="hexagon">
            <a:avLst/>
          </a:prstGeom>
          <a:noFill/>
          <a:ln w="28575" cmpd="sng">
            <a:solidFill>
              <a:srgbClr val="94B6D2">
                <a:alpha val="30980"/>
              </a:srgb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14" name="Rectangle 39"/>
          <p:cNvSpPr/>
          <p:nvPr userDrawn="1"/>
        </p:nvSpPr>
        <p:spPr bwMode="gray">
          <a:xfrm>
            <a:off x="424296" y="955559"/>
            <a:ext cx="460857" cy="399593"/>
          </a:xfrm>
          <a:prstGeom prst="hexagon">
            <a:avLst/>
          </a:prstGeom>
          <a:noFill/>
          <a:ln w="28575" cmpd="sng">
            <a:solidFill>
              <a:schemeClr val="accent1">
                <a:alpha val="21961"/>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nvGrpSpPr>
          <p:cNvPr id="47" name="Group 46"/>
          <p:cNvGrpSpPr/>
          <p:nvPr userDrawn="1"/>
        </p:nvGrpSpPr>
        <p:grpSpPr bwMode="gray">
          <a:xfrm>
            <a:off x="8374062" y="6281630"/>
            <a:ext cx="457200" cy="566928"/>
            <a:chOff x="8374062" y="6281630"/>
            <a:chExt cx="457200" cy="566928"/>
          </a:xfrm>
        </p:grpSpPr>
        <p:sp>
          <p:nvSpPr>
            <p:cNvPr id="16" name="Rectangle 15"/>
            <p:cNvSpPr/>
            <p:nvPr/>
          </p:nvSpPr>
          <p:spPr bwMode="gray">
            <a:xfrm>
              <a:off x="8374062" y="6281630"/>
              <a:ext cx="54864" cy="566928"/>
            </a:xfrm>
            <a:prstGeom prst="rect">
              <a:avLst/>
            </a:prstGeom>
            <a:solidFill>
              <a:schemeClr val="accent2"/>
            </a:solidFill>
            <a:ln w="19050" cap="sq">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18" name="Rectangle 17"/>
            <p:cNvSpPr/>
            <p:nvPr/>
          </p:nvSpPr>
          <p:spPr bwMode="gray">
            <a:xfrm>
              <a:off x="8772646" y="6285908"/>
              <a:ext cx="58616" cy="562650"/>
            </a:xfrm>
            <a:prstGeom prst="rect">
              <a:avLst/>
            </a:prstGeom>
            <a:solidFill>
              <a:schemeClr val="accent3"/>
            </a:solidFill>
            <a:ln w="19050" cap="sq">
              <a:solidFill>
                <a:schemeClr val="accent3"/>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0" name="Rectangle 19"/>
            <p:cNvSpPr/>
            <p:nvPr/>
          </p:nvSpPr>
          <p:spPr bwMode="gray">
            <a:xfrm>
              <a:off x="8567990" y="6285913"/>
              <a:ext cx="58616" cy="562645"/>
            </a:xfrm>
            <a:prstGeom prst="rect">
              <a:avLst/>
            </a:prstGeom>
            <a:solidFill>
              <a:schemeClr val="accent1"/>
            </a:solidFill>
            <a:ln w="19050" cap="sq">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grpSp>
        <p:nvGrpSpPr>
          <p:cNvPr id="21" name="Group 20"/>
          <p:cNvGrpSpPr/>
          <p:nvPr userDrawn="1"/>
        </p:nvGrpSpPr>
        <p:grpSpPr bwMode="gray">
          <a:xfrm>
            <a:off x="366689" y="4350716"/>
            <a:ext cx="2707529" cy="2361887"/>
            <a:chOff x="3322805" y="1917125"/>
            <a:chExt cx="1496016" cy="1102716"/>
          </a:xfrm>
          <a:noFill/>
        </p:grpSpPr>
        <p:sp>
          <p:nvSpPr>
            <p:cNvPr id="22" name="Rectangle 46"/>
            <p:cNvSpPr/>
            <p:nvPr/>
          </p:nvSpPr>
          <p:spPr bwMode="gray">
            <a:xfrm>
              <a:off x="3577447" y="2508826"/>
              <a:ext cx="732093" cy="511015"/>
            </a:xfrm>
            <a:prstGeom prst="hexagon">
              <a:avLst/>
            </a:prstGeom>
            <a:grpFill/>
            <a:ln w="28575" cmpd="sng">
              <a:solidFill>
                <a:schemeClr val="accent3">
                  <a:alpha val="1098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3" name="Rectangle 47"/>
            <p:cNvSpPr/>
            <p:nvPr/>
          </p:nvSpPr>
          <p:spPr bwMode="gray">
            <a:xfrm>
              <a:off x="3322805" y="1997812"/>
              <a:ext cx="509282" cy="371827"/>
            </a:xfrm>
            <a:prstGeom prst="hexagon">
              <a:avLst/>
            </a:prstGeom>
            <a:grpFill/>
            <a:ln w="19050" cmpd="sng">
              <a:solidFill>
                <a:schemeClr val="accent3">
                  <a:alpha val="12941"/>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4" name="Rectangle 48"/>
            <p:cNvSpPr/>
            <p:nvPr/>
          </p:nvSpPr>
          <p:spPr bwMode="gray">
            <a:xfrm>
              <a:off x="3765502" y="1917125"/>
              <a:ext cx="1053319" cy="766801"/>
            </a:xfrm>
            <a:prstGeom prst="hexagon">
              <a:avLst/>
            </a:prstGeom>
            <a:grpFill/>
            <a:ln w="28575" cmpd="sng">
              <a:solidFill>
                <a:srgbClr val="A6A6A6">
                  <a:alpha val="34118"/>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grpSp>
        <p:nvGrpSpPr>
          <p:cNvPr id="25" name="Group 24"/>
          <p:cNvGrpSpPr/>
          <p:nvPr userDrawn="1"/>
        </p:nvGrpSpPr>
        <p:grpSpPr bwMode="gray">
          <a:xfrm>
            <a:off x="2901398" y="203007"/>
            <a:ext cx="5875915" cy="5011809"/>
            <a:chOff x="2917390" y="1931219"/>
            <a:chExt cx="2734040" cy="2339910"/>
          </a:xfrm>
          <a:noFill/>
        </p:grpSpPr>
        <p:sp>
          <p:nvSpPr>
            <p:cNvPr id="26" name="Rectangle 50"/>
            <p:cNvSpPr/>
            <p:nvPr/>
          </p:nvSpPr>
          <p:spPr bwMode="gray">
            <a:xfrm>
              <a:off x="3855541" y="2764980"/>
              <a:ext cx="1795889" cy="1506149"/>
            </a:xfrm>
            <a:prstGeom prst="hexagon">
              <a:avLst/>
            </a:prstGeom>
            <a:grpFill/>
            <a:ln w="28575" cmpd="sng">
              <a:solidFill>
                <a:srgbClr val="A6A6A6">
                  <a:alpha val="12157"/>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8" name="Rectangle 51"/>
            <p:cNvSpPr/>
            <p:nvPr/>
          </p:nvSpPr>
          <p:spPr bwMode="gray">
            <a:xfrm>
              <a:off x="5142148" y="2926354"/>
              <a:ext cx="485457" cy="403433"/>
            </a:xfrm>
            <a:prstGeom prst="hexagon">
              <a:avLst/>
            </a:prstGeom>
            <a:grpFill/>
            <a:ln w="28575" cmpd="sng">
              <a:solidFill>
                <a:srgbClr val="A6A6A6">
                  <a:alpha val="12941"/>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9" name="Rectangle 52"/>
            <p:cNvSpPr/>
            <p:nvPr/>
          </p:nvSpPr>
          <p:spPr bwMode="gray">
            <a:xfrm>
              <a:off x="3790324" y="1931219"/>
              <a:ext cx="765840" cy="618597"/>
            </a:xfrm>
            <a:prstGeom prst="hexagon">
              <a:avLst/>
            </a:prstGeom>
            <a:noFill/>
            <a:ln w="38100" cmpd="sng">
              <a:solidFill>
                <a:srgbClr val="A6A6A6">
                  <a:alpha val="1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31" name="Rectangle 52"/>
            <p:cNvSpPr/>
            <p:nvPr/>
          </p:nvSpPr>
          <p:spPr bwMode="gray">
            <a:xfrm>
              <a:off x="2917390" y="2630503"/>
              <a:ext cx="1072172" cy="887552"/>
            </a:xfrm>
            <a:prstGeom prst="hexagon">
              <a:avLst/>
            </a:prstGeom>
            <a:grpFill/>
            <a:ln w="19050" cmpd="sng">
              <a:solidFill>
                <a:srgbClr val="A6A6A6">
                  <a:alpha val="27059"/>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dirty="0">
                <a:solidFill>
                  <a:prstClr val="white"/>
                </a:solidFill>
              </a:endParaRPr>
            </a:p>
          </p:txBody>
        </p:sp>
      </p:grpSp>
      <p:sp>
        <p:nvSpPr>
          <p:cNvPr id="32" name="Rectangle 47"/>
          <p:cNvSpPr/>
          <p:nvPr userDrawn="1"/>
        </p:nvSpPr>
        <p:spPr bwMode="gray">
          <a:xfrm>
            <a:off x="193870" y="-2849"/>
            <a:ext cx="2210113" cy="839533"/>
          </a:xfrm>
          <a:custGeom>
            <a:avLst/>
            <a:gdLst>
              <a:gd name="connsiteX0" fmla="*/ 0 w 2210113"/>
              <a:gd name="connsiteY0" fmla="*/ 662480 h 1324960"/>
              <a:gd name="connsiteX1" fmla="*/ 331240 w 2210113"/>
              <a:gd name="connsiteY1" fmla="*/ 0 h 1324960"/>
              <a:gd name="connsiteX2" fmla="*/ 1878873 w 2210113"/>
              <a:gd name="connsiteY2" fmla="*/ 0 h 1324960"/>
              <a:gd name="connsiteX3" fmla="*/ 2210113 w 2210113"/>
              <a:gd name="connsiteY3" fmla="*/ 662480 h 1324960"/>
              <a:gd name="connsiteX4" fmla="*/ 1878873 w 2210113"/>
              <a:gd name="connsiteY4" fmla="*/ 1324960 h 1324960"/>
              <a:gd name="connsiteX5" fmla="*/ 331240 w 2210113"/>
              <a:gd name="connsiteY5" fmla="*/ 1324960 h 1324960"/>
              <a:gd name="connsiteX6" fmla="*/ 0 w 2210113"/>
              <a:gd name="connsiteY6" fmla="*/ 662480 h 1324960"/>
              <a:gd name="connsiteX0" fmla="*/ 0 w 2210113"/>
              <a:gd name="connsiteY0" fmla="*/ 662480 h 1324960"/>
              <a:gd name="connsiteX1" fmla="*/ 345642 w 2210113"/>
              <a:gd name="connsiteY1" fmla="*/ 0 h 1324960"/>
              <a:gd name="connsiteX2" fmla="*/ 1878873 w 2210113"/>
              <a:gd name="connsiteY2" fmla="*/ 0 h 1324960"/>
              <a:gd name="connsiteX3" fmla="*/ 2210113 w 2210113"/>
              <a:gd name="connsiteY3" fmla="*/ 662480 h 1324960"/>
              <a:gd name="connsiteX4" fmla="*/ 1878873 w 2210113"/>
              <a:gd name="connsiteY4" fmla="*/ 1324960 h 1324960"/>
              <a:gd name="connsiteX5" fmla="*/ 331240 w 2210113"/>
              <a:gd name="connsiteY5" fmla="*/ 1324960 h 1324960"/>
              <a:gd name="connsiteX6" fmla="*/ 0 w 2210113"/>
              <a:gd name="connsiteY6" fmla="*/ 662480 h 1324960"/>
              <a:gd name="connsiteX0" fmla="*/ 0 w 2210113"/>
              <a:gd name="connsiteY0" fmla="*/ 662480 h 1324960"/>
              <a:gd name="connsiteX1" fmla="*/ 90992 w 2210113"/>
              <a:gd name="connsiteY1" fmla="*/ 491125 h 1324960"/>
              <a:gd name="connsiteX2" fmla="*/ 1878873 w 2210113"/>
              <a:gd name="connsiteY2" fmla="*/ 0 h 1324960"/>
              <a:gd name="connsiteX3" fmla="*/ 2210113 w 2210113"/>
              <a:gd name="connsiteY3" fmla="*/ 662480 h 1324960"/>
              <a:gd name="connsiteX4" fmla="*/ 1878873 w 2210113"/>
              <a:gd name="connsiteY4" fmla="*/ 1324960 h 1324960"/>
              <a:gd name="connsiteX5" fmla="*/ 331240 w 2210113"/>
              <a:gd name="connsiteY5" fmla="*/ 1324960 h 1324960"/>
              <a:gd name="connsiteX6" fmla="*/ 0 w 2210113"/>
              <a:gd name="connsiteY6" fmla="*/ 662480 h 1324960"/>
              <a:gd name="connsiteX0" fmla="*/ 0 w 2210113"/>
              <a:gd name="connsiteY0" fmla="*/ 177053 h 839533"/>
              <a:gd name="connsiteX1" fmla="*/ 90992 w 2210113"/>
              <a:gd name="connsiteY1" fmla="*/ 5698 h 839533"/>
              <a:gd name="connsiteX2" fmla="*/ 2119824 w 2210113"/>
              <a:gd name="connsiteY2" fmla="*/ 0 h 839533"/>
              <a:gd name="connsiteX3" fmla="*/ 2210113 w 2210113"/>
              <a:gd name="connsiteY3" fmla="*/ 177053 h 839533"/>
              <a:gd name="connsiteX4" fmla="*/ 1878873 w 2210113"/>
              <a:gd name="connsiteY4" fmla="*/ 839533 h 839533"/>
              <a:gd name="connsiteX5" fmla="*/ 331240 w 2210113"/>
              <a:gd name="connsiteY5" fmla="*/ 839533 h 839533"/>
              <a:gd name="connsiteX6" fmla="*/ 0 w 2210113"/>
              <a:gd name="connsiteY6" fmla="*/ 177053 h 839533"/>
              <a:gd name="connsiteX0" fmla="*/ 0 w 2210113"/>
              <a:gd name="connsiteY0" fmla="*/ 177053 h 839533"/>
              <a:gd name="connsiteX1" fmla="*/ 90992 w 2210113"/>
              <a:gd name="connsiteY1" fmla="*/ 5698 h 839533"/>
              <a:gd name="connsiteX2" fmla="*/ 1230431 w 2210113"/>
              <a:gd name="connsiteY2" fmla="*/ 2849 h 839533"/>
              <a:gd name="connsiteX3" fmla="*/ 2119824 w 2210113"/>
              <a:gd name="connsiteY3" fmla="*/ 0 h 839533"/>
              <a:gd name="connsiteX4" fmla="*/ 2210113 w 2210113"/>
              <a:gd name="connsiteY4" fmla="*/ 177053 h 839533"/>
              <a:gd name="connsiteX5" fmla="*/ 1878873 w 2210113"/>
              <a:gd name="connsiteY5" fmla="*/ 839533 h 839533"/>
              <a:gd name="connsiteX6" fmla="*/ 331240 w 2210113"/>
              <a:gd name="connsiteY6" fmla="*/ 839533 h 839533"/>
              <a:gd name="connsiteX7" fmla="*/ 0 w 2210113"/>
              <a:gd name="connsiteY7" fmla="*/ 177053 h 839533"/>
              <a:gd name="connsiteX0" fmla="*/ 1230431 w 2210113"/>
              <a:gd name="connsiteY0" fmla="*/ 2849 h 839533"/>
              <a:gd name="connsiteX1" fmla="*/ 2119824 w 2210113"/>
              <a:gd name="connsiteY1" fmla="*/ 0 h 839533"/>
              <a:gd name="connsiteX2" fmla="*/ 2210113 w 2210113"/>
              <a:gd name="connsiteY2" fmla="*/ 177053 h 839533"/>
              <a:gd name="connsiteX3" fmla="*/ 1878873 w 2210113"/>
              <a:gd name="connsiteY3" fmla="*/ 839533 h 839533"/>
              <a:gd name="connsiteX4" fmla="*/ 331240 w 2210113"/>
              <a:gd name="connsiteY4" fmla="*/ 839533 h 839533"/>
              <a:gd name="connsiteX5" fmla="*/ 0 w 2210113"/>
              <a:gd name="connsiteY5" fmla="*/ 177053 h 839533"/>
              <a:gd name="connsiteX6" fmla="*/ 90992 w 2210113"/>
              <a:gd name="connsiteY6" fmla="*/ 5698 h 839533"/>
              <a:gd name="connsiteX7" fmla="*/ 1321871 w 2210113"/>
              <a:gd name="connsiteY7" fmla="*/ 94289 h 839533"/>
              <a:gd name="connsiteX0" fmla="*/ 1230431 w 2210113"/>
              <a:gd name="connsiteY0" fmla="*/ 2849 h 839533"/>
              <a:gd name="connsiteX1" fmla="*/ 2119824 w 2210113"/>
              <a:gd name="connsiteY1" fmla="*/ 0 h 839533"/>
              <a:gd name="connsiteX2" fmla="*/ 2210113 w 2210113"/>
              <a:gd name="connsiteY2" fmla="*/ 177053 h 839533"/>
              <a:gd name="connsiteX3" fmla="*/ 1878873 w 2210113"/>
              <a:gd name="connsiteY3" fmla="*/ 839533 h 839533"/>
              <a:gd name="connsiteX4" fmla="*/ 331240 w 2210113"/>
              <a:gd name="connsiteY4" fmla="*/ 839533 h 839533"/>
              <a:gd name="connsiteX5" fmla="*/ 0 w 2210113"/>
              <a:gd name="connsiteY5" fmla="*/ 177053 h 839533"/>
              <a:gd name="connsiteX6" fmla="*/ 90992 w 2210113"/>
              <a:gd name="connsiteY6" fmla="*/ 5698 h 839533"/>
              <a:gd name="connsiteX0" fmla="*/ 2119824 w 2210113"/>
              <a:gd name="connsiteY0" fmla="*/ 0 h 839533"/>
              <a:gd name="connsiteX1" fmla="*/ 2210113 w 2210113"/>
              <a:gd name="connsiteY1" fmla="*/ 177053 h 839533"/>
              <a:gd name="connsiteX2" fmla="*/ 1878873 w 2210113"/>
              <a:gd name="connsiteY2" fmla="*/ 839533 h 839533"/>
              <a:gd name="connsiteX3" fmla="*/ 331240 w 2210113"/>
              <a:gd name="connsiteY3" fmla="*/ 839533 h 839533"/>
              <a:gd name="connsiteX4" fmla="*/ 0 w 2210113"/>
              <a:gd name="connsiteY4" fmla="*/ 177053 h 839533"/>
              <a:gd name="connsiteX5" fmla="*/ 90992 w 2210113"/>
              <a:gd name="connsiteY5" fmla="*/ 5698 h 839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0113" h="839533">
                <a:moveTo>
                  <a:pt x="2119824" y="0"/>
                </a:moveTo>
                <a:lnTo>
                  <a:pt x="2210113" y="177053"/>
                </a:lnTo>
                <a:lnTo>
                  <a:pt x="1878873" y="839533"/>
                </a:lnTo>
                <a:lnTo>
                  <a:pt x="331240" y="839533"/>
                </a:lnTo>
                <a:lnTo>
                  <a:pt x="0" y="177053"/>
                </a:lnTo>
                <a:lnTo>
                  <a:pt x="90992" y="5698"/>
                </a:lnTo>
              </a:path>
            </a:pathLst>
          </a:custGeom>
          <a:noFill/>
          <a:ln w="19050" cmpd="sng">
            <a:solidFill>
              <a:srgbClr val="A6A6A6">
                <a:alpha val="12941"/>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33" name="Rectangle 30"/>
          <p:cNvSpPr/>
          <p:nvPr userDrawn="1"/>
        </p:nvSpPr>
        <p:spPr bwMode="gray">
          <a:xfrm>
            <a:off x="942758" y="532917"/>
            <a:ext cx="1068374" cy="879838"/>
          </a:xfrm>
          <a:prstGeom prst="hexagon">
            <a:avLst/>
          </a:prstGeom>
          <a:noFill/>
          <a:ln w="28575" cmpd="sng">
            <a:solidFill>
              <a:schemeClr val="accent2">
                <a:alpha val="3098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nvGrpSpPr>
          <p:cNvPr id="34" name="Group 33"/>
          <p:cNvGrpSpPr/>
          <p:nvPr userDrawn="1"/>
        </p:nvGrpSpPr>
        <p:grpSpPr bwMode="gray">
          <a:xfrm>
            <a:off x="1703810" y="548646"/>
            <a:ext cx="4277012" cy="3211503"/>
            <a:chOff x="1703810" y="548646"/>
            <a:chExt cx="4277012" cy="3211503"/>
          </a:xfrm>
        </p:grpSpPr>
        <p:sp>
          <p:nvSpPr>
            <p:cNvPr id="35" name="Rectangle 40"/>
            <p:cNvSpPr/>
            <p:nvPr/>
          </p:nvSpPr>
          <p:spPr bwMode="gray">
            <a:xfrm>
              <a:off x="4053538" y="2104037"/>
              <a:ext cx="1927284" cy="1656112"/>
            </a:xfrm>
            <a:prstGeom prst="hexagon">
              <a:avLst/>
            </a:prstGeom>
            <a:noFill/>
            <a:ln w="57150" cmpd="sng">
              <a:solidFill>
                <a:schemeClr val="accent1">
                  <a:lumMod val="75000"/>
                  <a:alpha val="6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36" name="Rectangle 29"/>
            <p:cNvSpPr/>
            <p:nvPr userDrawn="1"/>
          </p:nvSpPr>
          <p:spPr bwMode="gray">
            <a:xfrm>
              <a:off x="1703810" y="1006187"/>
              <a:ext cx="2501559" cy="2134772"/>
            </a:xfrm>
            <a:prstGeom prst="hexagon">
              <a:avLst/>
            </a:prstGeom>
            <a:noFill/>
            <a:ln w="76200" cmpd="sng">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37" name="Rectangle 31"/>
            <p:cNvSpPr/>
            <p:nvPr userDrawn="1"/>
          </p:nvSpPr>
          <p:spPr bwMode="gray">
            <a:xfrm>
              <a:off x="4053536" y="548646"/>
              <a:ext cx="1497782" cy="1345880"/>
            </a:xfrm>
            <a:prstGeom prst="hexagon">
              <a:avLst/>
            </a:prstGeom>
            <a:noFill/>
            <a:ln w="57150" cmpd="sng">
              <a:solidFill>
                <a:schemeClr val="accent3">
                  <a:alpha val="87059"/>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grpSp>
        <p:nvGrpSpPr>
          <p:cNvPr id="38" name="Group 37"/>
          <p:cNvGrpSpPr/>
          <p:nvPr userDrawn="1"/>
        </p:nvGrpSpPr>
        <p:grpSpPr bwMode="gray">
          <a:xfrm>
            <a:off x="942761" y="1355148"/>
            <a:ext cx="7661731" cy="4089106"/>
            <a:chOff x="-1184944" y="2469332"/>
            <a:chExt cx="6450903" cy="2938209"/>
          </a:xfrm>
        </p:grpSpPr>
        <p:sp>
          <p:nvSpPr>
            <p:cNvPr id="39" name="Rectangle 34"/>
            <p:cNvSpPr/>
            <p:nvPr/>
          </p:nvSpPr>
          <p:spPr bwMode="gray">
            <a:xfrm>
              <a:off x="2986317" y="2469332"/>
              <a:ext cx="388024" cy="289753"/>
            </a:xfrm>
            <a:prstGeom prst="hexagon">
              <a:avLst/>
            </a:prstGeom>
            <a:noFill/>
            <a:ln w="19050">
              <a:solidFill>
                <a:schemeClr val="accent1">
                  <a:alpha val="6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40" name="Rectangle 35"/>
            <p:cNvSpPr/>
            <p:nvPr/>
          </p:nvSpPr>
          <p:spPr bwMode="gray">
            <a:xfrm>
              <a:off x="-1184944" y="5035714"/>
              <a:ext cx="485030" cy="371827"/>
            </a:xfrm>
            <a:prstGeom prst="hexagon">
              <a:avLst/>
            </a:prstGeom>
            <a:noFill/>
            <a:ln w="28575">
              <a:solidFill>
                <a:schemeClr val="accent3">
                  <a:alpha val="6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41" name="Rectangle 35"/>
            <p:cNvSpPr/>
            <p:nvPr/>
          </p:nvSpPr>
          <p:spPr bwMode="gray">
            <a:xfrm>
              <a:off x="4780929" y="4663175"/>
              <a:ext cx="485030" cy="371827"/>
            </a:xfrm>
            <a:prstGeom prst="hexagon">
              <a:avLst/>
            </a:prstGeom>
            <a:noFill/>
            <a:ln w="19050">
              <a:solidFill>
                <a:schemeClr val="accent2">
                  <a:alpha val="4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sp>
        <p:nvSpPr>
          <p:cNvPr id="42" name="Title 8"/>
          <p:cNvSpPr>
            <a:spLocks noGrp="1"/>
          </p:cNvSpPr>
          <p:nvPr userDrawn="1">
            <p:ph type="ctrTitle"/>
          </p:nvPr>
        </p:nvSpPr>
        <p:spPr bwMode="gray">
          <a:xfrm>
            <a:off x="685800" y="3730698"/>
            <a:ext cx="7772400" cy="1829761"/>
          </a:xfrm>
        </p:spPr>
        <p:txBody>
          <a:bodyPr anchor="ctr">
            <a:normAutofit fontScale="92500" lnSpcReduction="10000"/>
          </a:bodyPr>
          <a:lstStyle>
            <a:lvl1pPr algn="ctr">
              <a:defRPr kumimoji="0" lang="en-US" sz="6000" b="1" i="0" u="none" strike="noStrike" kern="1200" normalizeH="0" baseline="0" noProof="0" dirty="0">
                <a:ln w="1905"/>
                <a:gradFill>
                  <a:gsLst>
                    <a:gs pos="0">
                      <a:schemeClr val="tx2">
                        <a:lumMod val="75000"/>
                      </a:schemeClr>
                    </a:gs>
                    <a:gs pos="78000">
                      <a:schemeClr val="tx2">
                        <a:lumMod val="60000"/>
                        <a:lumOff val="40000"/>
                      </a:schemeClr>
                    </a:gs>
                    <a:gs pos="100000">
                      <a:schemeClr val="tx2">
                        <a:lumMod val="60000"/>
                        <a:lumOff val="40000"/>
                      </a:schemeClr>
                    </a:gs>
                  </a:gsLst>
                  <a:lin ang="5400000"/>
                </a:gradFill>
                <a:effectLst>
                  <a:innerShdw blurRad="63500" dist="50800" dir="2700000">
                    <a:prstClr val="black">
                      <a:alpha val="50000"/>
                    </a:prstClr>
                  </a:innerShdw>
                </a:effectLst>
                <a:uLnTx/>
                <a:uFillTx/>
                <a:latin typeface="微軟正黑體" panose="020B0604030504040204" pitchFamily="34" charset="-120"/>
                <a:ea typeface="微軟正黑體" panose="020B0604030504040204" pitchFamily="34" charset="-120"/>
                <a:cs typeface="+mj-cs"/>
              </a:defRPr>
            </a:lvl1pPr>
            <a:extLst/>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dirty="0" smtClean="0"/>
              <a:t>按一下以編輯母片標題樣式</a:t>
            </a:r>
            <a:endParaRPr kumimoji="0" lang="en-US" dirty="0"/>
          </a:p>
        </p:txBody>
      </p:sp>
      <p:sp>
        <p:nvSpPr>
          <p:cNvPr id="43" name="Subtitle 16"/>
          <p:cNvSpPr>
            <a:spLocks noGrp="1"/>
          </p:cNvSpPr>
          <p:nvPr userDrawn="1">
            <p:ph type="subTitle" idx="1"/>
          </p:nvPr>
        </p:nvSpPr>
        <p:spPr bwMode="gray">
          <a:xfrm>
            <a:off x="716283" y="5197981"/>
            <a:ext cx="7772400" cy="739105"/>
          </a:xfrm>
        </p:spPr>
        <p:txBody>
          <a:bodyPr lIns="45720" rIns="45720" anchor="ctr">
            <a:normAutofit/>
          </a:bodyPr>
          <a:lstStyle>
            <a:lvl1pPr marL="0" marR="64008" indent="0" algn="ctr">
              <a:buNone/>
              <a:defRPr sz="2000">
                <a:solidFill>
                  <a:schemeClr val="accent1">
                    <a:lumMod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TW" altLang="en-US" smtClean="0"/>
              <a:t>按一下以編輯母片副標題樣式</a:t>
            </a:r>
            <a:endParaRPr kumimoji="0" lang="en-US" dirty="0"/>
          </a:p>
        </p:txBody>
      </p:sp>
      <p:sp>
        <p:nvSpPr>
          <p:cNvPr id="44" name="Date Placeholder 42"/>
          <p:cNvSpPr>
            <a:spLocks noGrp="1"/>
          </p:cNvSpPr>
          <p:nvPr userDrawn="1">
            <p:ph type="dt" sz="half" idx="10"/>
          </p:nvPr>
        </p:nvSpPr>
        <p:spPr bwMode="gray">
          <a:xfrm>
            <a:off x="457200" y="6356354"/>
            <a:ext cx="2133600" cy="365125"/>
          </a:xfrm>
          <a:prstGeom prst="rect">
            <a:avLst/>
          </a:prstGeom>
        </p:spPr>
        <p:txBody>
          <a:bodyPr/>
          <a:lstStyle/>
          <a:p>
            <a:fld id="{6E8739DE-522E-4F8A-A416-C480D291E454}" type="datetimeFigureOut">
              <a:rPr lang="en-US" smtClean="0">
                <a:solidFill>
                  <a:prstClr val="black"/>
                </a:solidFill>
              </a:rPr>
              <a:pPr/>
              <a:t>3/4/2021</a:t>
            </a:fld>
            <a:endParaRPr lang="en-US">
              <a:solidFill>
                <a:prstClr val="black"/>
              </a:solidFill>
            </a:endParaRPr>
          </a:p>
        </p:txBody>
      </p:sp>
      <p:sp>
        <p:nvSpPr>
          <p:cNvPr id="45" name="Slide Number Placeholder 43"/>
          <p:cNvSpPr>
            <a:spLocks noGrp="1"/>
          </p:cNvSpPr>
          <p:nvPr userDrawn="1">
            <p:ph type="sldNum" sz="quarter" idx="11"/>
          </p:nvPr>
        </p:nvSpPr>
        <p:spPr bwMode="gray">
          <a:xfrm>
            <a:off x="6553200" y="6356354"/>
            <a:ext cx="2133600" cy="365125"/>
          </a:xfrm>
          <a:prstGeom prst="rect">
            <a:avLst/>
          </a:prstGeom>
        </p:spPr>
        <p:txBody>
          <a:bodyPr/>
          <a:lstStyle/>
          <a:p>
            <a:fld id="{842BF2C6-80D0-4C8E-AA75-E9E7719C2A2B}" type="slidenum">
              <a:rPr lang="en-US" smtClean="0">
                <a:solidFill>
                  <a:prstClr val="black"/>
                </a:solidFill>
              </a:rPr>
              <a:pPr/>
              <a:t>‹#›</a:t>
            </a:fld>
            <a:endParaRPr lang="en-US">
              <a:solidFill>
                <a:prstClr val="black"/>
              </a:solidFill>
            </a:endParaRPr>
          </a:p>
        </p:txBody>
      </p:sp>
      <p:sp>
        <p:nvSpPr>
          <p:cNvPr id="46" name="Footer Placeholder 44"/>
          <p:cNvSpPr>
            <a:spLocks noGrp="1"/>
          </p:cNvSpPr>
          <p:nvPr userDrawn="1">
            <p:ph type="ftr" sz="quarter" idx="12"/>
          </p:nvPr>
        </p:nvSpPr>
        <p:spPr bwMode="gray">
          <a:xfrm>
            <a:off x="3124200" y="6356354"/>
            <a:ext cx="2895600" cy="365125"/>
          </a:xfrm>
          <a:prstGeom prst="rect">
            <a:avLst/>
          </a:prstGeom>
        </p:spPr>
        <p:txBody>
          <a:bodyPr/>
          <a:lstStyle/>
          <a:p>
            <a:endParaRPr lang="en-US">
              <a:solidFill>
                <a:prstClr val="black"/>
              </a:solidFill>
            </a:endParaRPr>
          </a:p>
        </p:txBody>
      </p:sp>
    </p:spTree>
    <p:extLst>
      <p:ext uri="{BB962C8B-B14F-4D97-AF65-F5344CB8AC3E}">
        <p14:creationId xmlns:p14="http://schemas.microsoft.com/office/powerpoint/2010/main" val="2003405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extLst/>
          </a:lstStyle>
          <a:p>
            <a:pPr lvl="0" eaLnBrk="1" latinLnBrk="0" hangingPunct="1"/>
            <a:r>
              <a:rPr lang="zh-TW" altLang="en-US" dirty="0" smtClean="0"/>
              <a:t>按一下以編輯母片文字樣式</a:t>
            </a:r>
          </a:p>
          <a:p>
            <a:pPr lvl="1" eaLnBrk="1" latinLnBrk="0" hangingPunct="1"/>
            <a:r>
              <a:rPr lang="zh-TW" altLang="en-US" dirty="0" smtClean="0"/>
              <a:t>第二層</a:t>
            </a:r>
          </a:p>
          <a:p>
            <a:pPr lvl="2" eaLnBrk="1" latinLnBrk="0" hangingPunct="1"/>
            <a:r>
              <a:rPr lang="zh-TW" altLang="en-US" dirty="0" smtClean="0"/>
              <a:t>第三層</a:t>
            </a:r>
          </a:p>
          <a:p>
            <a:pPr lvl="3" eaLnBrk="1" latinLnBrk="0" hangingPunct="1"/>
            <a:r>
              <a:rPr lang="zh-TW" altLang="en-US" dirty="0" smtClean="0"/>
              <a:t>第四層</a:t>
            </a:r>
          </a:p>
          <a:p>
            <a:pPr lvl="4" eaLnBrk="1" latinLnBrk="0" hangingPunct="1"/>
            <a:r>
              <a:rPr lang="zh-TW" altLang="en-US" dirty="0" smtClean="0"/>
              <a:t>第五層</a:t>
            </a:r>
            <a:endParaRPr kumimoji="0" lang="en-US" dirty="0"/>
          </a:p>
        </p:txBody>
      </p:sp>
      <p:sp>
        <p:nvSpPr>
          <p:cNvPr id="7" name="Title 6"/>
          <p:cNvSpPr>
            <a:spLocks noGrp="1"/>
          </p:cNvSpPr>
          <p:nvPr>
            <p:ph type="title"/>
          </p:nvPr>
        </p:nvSpPr>
        <p:spPr/>
        <p:txBody>
          <a:bodyPr rtlCol="0">
            <a:normAutofit/>
          </a:bodyPr>
          <a:lstStyle>
            <a:lvl1pPr>
              <a:defRPr sz="4800">
                <a:solidFill>
                  <a:schemeClr val="tx1">
                    <a:lumMod val="75000"/>
                    <a:lumOff val="25000"/>
                  </a:schemeClr>
                </a:solidFill>
                <a:latin typeface="微軟正黑體" panose="020B0604030504040204" pitchFamily="34" charset="-120"/>
                <a:ea typeface="微軟正黑體" panose="020B0604030504040204" pitchFamily="34" charset="-120"/>
              </a:defRPr>
            </a:lvl1pPr>
            <a:extLst/>
          </a:lstStyle>
          <a:p>
            <a:r>
              <a:rPr kumimoji="0" lang="zh-TW" altLang="en-US" dirty="0" smtClean="0"/>
              <a:t>按一下以編輯母片標題樣式</a:t>
            </a:r>
            <a:endParaRPr kumimoji="0" lang="en-US" dirty="0"/>
          </a:p>
        </p:txBody>
      </p:sp>
      <p:sp>
        <p:nvSpPr>
          <p:cNvPr id="8" name="Date Placeholder 7"/>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10" name="Footer Placeholder 9"/>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3423793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4" name="Date Placeholder 3"/>
          <p:cNvSpPr>
            <a:spLocks noGrp="1"/>
          </p:cNvSpPr>
          <p:nvPr>
            <p:ph type="dt" sz="half" idx="10"/>
          </p:nvPr>
        </p:nvSpPr>
        <p:spPr bwMode="gray">
          <a:xfrm>
            <a:off x="6727032" y="6407944"/>
            <a:ext cx="1920240" cy="365760"/>
          </a:xfrm>
          <a:prstGeom prst="rect">
            <a:avLst/>
          </a:prstGeom>
        </p:spPr>
        <p:txBody>
          <a:bodyPr/>
          <a:lstStyle/>
          <a:p>
            <a:fld id="{CFE5F6DC-3560-4499-B15C-6E56FD1F8952}" type="datetimeFigureOut">
              <a:rPr lang="en-US" smtClean="0">
                <a:solidFill>
                  <a:prstClr val="black"/>
                </a:solidFill>
              </a:rPr>
              <a:pPr/>
              <a:t>3/4/2021</a:t>
            </a:fld>
            <a:endParaRPr lang="en-US">
              <a:solidFill>
                <a:prstClr val="black"/>
              </a:solidFill>
            </a:endParaRPr>
          </a:p>
        </p:txBody>
      </p:sp>
      <p:sp>
        <p:nvSpPr>
          <p:cNvPr id="5" name="Footer Placeholder 4"/>
          <p:cNvSpPr>
            <a:spLocks noGrp="1"/>
          </p:cNvSpPr>
          <p:nvPr>
            <p:ph type="ftr" sz="quarter" idx="11"/>
          </p:nvPr>
        </p:nvSpPr>
        <p:spPr bwMode="gray">
          <a:xfrm>
            <a:off x="4380074" y="6407948"/>
            <a:ext cx="2350681"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bwMode="gray">
          <a:xfrm>
            <a:off x="8647272" y="6407948"/>
            <a:ext cx="365760" cy="365125"/>
          </a:xfrm>
          <a:prstGeom prst="rect">
            <a:avLst/>
          </a:prstGeom>
        </p:spPr>
        <p:txBody>
          <a:bodyPr/>
          <a:lstStyle/>
          <a:p>
            <a:fld id="{A5F557ED-0132-421A-9093-219A90B2C9E5}" type="slidenum">
              <a:rPr lang="en-US" smtClean="0">
                <a:solidFill>
                  <a:prstClr val="black"/>
                </a:solidFill>
              </a:rPr>
              <a:pPr/>
              <a:t>‹#›</a:t>
            </a:fld>
            <a:endParaRPr lang="en-US">
              <a:solidFill>
                <a:prstClr val="black"/>
              </a:solidFill>
            </a:endParaRPr>
          </a:p>
        </p:txBody>
      </p:sp>
      <p:sp>
        <p:nvSpPr>
          <p:cNvPr id="9" name="Rectangle 38"/>
          <p:cNvSpPr/>
          <p:nvPr userDrawn="1"/>
        </p:nvSpPr>
        <p:spPr bwMode="gray">
          <a:xfrm>
            <a:off x="1957280" y="5370991"/>
            <a:ext cx="759411" cy="633676"/>
          </a:xfrm>
          <a:prstGeom prst="hexagon">
            <a:avLst/>
          </a:prstGeom>
          <a:noFill/>
          <a:ln w="28575" cmpd="sng">
            <a:solidFill>
              <a:srgbClr val="94B6D2">
                <a:alpha val="30980"/>
              </a:srgb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10" name="Rectangle 39"/>
          <p:cNvSpPr/>
          <p:nvPr userDrawn="1"/>
        </p:nvSpPr>
        <p:spPr bwMode="gray">
          <a:xfrm>
            <a:off x="1862179" y="5828190"/>
            <a:ext cx="460857" cy="399593"/>
          </a:xfrm>
          <a:prstGeom prst="hexagon">
            <a:avLst/>
          </a:prstGeom>
          <a:noFill/>
          <a:ln w="28575" cmpd="sng">
            <a:solidFill>
              <a:schemeClr val="bg1">
                <a:lumMod val="85000"/>
                <a:alpha val="21961"/>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nvGrpSpPr>
          <p:cNvPr id="11" name="Group 10"/>
          <p:cNvGrpSpPr/>
          <p:nvPr userDrawn="1"/>
        </p:nvGrpSpPr>
        <p:grpSpPr bwMode="gray">
          <a:xfrm>
            <a:off x="1" y="361437"/>
            <a:ext cx="7718426" cy="5032598"/>
            <a:chOff x="1598435" y="2625492"/>
            <a:chExt cx="3591353" cy="2349616"/>
          </a:xfrm>
          <a:noFill/>
        </p:grpSpPr>
        <p:sp>
          <p:nvSpPr>
            <p:cNvPr id="13" name="Rectangle 51"/>
            <p:cNvSpPr/>
            <p:nvPr/>
          </p:nvSpPr>
          <p:spPr bwMode="gray">
            <a:xfrm>
              <a:off x="4704331" y="2691562"/>
              <a:ext cx="485457" cy="403433"/>
            </a:xfrm>
            <a:prstGeom prst="hexagon">
              <a:avLst/>
            </a:prstGeom>
            <a:grpFill/>
            <a:ln w="28575" cmpd="sng">
              <a:solidFill>
                <a:srgbClr val="A6A6A6">
                  <a:alpha val="12941"/>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14" name="Rectangle 52"/>
            <p:cNvSpPr/>
            <p:nvPr/>
          </p:nvSpPr>
          <p:spPr bwMode="gray">
            <a:xfrm>
              <a:off x="3385398" y="4356511"/>
              <a:ext cx="765840" cy="618597"/>
            </a:xfrm>
            <a:prstGeom prst="hexagon">
              <a:avLst/>
            </a:prstGeom>
            <a:noFill/>
            <a:ln w="38100" cmpd="sng">
              <a:solidFill>
                <a:srgbClr val="A6A6A6">
                  <a:alpha val="1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15" name="Rectangle 52"/>
            <p:cNvSpPr/>
            <p:nvPr/>
          </p:nvSpPr>
          <p:spPr bwMode="gray">
            <a:xfrm>
              <a:off x="1598435" y="2947708"/>
              <a:ext cx="689280" cy="888562"/>
            </a:xfrm>
            <a:custGeom>
              <a:avLst/>
              <a:gdLst>
                <a:gd name="connsiteX0" fmla="*/ 0 w 1072172"/>
                <a:gd name="connsiteY0" fmla="*/ 443776 h 887552"/>
                <a:gd name="connsiteX1" fmla="*/ 221888 w 1072172"/>
                <a:gd name="connsiteY1" fmla="*/ 0 h 887552"/>
                <a:gd name="connsiteX2" fmla="*/ 850284 w 1072172"/>
                <a:gd name="connsiteY2" fmla="*/ 0 h 887552"/>
                <a:gd name="connsiteX3" fmla="*/ 1072172 w 1072172"/>
                <a:gd name="connsiteY3" fmla="*/ 443776 h 887552"/>
                <a:gd name="connsiteX4" fmla="*/ 850284 w 1072172"/>
                <a:gd name="connsiteY4" fmla="*/ 887552 h 887552"/>
                <a:gd name="connsiteX5" fmla="*/ 221888 w 1072172"/>
                <a:gd name="connsiteY5" fmla="*/ 887552 h 887552"/>
                <a:gd name="connsiteX6" fmla="*/ 0 w 1072172"/>
                <a:gd name="connsiteY6" fmla="*/ 443776 h 887552"/>
                <a:gd name="connsiteX0" fmla="*/ 0 w 1072172"/>
                <a:gd name="connsiteY0" fmla="*/ 443776 h 887552"/>
                <a:gd name="connsiteX1" fmla="*/ 221888 w 1072172"/>
                <a:gd name="connsiteY1" fmla="*/ 0 h 887552"/>
                <a:gd name="connsiteX2" fmla="*/ 850284 w 1072172"/>
                <a:gd name="connsiteY2" fmla="*/ 0 h 887552"/>
                <a:gd name="connsiteX3" fmla="*/ 1072172 w 1072172"/>
                <a:gd name="connsiteY3" fmla="*/ 443776 h 887552"/>
                <a:gd name="connsiteX4" fmla="*/ 850284 w 1072172"/>
                <a:gd name="connsiteY4" fmla="*/ 887552 h 887552"/>
                <a:gd name="connsiteX5" fmla="*/ 221888 w 1072172"/>
                <a:gd name="connsiteY5" fmla="*/ 887552 h 887552"/>
                <a:gd name="connsiteX6" fmla="*/ 42547 w 1072172"/>
                <a:gd name="connsiteY6" fmla="*/ 486467 h 887552"/>
                <a:gd name="connsiteX0" fmla="*/ 0 w 1072172"/>
                <a:gd name="connsiteY0" fmla="*/ 443776 h 887552"/>
                <a:gd name="connsiteX1" fmla="*/ 221888 w 1072172"/>
                <a:gd name="connsiteY1" fmla="*/ 0 h 887552"/>
                <a:gd name="connsiteX2" fmla="*/ 850284 w 1072172"/>
                <a:gd name="connsiteY2" fmla="*/ 0 h 887552"/>
                <a:gd name="connsiteX3" fmla="*/ 1072172 w 1072172"/>
                <a:gd name="connsiteY3" fmla="*/ 443776 h 887552"/>
                <a:gd name="connsiteX4" fmla="*/ 850284 w 1072172"/>
                <a:gd name="connsiteY4" fmla="*/ 887552 h 887552"/>
                <a:gd name="connsiteX5" fmla="*/ 221888 w 1072172"/>
                <a:gd name="connsiteY5" fmla="*/ 887552 h 887552"/>
                <a:gd name="connsiteX0" fmla="*/ 0 w 850284"/>
                <a:gd name="connsiteY0" fmla="*/ 0 h 887552"/>
                <a:gd name="connsiteX1" fmla="*/ 628396 w 850284"/>
                <a:gd name="connsiteY1" fmla="*/ 0 h 887552"/>
                <a:gd name="connsiteX2" fmla="*/ 850284 w 850284"/>
                <a:gd name="connsiteY2" fmla="*/ 443776 h 887552"/>
                <a:gd name="connsiteX3" fmla="*/ 628396 w 850284"/>
                <a:gd name="connsiteY3" fmla="*/ 887552 h 887552"/>
                <a:gd name="connsiteX4" fmla="*/ 0 w 850284"/>
                <a:gd name="connsiteY4" fmla="*/ 887552 h 887552"/>
                <a:gd name="connsiteX0" fmla="*/ 161004 w 850284"/>
                <a:gd name="connsiteY0" fmla="*/ 0 h 887552"/>
                <a:gd name="connsiteX1" fmla="*/ 628396 w 850284"/>
                <a:gd name="connsiteY1" fmla="*/ 0 h 887552"/>
                <a:gd name="connsiteX2" fmla="*/ 850284 w 850284"/>
                <a:gd name="connsiteY2" fmla="*/ 443776 h 887552"/>
                <a:gd name="connsiteX3" fmla="*/ 628396 w 850284"/>
                <a:gd name="connsiteY3" fmla="*/ 887552 h 887552"/>
                <a:gd name="connsiteX4" fmla="*/ 0 w 850284"/>
                <a:gd name="connsiteY4" fmla="*/ 887552 h 887552"/>
                <a:gd name="connsiteX0" fmla="*/ 0 w 689280"/>
                <a:gd name="connsiteY0" fmla="*/ 0 h 888562"/>
                <a:gd name="connsiteX1" fmla="*/ 467392 w 689280"/>
                <a:gd name="connsiteY1" fmla="*/ 0 h 888562"/>
                <a:gd name="connsiteX2" fmla="*/ 689280 w 689280"/>
                <a:gd name="connsiteY2" fmla="*/ 443776 h 888562"/>
                <a:gd name="connsiteX3" fmla="*/ 467392 w 689280"/>
                <a:gd name="connsiteY3" fmla="*/ 887552 h 888562"/>
                <a:gd name="connsiteX4" fmla="*/ 4092 w 689280"/>
                <a:gd name="connsiteY4" fmla="*/ 888562 h 888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280" h="888562">
                  <a:moveTo>
                    <a:pt x="0" y="0"/>
                  </a:moveTo>
                  <a:lnTo>
                    <a:pt x="467392" y="0"/>
                  </a:lnTo>
                  <a:lnTo>
                    <a:pt x="689280" y="443776"/>
                  </a:lnTo>
                  <a:lnTo>
                    <a:pt x="467392" y="887552"/>
                  </a:lnTo>
                  <a:lnTo>
                    <a:pt x="4092" y="888562"/>
                  </a:lnTo>
                </a:path>
              </a:pathLst>
            </a:custGeom>
            <a:grpFill/>
            <a:ln w="19050" cmpd="sng">
              <a:solidFill>
                <a:srgbClr val="A6A6A6">
                  <a:alpha val="16863"/>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dirty="0">
                <a:solidFill>
                  <a:prstClr val="white"/>
                </a:solidFill>
              </a:endParaRPr>
            </a:p>
          </p:txBody>
        </p:sp>
        <p:sp>
          <p:nvSpPr>
            <p:cNvPr id="27" name="Rectangle 50"/>
            <p:cNvSpPr/>
            <p:nvPr userDrawn="1"/>
          </p:nvSpPr>
          <p:spPr bwMode="gray">
            <a:xfrm>
              <a:off x="2151558" y="3118473"/>
              <a:ext cx="1795889" cy="1506149"/>
            </a:xfrm>
            <a:prstGeom prst="hexagon">
              <a:avLst/>
            </a:prstGeom>
            <a:grpFill/>
            <a:ln w="28575" cmpd="sng">
              <a:solidFill>
                <a:srgbClr val="A6A6A6">
                  <a:alpha val="12157"/>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8" name="Rectangle 51"/>
            <p:cNvSpPr/>
            <p:nvPr userDrawn="1"/>
          </p:nvSpPr>
          <p:spPr bwMode="gray">
            <a:xfrm>
              <a:off x="1776715" y="2625492"/>
              <a:ext cx="485457" cy="403433"/>
            </a:xfrm>
            <a:prstGeom prst="hexagon">
              <a:avLst/>
            </a:prstGeom>
            <a:grpFill/>
            <a:ln w="28575" cmpd="sng">
              <a:solidFill>
                <a:srgbClr val="A6A6A6">
                  <a:alpha val="12941"/>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sp>
        <p:nvSpPr>
          <p:cNvPr id="16" name="Rectangle 47"/>
          <p:cNvSpPr/>
          <p:nvPr userDrawn="1"/>
        </p:nvSpPr>
        <p:spPr bwMode="gray">
          <a:xfrm>
            <a:off x="6933889" y="3775"/>
            <a:ext cx="2210113" cy="839533"/>
          </a:xfrm>
          <a:custGeom>
            <a:avLst/>
            <a:gdLst>
              <a:gd name="connsiteX0" fmla="*/ 0 w 2210113"/>
              <a:gd name="connsiteY0" fmla="*/ 662480 h 1324960"/>
              <a:gd name="connsiteX1" fmla="*/ 331240 w 2210113"/>
              <a:gd name="connsiteY1" fmla="*/ 0 h 1324960"/>
              <a:gd name="connsiteX2" fmla="*/ 1878873 w 2210113"/>
              <a:gd name="connsiteY2" fmla="*/ 0 h 1324960"/>
              <a:gd name="connsiteX3" fmla="*/ 2210113 w 2210113"/>
              <a:gd name="connsiteY3" fmla="*/ 662480 h 1324960"/>
              <a:gd name="connsiteX4" fmla="*/ 1878873 w 2210113"/>
              <a:gd name="connsiteY4" fmla="*/ 1324960 h 1324960"/>
              <a:gd name="connsiteX5" fmla="*/ 331240 w 2210113"/>
              <a:gd name="connsiteY5" fmla="*/ 1324960 h 1324960"/>
              <a:gd name="connsiteX6" fmla="*/ 0 w 2210113"/>
              <a:gd name="connsiteY6" fmla="*/ 662480 h 1324960"/>
              <a:gd name="connsiteX0" fmla="*/ 0 w 2210113"/>
              <a:gd name="connsiteY0" fmla="*/ 662480 h 1324960"/>
              <a:gd name="connsiteX1" fmla="*/ 345642 w 2210113"/>
              <a:gd name="connsiteY1" fmla="*/ 0 h 1324960"/>
              <a:gd name="connsiteX2" fmla="*/ 1878873 w 2210113"/>
              <a:gd name="connsiteY2" fmla="*/ 0 h 1324960"/>
              <a:gd name="connsiteX3" fmla="*/ 2210113 w 2210113"/>
              <a:gd name="connsiteY3" fmla="*/ 662480 h 1324960"/>
              <a:gd name="connsiteX4" fmla="*/ 1878873 w 2210113"/>
              <a:gd name="connsiteY4" fmla="*/ 1324960 h 1324960"/>
              <a:gd name="connsiteX5" fmla="*/ 331240 w 2210113"/>
              <a:gd name="connsiteY5" fmla="*/ 1324960 h 1324960"/>
              <a:gd name="connsiteX6" fmla="*/ 0 w 2210113"/>
              <a:gd name="connsiteY6" fmla="*/ 662480 h 1324960"/>
              <a:gd name="connsiteX0" fmla="*/ 0 w 2210113"/>
              <a:gd name="connsiteY0" fmla="*/ 662480 h 1324960"/>
              <a:gd name="connsiteX1" fmla="*/ 90992 w 2210113"/>
              <a:gd name="connsiteY1" fmla="*/ 491125 h 1324960"/>
              <a:gd name="connsiteX2" fmla="*/ 1878873 w 2210113"/>
              <a:gd name="connsiteY2" fmla="*/ 0 h 1324960"/>
              <a:gd name="connsiteX3" fmla="*/ 2210113 w 2210113"/>
              <a:gd name="connsiteY3" fmla="*/ 662480 h 1324960"/>
              <a:gd name="connsiteX4" fmla="*/ 1878873 w 2210113"/>
              <a:gd name="connsiteY4" fmla="*/ 1324960 h 1324960"/>
              <a:gd name="connsiteX5" fmla="*/ 331240 w 2210113"/>
              <a:gd name="connsiteY5" fmla="*/ 1324960 h 1324960"/>
              <a:gd name="connsiteX6" fmla="*/ 0 w 2210113"/>
              <a:gd name="connsiteY6" fmla="*/ 662480 h 1324960"/>
              <a:gd name="connsiteX0" fmla="*/ 0 w 2210113"/>
              <a:gd name="connsiteY0" fmla="*/ 177053 h 839533"/>
              <a:gd name="connsiteX1" fmla="*/ 90992 w 2210113"/>
              <a:gd name="connsiteY1" fmla="*/ 5698 h 839533"/>
              <a:gd name="connsiteX2" fmla="*/ 2119824 w 2210113"/>
              <a:gd name="connsiteY2" fmla="*/ 0 h 839533"/>
              <a:gd name="connsiteX3" fmla="*/ 2210113 w 2210113"/>
              <a:gd name="connsiteY3" fmla="*/ 177053 h 839533"/>
              <a:gd name="connsiteX4" fmla="*/ 1878873 w 2210113"/>
              <a:gd name="connsiteY4" fmla="*/ 839533 h 839533"/>
              <a:gd name="connsiteX5" fmla="*/ 331240 w 2210113"/>
              <a:gd name="connsiteY5" fmla="*/ 839533 h 839533"/>
              <a:gd name="connsiteX6" fmla="*/ 0 w 2210113"/>
              <a:gd name="connsiteY6" fmla="*/ 177053 h 839533"/>
              <a:gd name="connsiteX0" fmla="*/ 0 w 2210113"/>
              <a:gd name="connsiteY0" fmla="*/ 177053 h 839533"/>
              <a:gd name="connsiteX1" fmla="*/ 90992 w 2210113"/>
              <a:gd name="connsiteY1" fmla="*/ 5698 h 839533"/>
              <a:gd name="connsiteX2" fmla="*/ 1230431 w 2210113"/>
              <a:gd name="connsiteY2" fmla="*/ 2849 h 839533"/>
              <a:gd name="connsiteX3" fmla="*/ 2119824 w 2210113"/>
              <a:gd name="connsiteY3" fmla="*/ 0 h 839533"/>
              <a:gd name="connsiteX4" fmla="*/ 2210113 w 2210113"/>
              <a:gd name="connsiteY4" fmla="*/ 177053 h 839533"/>
              <a:gd name="connsiteX5" fmla="*/ 1878873 w 2210113"/>
              <a:gd name="connsiteY5" fmla="*/ 839533 h 839533"/>
              <a:gd name="connsiteX6" fmla="*/ 331240 w 2210113"/>
              <a:gd name="connsiteY6" fmla="*/ 839533 h 839533"/>
              <a:gd name="connsiteX7" fmla="*/ 0 w 2210113"/>
              <a:gd name="connsiteY7" fmla="*/ 177053 h 839533"/>
              <a:gd name="connsiteX0" fmla="*/ 1230431 w 2210113"/>
              <a:gd name="connsiteY0" fmla="*/ 2849 h 839533"/>
              <a:gd name="connsiteX1" fmla="*/ 2119824 w 2210113"/>
              <a:gd name="connsiteY1" fmla="*/ 0 h 839533"/>
              <a:gd name="connsiteX2" fmla="*/ 2210113 w 2210113"/>
              <a:gd name="connsiteY2" fmla="*/ 177053 h 839533"/>
              <a:gd name="connsiteX3" fmla="*/ 1878873 w 2210113"/>
              <a:gd name="connsiteY3" fmla="*/ 839533 h 839533"/>
              <a:gd name="connsiteX4" fmla="*/ 331240 w 2210113"/>
              <a:gd name="connsiteY4" fmla="*/ 839533 h 839533"/>
              <a:gd name="connsiteX5" fmla="*/ 0 w 2210113"/>
              <a:gd name="connsiteY5" fmla="*/ 177053 h 839533"/>
              <a:gd name="connsiteX6" fmla="*/ 90992 w 2210113"/>
              <a:gd name="connsiteY6" fmla="*/ 5698 h 839533"/>
              <a:gd name="connsiteX7" fmla="*/ 1321871 w 2210113"/>
              <a:gd name="connsiteY7" fmla="*/ 94289 h 839533"/>
              <a:gd name="connsiteX0" fmla="*/ 1230431 w 2210113"/>
              <a:gd name="connsiteY0" fmla="*/ 2849 h 839533"/>
              <a:gd name="connsiteX1" fmla="*/ 2119824 w 2210113"/>
              <a:gd name="connsiteY1" fmla="*/ 0 h 839533"/>
              <a:gd name="connsiteX2" fmla="*/ 2210113 w 2210113"/>
              <a:gd name="connsiteY2" fmla="*/ 177053 h 839533"/>
              <a:gd name="connsiteX3" fmla="*/ 1878873 w 2210113"/>
              <a:gd name="connsiteY3" fmla="*/ 839533 h 839533"/>
              <a:gd name="connsiteX4" fmla="*/ 331240 w 2210113"/>
              <a:gd name="connsiteY4" fmla="*/ 839533 h 839533"/>
              <a:gd name="connsiteX5" fmla="*/ 0 w 2210113"/>
              <a:gd name="connsiteY5" fmla="*/ 177053 h 839533"/>
              <a:gd name="connsiteX6" fmla="*/ 90992 w 2210113"/>
              <a:gd name="connsiteY6" fmla="*/ 5698 h 839533"/>
              <a:gd name="connsiteX0" fmla="*/ 2119824 w 2210113"/>
              <a:gd name="connsiteY0" fmla="*/ 0 h 839533"/>
              <a:gd name="connsiteX1" fmla="*/ 2210113 w 2210113"/>
              <a:gd name="connsiteY1" fmla="*/ 177053 h 839533"/>
              <a:gd name="connsiteX2" fmla="*/ 1878873 w 2210113"/>
              <a:gd name="connsiteY2" fmla="*/ 839533 h 839533"/>
              <a:gd name="connsiteX3" fmla="*/ 331240 w 2210113"/>
              <a:gd name="connsiteY3" fmla="*/ 839533 h 839533"/>
              <a:gd name="connsiteX4" fmla="*/ 0 w 2210113"/>
              <a:gd name="connsiteY4" fmla="*/ 177053 h 839533"/>
              <a:gd name="connsiteX5" fmla="*/ 90992 w 2210113"/>
              <a:gd name="connsiteY5" fmla="*/ 5698 h 839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0113" h="839533">
                <a:moveTo>
                  <a:pt x="2119824" y="0"/>
                </a:moveTo>
                <a:lnTo>
                  <a:pt x="2210113" y="177053"/>
                </a:lnTo>
                <a:lnTo>
                  <a:pt x="1878873" y="839533"/>
                </a:lnTo>
                <a:lnTo>
                  <a:pt x="331240" y="839533"/>
                </a:lnTo>
                <a:lnTo>
                  <a:pt x="0" y="177053"/>
                </a:lnTo>
                <a:lnTo>
                  <a:pt x="90992" y="5698"/>
                </a:lnTo>
              </a:path>
            </a:pathLst>
          </a:custGeom>
          <a:noFill/>
          <a:ln w="19050" cmpd="sng">
            <a:solidFill>
              <a:srgbClr val="A6A6A6">
                <a:alpha val="12941"/>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17" name="Rectangle 30"/>
          <p:cNvSpPr/>
          <p:nvPr userDrawn="1"/>
        </p:nvSpPr>
        <p:spPr bwMode="gray">
          <a:xfrm>
            <a:off x="5669268" y="4800585"/>
            <a:ext cx="1068374" cy="879838"/>
          </a:xfrm>
          <a:prstGeom prst="hexagon">
            <a:avLst/>
          </a:prstGeom>
          <a:noFill/>
          <a:ln w="28575" cmpd="sng">
            <a:solidFill>
              <a:schemeClr val="accent2">
                <a:alpha val="3098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nvGrpSpPr>
          <p:cNvPr id="18" name="Group 17"/>
          <p:cNvGrpSpPr/>
          <p:nvPr userDrawn="1"/>
        </p:nvGrpSpPr>
        <p:grpSpPr bwMode="gray">
          <a:xfrm flipH="1">
            <a:off x="274367" y="2423171"/>
            <a:ext cx="4277012" cy="3211503"/>
            <a:chOff x="1703810" y="548646"/>
            <a:chExt cx="4277012" cy="3211503"/>
          </a:xfrm>
        </p:grpSpPr>
        <p:sp>
          <p:nvSpPr>
            <p:cNvPr id="19" name="Rectangle 40"/>
            <p:cNvSpPr/>
            <p:nvPr/>
          </p:nvSpPr>
          <p:spPr bwMode="gray">
            <a:xfrm>
              <a:off x="4053538" y="2104037"/>
              <a:ext cx="1927284" cy="1656112"/>
            </a:xfrm>
            <a:prstGeom prst="hexagon">
              <a:avLst/>
            </a:prstGeom>
            <a:noFill/>
            <a:ln w="57150" cmpd="sng">
              <a:solidFill>
                <a:schemeClr val="accent1">
                  <a:lumMod val="75000"/>
                  <a:alpha val="6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0" name="Rectangle 29"/>
            <p:cNvSpPr/>
            <p:nvPr userDrawn="1"/>
          </p:nvSpPr>
          <p:spPr bwMode="gray">
            <a:xfrm>
              <a:off x="1703810" y="1006187"/>
              <a:ext cx="2501559" cy="2134772"/>
            </a:xfrm>
            <a:prstGeom prst="hexagon">
              <a:avLst/>
            </a:prstGeom>
            <a:noFill/>
            <a:ln w="76200" cmpd="sng">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1" name="Rectangle 31"/>
            <p:cNvSpPr/>
            <p:nvPr userDrawn="1"/>
          </p:nvSpPr>
          <p:spPr bwMode="gray">
            <a:xfrm>
              <a:off x="4053536" y="548646"/>
              <a:ext cx="1497782" cy="1345880"/>
            </a:xfrm>
            <a:prstGeom prst="hexagon">
              <a:avLst/>
            </a:prstGeom>
            <a:noFill/>
            <a:ln w="57150" cmpd="sng">
              <a:solidFill>
                <a:schemeClr val="accent3">
                  <a:alpha val="87059"/>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sp>
        <p:nvSpPr>
          <p:cNvPr id="2" name="Title 1"/>
          <p:cNvSpPr>
            <a:spLocks noGrp="1"/>
          </p:cNvSpPr>
          <p:nvPr>
            <p:ph type="title"/>
          </p:nvPr>
        </p:nvSpPr>
        <p:spPr bwMode="gray">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zh-TW" altLang="en-US" smtClean="0"/>
              <a:t>按一下以編輯母片標題樣式</a:t>
            </a:r>
            <a:endParaRPr kumimoji="0" lang="en-US"/>
          </a:p>
        </p:txBody>
      </p:sp>
      <p:sp>
        <p:nvSpPr>
          <p:cNvPr id="3" name="Text Placeholder 2"/>
          <p:cNvSpPr>
            <a:spLocks noGrp="1"/>
          </p:cNvSpPr>
          <p:nvPr>
            <p:ph type="body" idx="1"/>
          </p:nvPr>
        </p:nvSpPr>
        <p:spPr bwMode="gray">
          <a:xfrm>
            <a:off x="3922713" y="2880370"/>
            <a:ext cx="4572000" cy="771605"/>
          </a:xfrm>
        </p:spPr>
        <p:txBody>
          <a:bodyPr lIns="91440" rIns="91440" anchor="t"/>
          <a:lstStyle>
            <a:lvl1pPr marL="0" indent="0" algn="r">
              <a:buNone/>
              <a:defRPr sz="2300">
                <a:solidFill>
                  <a:schemeClr val="accent1">
                    <a:lumMod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TW" altLang="en-US" smtClean="0"/>
              <a:t>按一下以編輯母片文字樣式</a:t>
            </a:r>
          </a:p>
        </p:txBody>
      </p:sp>
      <p:grpSp>
        <p:nvGrpSpPr>
          <p:cNvPr id="22" name="Group 21"/>
          <p:cNvGrpSpPr/>
          <p:nvPr userDrawn="1"/>
        </p:nvGrpSpPr>
        <p:grpSpPr bwMode="gray">
          <a:xfrm>
            <a:off x="6217902" y="4424778"/>
            <a:ext cx="2729276" cy="2433227"/>
            <a:chOff x="3322805" y="1997812"/>
            <a:chExt cx="1508032" cy="1136023"/>
          </a:xfrm>
          <a:noFill/>
        </p:grpSpPr>
        <p:sp>
          <p:nvSpPr>
            <p:cNvPr id="23" name="Rectangle 46"/>
            <p:cNvSpPr/>
            <p:nvPr/>
          </p:nvSpPr>
          <p:spPr bwMode="gray">
            <a:xfrm>
              <a:off x="3474376" y="2622820"/>
              <a:ext cx="732093" cy="511015"/>
            </a:xfrm>
            <a:prstGeom prst="hexagon">
              <a:avLst/>
            </a:prstGeom>
            <a:grpFill/>
            <a:ln w="28575" cmpd="sng">
              <a:solidFill>
                <a:schemeClr val="accent3">
                  <a:alpha val="1098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4" name="Rectangle 47"/>
            <p:cNvSpPr/>
            <p:nvPr/>
          </p:nvSpPr>
          <p:spPr bwMode="gray">
            <a:xfrm>
              <a:off x="3322805" y="1997812"/>
              <a:ext cx="509282" cy="371827"/>
            </a:xfrm>
            <a:prstGeom prst="hexagon">
              <a:avLst/>
            </a:prstGeom>
            <a:grpFill/>
            <a:ln w="19050" cmpd="sng">
              <a:solidFill>
                <a:schemeClr val="accent3">
                  <a:alpha val="12941"/>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5" name="Rectangle 48"/>
            <p:cNvSpPr/>
            <p:nvPr/>
          </p:nvSpPr>
          <p:spPr bwMode="gray">
            <a:xfrm>
              <a:off x="3777518" y="2130580"/>
              <a:ext cx="1053319" cy="766801"/>
            </a:xfrm>
            <a:prstGeom prst="hexagon">
              <a:avLst/>
            </a:prstGeom>
            <a:grpFill/>
            <a:ln w="28575" cmpd="sng">
              <a:solidFill>
                <a:srgbClr val="A6A6A6">
                  <a:alpha val="34118"/>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sp>
        <p:nvSpPr>
          <p:cNvPr id="26" name="Rectangle 39"/>
          <p:cNvSpPr/>
          <p:nvPr userDrawn="1"/>
        </p:nvSpPr>
        <p:spPr bwMode="gray">
          <a:xfrm flipH="1" flipV="1">
            <a:off x="-13970" y="0"/>
            <a:ext cx="4585970" cy="4025684"/>
          </a:xfrm>
          <a:custGeom>
            <a:avLst/>
            <a:gdLst>
              <a:gd name="connsiteX0" fmla="*/ 0 w 6279163"/>
              <a:gd name="connsiteY0" fmla="*/ 2678726 h 5357452"/>
              <a:gd name="connsiteX1" fmla="*/ 1339363 w 6279163"/>
              <a:gd name="connsiteY1" fmla="*/ 1 h 5357452"/>
              <a:gd name="connsiteX2" fmla="*/ 4939800 w 6279163"/>
              <a:gd name="connsiteY2" fmla="*/ 1 h 5357452"/>
              <a:gd name="connsiteX3" fmla="*/ 6279163 w 6279163"/>
              <a:gd name="connsiteY3" fmla="*/ 2678726 h 5357452"/>
              <a:gd name="connsiteX4" fmla="*/ 4939800 w 6279163"/>
              <a:gd name="connsiteY4" fmla="*/ 5357451 h 5357452"/>
              <a:gd name="connsiteX5" fmla="*/ 1339363 w 6279163"/>
              <a:gd name="connsiteY5" fmla="*/ 5357451 h 5357452"/>
              <a:gd name="connsiteX6" fmla="*/ 0 w 6279163"/>
              <a:gd name="connsiteY6" fmla="*/ 2678726 h 5357452"/>
              <a:gd name="connsiteX0" fmla="*/ 6279163 w 6370603"/>
              <a:gd name="connsiteY0" fmla="*/ 2678725 h 5357450"/>
              <a:gd name="connsiteX1" fmla="*/ 4939800 w 6370603"/>
              <a:gd name="connsiteY1" fmla="*/ 5357450 h 5357450"/>
              <a:gd name="connsiteX2" fmla="*/ 1339363 w 6370603"/>
              <a:gd name="connsiteY2" fmla="*/ 5357450 h 5357450"/>
              <a:gd name="connsiteX3" fmla="*/ 0 w 6370603"/>
              <a:gd name="connsiteY3" fmla="*/ 2678725 h 5357450"/>
              <a:gd name="connsiteX4" fmla="*/ 1339363 w 6370603"/>
              <a:gd name="connsiteY4" fmla="*/ 0 h 5357450"/>
              <a:gd name="connsiteX5" fmla="*/ 4939800 w 6370603"/>
              <a:gd name="connsiteY5" fmla="*/ 0 h 5357450"/>
              <a:gd name="connsiteX6" fmla="*/ 6370603 w 6370603"/>
              <a:gd name="connsiteY6" fmla="*/ 2770165 h 5357450"/>
              <a:gd name="connsiteX0" fmla="*/ 6279163 w 6279163"/>
              <a:gd name="connsiteY0" fmla="*/ 2678725 h 5357450"/>
              <a:gd name="connsiteX1" fmla="*/ 4939800 w 6279163"/>
              <a:gd name="connsiteY1" fmla="*/ 5357450 h 5357450"/>
              <a:gd name="connsiteX2" fmla="*/ 1339363 w 6279163"/>
              <a:gd name="connsiteY2" fmla="*/ 5357450 h 5357450"/>
              <a:gd name="connsiteX3" fmla="*/ 0 w 6279163"/>
              <a:gd name="connsiteY3" fmla="*/ 2678725 h 5357450"/>
              <a:gd name="connsiteX4" fmla="*/ 1339363 w 6279163"/>
              <a:gd name="connsiteY4" fmla="*/ 0 h 5357450"/>
              <a:gd name="connsiteX5" fmla="*/ 4939800 w 6279163"/>
              <a:gd name="connsiteY5" fmla="*/ 0 h 5357450"/>
              <a:gd name="connsiteX0" fmla="*/ 4939800 w 4939800"/>
              <a:gd name="connsiteY0" fmla="*/ 5357450 h 5357450"/>
              <a:gd name="connsiteX1" fmla="*/ 1339363 w 4939800"/>
              <a:gd name="connsiteY1" fmla="*/ 5357450 h 5357450"/>
              <a:gd name="connsiteX2" fmla="*/ 0 w 4939800"/>
              <a:gd name="connsiteY2" fmla="*/ 2678725 h 5357450"/>
              <a:gd name="connsiteX3" fmla="*/ 1339363 w 4939800"/>
              <a:gd name="connsiteY3" fmla="*/ 0 h 5357450"/>
              <a:gd name="connsiteX4" fmla="*/ 4939800 w 4939800"/>
              <a:gd name="connsiteY4" fmla="*/ 0 h 5357450"/>
              <a:gd name="connsiteX0" fmla="*/ 1339363 w 4939800"/>
              <a:gd name="connsiteY0" fmla="*/ 5357450 h 5357450"/>
              <a:gd name="connsiteX1" fmla="*/ 0 w 4939800"/>
              <a:gd name="connsiteY1" fmla="*/ 2678725 h 5357450"/>
              <a:gd name="connsiteX2" fmla="*/ 1339363 w 4939800"/>
              <a:gd name="connsiteY2" fmla="*/ 0 h 5357450"/>
              <a:gd name="connsiteX3" fmla="*/ 4939800 w 4939800"/>
              <a:gd name="connsiteY3" fmla="*/ 0 h 5357450"/>
              <a:gd name="connsiteX0" fmla="*/ 1339363 w 4574094"/>
              <a:gd name="connsiteY0" fmla="*/ 5357450 h 5357450"/>
              <a:gd name="connsiteX1" fmla="*/ 0 w 4574094"/>
              <a:gd name="connsiteY1" fmla="*/ 2678725 h 5357450"/>
              <a:gd name="connsiteX2" fmla="*/ 1339363 w 4574094"/>
              <a:gd name="connsiteY2" fmla="*/ 0 h 5357450"/>
              <a:gd name="connsiteX3" fmla="*/ 4574094 w 4574094"/>
              <a:gd name="connsiteY3" fmla="*/ 13650 h 5357450"/>
              <a:gd name="connsiteX0" fmla="*/ 1339363 w 4562219"/>
              <a:gd name="connsiteY0" fmla="*/ 5357450 h 5357450"/>
              <a:gd name="connsiteX1" fmla="*/ 0 w 4562219"/>
              <a:gd name="connsiteY1" fmla="*/ 2678725 h 5357450"/>
              <a:gd name="connsiteX2" fmla="*/ 1339363 w 4562219"/>
              <a:gd name="connsiteY2" fmla="*/ 0 h 5357450"/>
              <a:gd name="connsiteX3" fmla="*/ 4562219 w 4562219"/>
              <a:gd name="connsiteY3" fmla="*/ 3549 h 5357450"/>
              <a:gd name="connsiteX0" fmla="*/ 1339363 w 4562219"/>
              <a:gd name="connsiteY0" fmla="*/ 5413277 h 5413277"/>
              <a:gd name="connsiteX1" fmla="*/ 0 w 4562219"/>
              <a:gd name="connsiteY1" fmla="*/ 2734552 h 5413277"/>
              <a:gd name="connsiteX2" fmla="*/ 1339363 w 4562219"/>
              <a:gd name="connsiteY2" fmla="*/ 55827 h 5413277"/>
              <a:gd name="connsiteX3" fmla="*/ 4562219 w 4562219"/>
              <a:gd name="connsiteY3" fmla="*/ 0 h 5413277"/>
              <a:gd name="connsiteX0" fmla="*/ 1339363 w 4562219"/>
              <a:gd name="connsiteY0" fmla="*/ 5365776 h 5365776"/>
              <a:gd name="connsiteX1" fmla="*/ 0 w 4562219"/>
              <a:gd name="connsiteY1" fmla="*/ 2687051 h 5365776"/>
              <a:gd name="connsiteX2" fmla="*/ 1339363 w 4562219"/>
              <a:gd name="connsiteY2" fmla="*/ 8326 h 5365776"/>
              <a:gd name="connsiteX3" fmla="*/ 4562219 w 4562219"/>
              <a:gd name="connsiteY3" fmla="*/ 0 h 5365776"/>
              <a:gd name="connsiteX0" fmla="*/ 1339363 w 4562219"/>
              <a:gd name="connsiteY0" fmla="*/ 5357450 h 5357450"/>
              <a:gd name="connsiteX1" fmla="*/ 0 w 4562219"/>
              <a:gd name="connsiteY1" fmla="*/ 2678725 h 5357450"/>
              <a:gd name="connsiteX2" fmla="*/ 1339363 w 4562219"/>
              <a:gd name="connsiteY2" fmla="*/ 0 h 5357450"/>
              <a:gd name="connsiteX3" fmla="*/ 4562219 w 4562219"/>
              <a:gd name="connsiteY3" fmla="*/ 15425 h 5357450"/>
              <a:gd name="connsiteX0" fmla="*/ 1339363 w 4562219"/>
              <a:gd name="connsiteY0" fmla="*/ 5357450 h 5357450"/>
              <a:gd name="connsiteX1" fmla="*/ 0 w 4562219"/>
              <a:gd name="connsiteY1" fmla="*/ 2678725 h 5357450"/>
              <a:gd name="connsiteX2" fmla="*/ 1339363 w 4562219"/>
              <a:gd name="connsiteY2" fmla="*/ 0 h 5357450"/>
              <a:gd name="connsiteX3" fmla="*/ 4562219 w 4562219"/>
              <a:gd name="connsiteY3" fmla="*/ 51051 h 5357450"/>
              <a:gd name="connsiteX0" fmla="*/ 1339363 w 4562219"/>
              <a:gd name="connsiteY0" fmla="*/ 5377651 h 5377651"/>
              <a:gd name="connsiteX1" fmla="*/ 0 w 4562219"/>
              <a:gd name="connsiteY1" fmla="*/ 2698926 h 5377651"/>
              <a:gd name="connsiteX2" fmla="*/ 1339363 w 4562219"/>
              <a:gd name="connsiteY2" fmla="*/ 20201 h 5377651"/>
              <a:gd name="connsiteX3" fmla="*/ 4562219 w 4562219"/>
              <a:gd name="connsiteY3" fmla="*/ 0 h 5377651"/>
              <a:gd name="connsiteX0" fmla="*/ 1339363 w 4585970"/>
              <a:gd name="connsiteY0" fmla="*/ 5357450 h 5357450"/>
              <a:gd name="connsiteX1" fmla="*/ 0 w 4585970"/>
              <a:gd name="connsiteY1" fmla="*/ 2678725 h 5357450"/>
              <a:gd name="connsiteX2" fmla="*/ 1339363 w 4585970"/>
              <a:gd name="connsiteY2" fmla="*/ 0 h 5357450"/>
              <a:gd name="connsiteX3" fmla="*/ 4585970 w 4585970"/>
              <a:gd name="connsiteY3" fmla="*/ 3549 h 5357450"/>
              <a:gd name="connsiteX0" fmla="*/ 680297 w 4585970"/>
              <a:gd name="connsiteY0" fmla="*/ 4025684 h 4025684"/>
              <a:gd name="connsiteX1" fmla="*/ 0 w 4585970"/>
              <a:gd name="connsiteY1" fmla="*/ 2678725 h 4025684"/>
              <a:gd name="connsiteX2" fmla="*/ 1339363 w 4585970"/>
              <a:gd name="connsiteY2" fmla="*/ 0 h 4025684"/>
              <a:gd name="connsiteX3" fmla="*/ 4585970 w 4585970"/>
              <a:gd name="connsiteY3" fmla="*/ 3549 h 4025684"/>
            </a:gdLst>
            <a:ahLst/>
            <a:cxnLst>
              <a:cxn ang="0">
                <a:pos x="connsiteX0" y="connsiteY0"/>
              </a:cxn>
              <a:cxn ang="0">
                <a:pos x="connsiteX1" y="connsiteY1"/>
              </a:cxn>
              <a:cxn ang="0">
                <a:pos x="connsiteX2" y="connsiteY2"/>
              </a:cxn>
              <a:cxn ang="0">
                <a:pos x="connsiteX3" y="connsiteY3"/>
              </a:cxn>
            </a:cxnLst>
            <a:rect l="l" t="t" r="r" b="b"/>
            <a:pathLst>
              <a:path w="4585970" h="4025684">
                <a:moveTo>
                  <a:pt x="680297" y="4025684"/>
                </a:moveTo>
                <a:lnTo>
                  <a:pt x="0" y="2678725"/>
                </a:lnTo>
                <a:lnTo>
                  <a:pt x="1339363" y="0"/>
                </a:lnTo>
                <a:lnTo>
                  <a:pt x="4585970" y="3549"/>
                </a:lnTo>
              </a:path>
            </a:pathLst>
          </a:custGeom>
          <a:noFill/>
          <a:ln w="19050" cmpd="sng">
            <a:solidFill>
              <a:srgbClr val="A6A6A6">
                <a:alpha val="16863"/>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Tree>
    <p:extLst>
      <p:ext uri="{BB962C8B-B14F-4D97-AF65-F5344CB8AC3E}">
        <p14:creationId xmlns:p14="http://schemas.microsoft.com/office/powerpoint/2010/main" val="2389087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32"/>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Content Placeholder 3"/>
          <p:cNvSpPr>
            <a:spLocks noGrp="1"/>
          </p:cNvSpPr>
          <p:nvPr>
            <p:ph sz="half" idx="2"/>
          </p:nvPr>
        </p:nvSpPr>
        <p:spPr>
          <a:xfrm>
            <a:off x="4648200" y="1481332"/>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8" name="Title 7"/>
          <p:cNvSpPr>
            <a:spLocks noGrp="1"/>
          </p:cNvSpPr>
          <p:nvPr>
            <p:ph type="title"/>
          </p:nvPr>
        </p:nvSpPr>
        <p:spPr/>
        <p:txBody>
          <a:bodyPr rtlCol="0"/>
          <a:lstStyle/>
          <a:p>
            <a:r>
              <a:rPr kumimoji="0" lang="zh-TW" altLang="en-US" smtClean="0"/>
              <a:t>按一下以編輯母片標題樣式</a:t>
            </a:r>
            <a:endParaRPr kumimoji="0" lang="en-US"/>
          </a:p>
        </p:txBody>
      </p:sp>
      <p:sp>
        <p:nvSpPr>
          <p:cNvPr id="9" name="Date Placeholder 8"/>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10" name="Slide Number Placeholder 9"/>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11" name="Footer Placeholder 10"/>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3170819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zh-TW" altLang="en-US" smtClean="0"/>
              <a:t>按一下以編輯母片標題樣式</a:t>
            </a:r>
            <a:endParaRPr kumimoji="0" lang="en-US"/>
          </a:p>
        </p:txBody>
      </p:sp>
      <p:sp>
        <p:nvSpPr>
          <p:cNvPr id="3" name="Text Placeholder 2"/>
          <p:cNvSpPr>
            <a:spLocks noGrp="1"/>
          </p:cNvSpPr>
          <p:nvPr>
            <p:ph type="body" idx="1"/>
          </p:nvPr>
        </p:nvSpPr>
        <p:spPr>
          <a:xfrm>
            <a:off x="457200" y="5593048"/>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4" name="Text Placeholder 3"/>
          <p:cNvSpPr>
            <a:spLocks noGrp="1"/>
          </p:cNvSpPr>
          <p:nvPr>
            <p:ph type="body" sz="half" idx="3"/>
          </p:nvPr>
        </p:nvSpPr>
        <p:spPr>
          <a:xfrm>
            <a:off x="4645028" y="5593048"/>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5" name="Content Placeholder 4"/>
          <p:cNvSpPr>
            <a:spLocks noGrp="1"/>
          </p:cNvSpPr>
          <p:nvPr>
            <p:ph sz="quarter" idx="2"/>
          </p:nvPr>
        </p:nvSpPr>
        <p:spPr>
          <a:xfrm>
            <a:off x="457200" y="1627142"/>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6" name="Content Placeholder 5"/>
          <p:cNvSpPr>
            <a:spLocks noGrp="1"/>
          </p:cNvSpPr>
          <p:nvPr>
            <p:ph sz="quarter" idx="4"/>
          </p:nvPr>
        </p:nvSpPr>
        <p:spPr>
          <a:xfrm>
            <a:off x="4645027" y="1627142"/>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0" name="Date Placeholder 9"/>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11" name="Slide Number Placeholder 10"/>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12" name="Footer Placeholder 11"/>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1667027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kumimoji="0" lang="zh-TW" altLang="en-US" smtClean="0"/>
              <a:t>按一下以編輯母片標題樣式</a:t>
            </a:r>
            <a:endParaRPr kumimoji="0" lang="en-US"/>
          </a:p>
        </p:txBody>
      </p:sp>
      <p:sp>
        <p:nvSpPr>
          <p:cNvPr id="7" name="Date Placeholder 6"/>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8" name="Slide Number Placeholder 7"/>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9" name="Footer Placeholder 8"/>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3262555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6" name="Slide Number Placeholder 5"/>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7" name="Footer Placeholder 6"/>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1534995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zh-TW" altLang="en-US" smtClean="0"/>
              <a:t>按一下以編輯母片標題樣式</a:t>
            </a:r>
            <a:endParaRPr kumimoji="0" lang="en-US"/>
          </a:p>
        </p:txBody>
      </p:sp>
      <p:sp>
        <p:nvSpPr>
          <p:cNvPr id="3" name="Text Placeholder 2"/>
          <p:cNvSpPr>
            <a:spLocks noGrp="1"/>
          </p:cNvSpPr>
          <p:nvPr>
            <p:ph type="body" idx="2"/>
          </p:nvPr>
        </p:nvSpPr>
        <p:spPr>
          <a:xfrm>
            <a:off x="914440" y="5355102"/>
            <a:ext cx="747975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zh-TW" altLang="en-US" smtClean="0"/>
              <a:t>按一下以編輯母片文字樣式</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8" name="Date Placeholder 7"/>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9" name="Slide Number Placeholder 8"/>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10" name="Footer Placeholder 9"/>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1680147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zh-TW" altLang="en-US" smtClean="0"/>
              <a:t>按一下以編輯母片文字樣式</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zh-TW" altLang="en-US" smtClean="0"/>
              <a:t>按一下圖示以新增圖片</a:t>
            </a:r>
            <a:endParaRPr kumimoji="0" lang="en-US" dirty="0"/>
          </a:p>
        </p:txBody>
      </p:sp>
      <p:sp>
        <p:nvSpPr>
          <p:cNvPr id="2" name="Title 1"/>
          <p:cNvSpPr>
            <a:spLocks noGrp="1"/>
          </p:cNvSpPr>
          <p:nvPr>
            <p:ph type="title"/>
          </p:nvPr>
        </p:nvSpPr>
        <p:spPr>
          <a:xfrm>
            <a:off x="228602"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zh-TW" altLang="en-US" smtClean="0"/>
              <a:t>按一下以編輯母片標題樣式</a:t>
            </a:r>
            <a:endParaRPr kumimoji="0" lang="en-US"/>
          </a:p>
        </p:txBody>
      </p: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pPr>
            <a:endParaRPr lang="en-US">
              <a:solidFill>
                <a:prstClr val="white"/>
              </a:solidFill>
            </a:endParaRPr>
          </a:p>
        </p:txBody>
      </p:sp>
      <p:sp>
        <p:nvSpPr>
          <p:cNvPr id="14" name="Date Placeholder 13"/>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15" name="Slide Number Placeholder 14"/>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16" name="Footer Placeholder 15"/>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2691727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TW" altLang="en-US" smtClean="0"/>
              <a:t>按一下以編輯母片標題樣式</a:t>
            </a:r>
            <a:endParaRPr kumimoji="0" lang="en-US"/>
          </a:p>
        </p:txBody>
      </p:sp>
      <p:sp>
        <p:nvSpPr>
          <p:cNvPr id="3" name="Vertical Text Placeholder 2"/>
          <p:cNvSpPr>
            <a:spLocks noGrp="1"/>
          </p:cNvSpPr>
          <p:nvPr>
            <p:ph type="body" orient="vert" idx="1"/>
          </p:nvPr>
        </p:nvSpPr>
        <p:spPr>
          <a:xfrm>
            <a:off x="457200" y="1481332"/>
            <a:ext cx="8229600" cy="4386071"/>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Date Placeholder 6"/>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8" name="Slide Number Placeholder 7"/>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9" name="Footer Placeholder 8"/>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2855325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2"/>
            <a:ext cx="1777470" cy="5592761"/>
          </a:xfrm>
        </p:spPr>
        <p:txBody>
          <a:bodyPr vert="eaVert"/>
          <a:lstStyle/>
          <a:p>
            <a:r>
              <a:rPr kumimoji="0" lang="zh-TW" altLang="en-US" smtClean="0"/>
              <a:t>按一下以編輯母片標題樣式</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Date Placeholder 6"/>
          <p:cNvSpPr>
            <a:spLocks noGrp="1"/>
          </p:cNvSpPr>
          <p:nvPr>
            <p:ph type="dt" sz="half" idx="10"/>
          </p:nvPr>
        </p:nvSpPr>
        <p:spPr/>
        <p:txBody>
          <a:bodyPr/>
          <a:lstStyle/>
          <a:p>
            <a:fld id="{EC9D46CE-BCF5-4413-8E26-180BF2A452AB}" type="datetimeFigureOut">
              <a:rPr lang="en-US" smtClean="0">
                <a:solidFill>
                  <a:prstClr val="black"/>
                </a:solidFill>
              </a:rPr>
              <a:pPr/>
              <a:t>3/4/2021</a:t>
            </a:fld>
            <a:endParaRPr lang="en-US">
              <a:solidFill>
                <a:prstClr val="black"/>
              </a:solidFill>
            </a:endParaRPr>
          </a:p>
        </p:txBody>
      </p:sp>
      <p:sp>
        <p:nvSpPr>
          <p:cNvPr id="8" name="Slide Number Placeholder 7"/>
          <p:cNvSpPr>
            <a:spLocks noGrp="1"/>
          </p:cNvSpPr>
          <p:nvPr>
            <p:ph type="sldNum" sz="quarter" idx="11"/>
          </p:nvPr>
        </p:nvSpPr>
        <p:spPr/>
        <p:txBody>
          <a:bodyPr/>
          <a:lstStyle/>
          <a:p>
            <a:fld id="{1E9D4D7C-FEC1-443F-9169-E8AB76FE46D4}" type="slidenum">
              <a:rPr lang="en-US" smtClean="0">
                <a:solidFill>
                  <a:prstClr val="black"/>
                </a:solidFill>
              </a:rPr>
              <a:pPr/>
              <a:t>‹#›</a:t>
            </a:fld>
            <a:endParaRPr lang="en-US">
              <a:solidFill>
                <a:prstClr val="black"/>
              </a:solidFill>
            </a:endParaRPr>
          </a:p>
        </p:txBody>
      </p:sp>
      <p:sp>
        <p:nvSpPr>
          <p:cNvPr id="9" name="Footer Placeholder 8"/>
          <p:cNvSpPr>
            <a:spLocks noGrp="1"/>
          </p:cNvSpPr>
          <p:nvPr>
            <p:ph type="ftr" sz="quarter" idx="12"/>
          </p:nvPr>
        </p:nvSpPr>
        <p:spPr/>
        <p:txBody>
          <a:bodyPr/>
          <a:lstStyle/>
          <a:p>
            <a:endParaRPr lang="en-US">
              <a:solidFill>
                <a:prstClr val="black"/>
              </a:solidFill>
            </a:endParaRPr>
          </a:p>
        </p:txBody>
      </p:sp>
    </p:spTree>
    <p:extLst>
      <p:ext uri="{BB962C8B-B14F-4D97-AF65-F5344CB8AC3E}">
        <p14:creationId xmlns:p14="http://schemas.microsoft.com/office/powerpoint/2010/main" val="30141705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en-US" altLang="zh-TW">
              <a:solidFill>
                <a:prstClr val="black"/>
              </a:solidFill>
            </a:endParaRPr>
          </a:p>
        </p:txBody>
      </p:sp>
      <p:sp>
        <p:nvSpPr>
          <p:cNvPr id="3" name="Rectangle 6"/>
          <p:cNvSpPr>
            <a:spLocks noGrp="1" noChangeArrowheads="1"/>
          </p:cNvSpPr>
          <p:nvPr>
            <p:ph type="sldNum" sz="quarter" idx="11"/>
          </p:nvPr>
        </p:nvSpPr>
        <p:spPr>
          <a:xfrm>
            <a:off x="3563888" y="6547445"/>
            <a:ext cx="2133600" cy="476250"/>
          </a:xfrm>
          <a:prstGeom prst="rect">
            <a:avLst/>
          </a:prstGeom>
          <a:ln/>
        </p:spPr>
        <p:txBody>
          <a:bodyPr/>
          <a:lstStyle>
            <a:lvl1pPr algn="ctr">
              <a:defRPr/>
            </a:lvl1pPr>
          </a:lstStyle>
          <a:p>
            <a:pPr>
              <a:defRPr/>
            </a:pPr>
            <a:fld id="{FED8BF77-2439-49B9-B8E2-7A9475EBA093}" type="slidenum">
              <a:rPr lang="en-US" altLang="zh-TW" smtClean="0">
                <a:solidFill>
                  <a:prstClr val="black"/>
                </a:solidFill>
              </a:rPr>
              <a:pPr>
                <a:defRPr/>
              </a:pPr>
              <a:t>‹#›</a:t>
            </a:fld>
            <a:endParaRPr lang="en-US" altLang="zh-TW" dirty="0">
              <a:solidFill>
                <a:prstClr val="black"/>
              </a:solidFill>
            </a:endParaRPr>
          </a:p>
        </p:txBody>
      </p:sp>
      <p:sp>
        <p:nvSpPr>
          <p:cNvPr id="4" name="標題 1"/>
          <p:cNvSpPr>
            <a:spLocks noGrp="1"/>
          </p:cNvSpPr>
          <p:nvPr>
            <p:ph type="title"/>
          </p:nvPr>
        </p:nvSpPr>
        <p:spPr>
          <a:xfrm>
            <a:off x="0" y="2764"/>
            <a:ext cx="9144000" cy="792832"/>
          </a:xfrm>
          <a:prstGeom prst="flowChartDocument">
            <a:avLst/>
          </a:prstGeom>
          <a:noFill/>
          <a:ln>
            <a:noFill/>
          </a:ln>
        </p:spPr>
        <p:txBody>
          <a:bodyPr anchor="ctr"/>
          <a:lstStyle>
            <a:lvl1pPr>
              <a:defRPr sz="3600" b="1">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Tree>
    <p:extLst>
      <p:ext uri="{BB962C8B-B14F-4D97-AF65-F5344CB8AC3E}">
        <p14:creationId xmlns:p14="http://schemas.microsoft.com/office/powerpoint/2010/main" val="393605142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空白">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en-US" altLang="zh-TW">
              <a:solidFill>
                <a:prstClr val="black"/>
              </a:solidFill>
            </a:endParaRPr>
          </a:p>
        </p:txBody>
      </p:sp>
      <p:sp>
        <p:nvSpPr>
          <p:cNvPr id="3" name="Rectangle 6"/>
          <p:cNvSpPr>
            <a:spLocks noGrp="1" noChangeArrowheads="1"/>
          </p:cNvSpPr>
          <p:nvPr>
            <p:ph type="sldNum" sz="quarter" idx="11"/>
          </p:nvPr>
        </p:nvSpPr>
        <p:spPr>
          <a:xfrm>
            <a:off x="3563888" y="6547445"/>
            <a:ext cx="2133600" cy="476250"/>
          </a:xfrm>
          <a:prstGeom prst="rect">
            <a:avLst/>
          </a:prstGeom>
          <a:ln/>
        </p:spPr>
        <p:txBody>
          <a:bodyPr/>
          <a:lstStyle>
            <a:lvl1pPr algn="ctr">
              <a:defRPr/>
            </a:lvl1pPr>
          </a:lstStyle>
          <a:p>
            <a:pPr>
              <a:defRPr/>
            </a:pPr>
            <a:fld id="{FED8BF77-2439-49B9-B8E2-7A9475EBA093}" type="slidenum">
              <a:rPr lang="en-US" altLang="zh-TW" smtClean="0">
                <a:solidFill>
                  <a:prstClr val="black"/>
                </a:solidFill>
              </a:rPr>
              <a:pPr>
                <a:defRPr/>
              </a:pPr>
              <a:t>‹#›</a:t>
            </a:fld>
            <a:endParaRPr lang="en-US" altLang="zh-TW" dirty="0">
              <a:solidFill>
                <a:prstClr val="black"/>
              </a:solidFill>
            </a:endParaRPr>
          </a:p>
        </p:txBody>
      </p:sp>
      <p:sp>
        <p:nvSpPr>
          <p:cNvPr id="4" name="標題 1"/>
          <p:cNvSpPr>
            <a:spLocks noGrp="1"/>
          </p:cNvSpPr>
          <p:nvPr>
            <p:ph type="title"/>
          </p:nvPr>
        </p:nvSpPr>
        <p:spPr>
          <a:xfrm>
            <a:off x="0" y="2764"/>
            <a:ext cx="9144000" cy="792832"/>
          </a:xfrm>
          <a:prstGeom prst="flowChartDocument">
            <a:avLst/>
          </a:prstGeom>
          <a:noFill/>
          <a:ln>
            <a:noFill/>
          </a:ln>
        </p:spPr>
        <p:txBody>
          <a:bodyPr anchor="ctr"/>
          <a:lstStyle>
            <a:lvl1pPr>
              <a:defRPr sz="3600" b="1">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Tree>
    <p:extLst>
      <p:ext uri="{BB962C8B-B14F-4D97-AF65-F5344CB8AC3E}">
        <p14:creationId xmlns:p14="http://schemas.microsoft.com/office/powerpoint/2010/main" val="358195172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空白">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en-US" altLang="zh-TW">
              <a:solidFill>
                <a:prstClr val="black"/>
              </a:solidFill>
            </a:endParaRPr>
          </a:p>
        </p:txBody>
      </p:sp>
      <p:sp>
        <p:nvSpPr>
          <p:cNvPr id="3" name="Rectangle 6"/>
          <p:cNvSpPr>
            <a:spLocks noGrp="1" noChangeArrowheads="1"/>
          </p:cNvSpPr>
          <p:nvPr>
            <p:ph type="sldNum" sz="quarter" idx="11"/>
          </p:nvPr>
        </p:nvSpPr>
        <p:spPr>
          <a:xfrm>
            <a:off x="6553200" y="6337300"/>
            <a:ext cx="2133600" cy="476250"/>
          </a:xfrm>
          <a:prstGeom prst="rect">
            <a:avLst/>
          </a:prstGeom>
          <a:ln/>
        </p:spPr>
        <p:txBody>
          <a:bodyPr/>
          <a:lstStyle>
            <a:lvl1pPr>
              <a:defRPr/>
            </a:lvl1pPr>
          </a:lstStyle>
          <a:p>
            <a:pPr>
              <a:defRPr/>
            </a:pPr>
            <a:fld id="{FED8BF77-2439-49B9-B8E2-7A9475EBA093}"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1176822146"/>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空白">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en-US" altLang="zh-TW">
              <a:solidFill>
                <a:prstClr val="black"/>
              </a:solidFill>
            </a:endParaRPr>
          </a:p>
        </p:txBody>
      </p:sp>
      <p:sp>
        <p:nvSpPr>
          <p:cNvPr id="3" name="Rectangle 6"/>
          <p:cNvSpPr>
            <a:spLocks noGrp="1" noChangeArrowheads="1"/>
          </p:cNvSpPr>
          <p:nvPr>
            <p:ph type="sldNum" sz="quarter" idx="11"/>
          </p:nvPr>
        </p:nvSpPr>
        <p:spPr>
          <a:xfrm>
            <a:off x="3563888" y="6547445"/>
            <a:ext cx="2133600" cy="476250"/>
          </a:xfrm>
          <a:prstGeom prst="rect">
            <a:avLst/>
          </a:prstGeom>
          <a:ln/>
        </p:spPr>
        <p:txBody>
          <a:bodyPr/>
          <a:lstStyle>
            <a:lvl1pPr algn="ctr">
              <a:defRPr/>
            </a:lvl1pPr>
          </a:lstStyle>
          <a:p>
            <a:pPr>
              <a:defRPr/>
            </a:pPr>
            <a:fld id="{FED8BF77-2439-49B9-B8E2-7A9475EBA093}" type="slidenum">
              <a:rPr lang="en-US" altLang="zh-TW" smtClean="0">
                <a:solidFill>
                  <a:prstClr val="black"/>
                </a:solidFill>
              </a:rPr>
              <a:pPr>
                <a:defRPr/>
              </a:pPr>
              <a:t>‹#›</a:t>
            </a:fld>
            <a:endParaRPr lang="en-US" altLang="zh-TW" dirty="0">
              <a:solidFill>
                <a:prstClr val="black"/>
              </a:solidFill>
            </a:endParaRPr>
          </a:p>
        </p:txBody>
      </p:sp>
      <p:sp>
        <p:nvSpPr>
          <p:cNvPr id="4" name="標題 1"/>
          <p:cNvSpPr>
            <a:spLocks noGrp="1"/>
          </p:cNvSpPr>
          <p:nvPr>
            <p:ph type="title"/>
          </p:nvPr>
        </p:nvSpPr>
        <p:spPr>
          <a:xfrm>
            <a:off x="0" y="2764"/>
            <a:ext cx="9144000" cy="792832"/>
          </a:xfrm>
          <a:prstGeom prst="flowChartDocument">
            <a:avLst/>
          </a:prstGeom>
          <a:noFill/>
          <a:ln>
            <a:noFill/>
          </a:ln>
        </p:spPr>
        <p:txBody>
          <a:bodyPr anchor="ctr"/>
          <a:lstStyle>
            <a:lvl1pPr>
              <a:defRPr sz="3600" b="1">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Tree>
    <p:extLst>
      <p:ext uri="{BB962C8B-B14F-4D97-AF65-F5344CB8AC3E}">
        <p14:creationId xmlns:p14="http://schemas.microsoft.com/office/powerpoint/2010/main" val="322152501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en-US" altLang="zh-TW">
              <a:solidFill>
                <a:prstClr val="black"/>
              </a:solidFill>
            </a:endParaRPr>
          </a:p>
        </p:txBody>
      </p:sp>
      <p:sp>
        <p:nvSpPr>
          <p:cNvPr id="3" name="Rectangle 6"/>
          <p:cNvSpPr>
            <a:spLocks noGrp="1" noChangeArrowheads="1"/>
          </p:cNvSpPr>
          <p:nvPr>
            <p:ph type="sldNum" sz="quarter" idx="11"/>
          </p:nvPr>
        </p:nvSpPr>
        <p:spPr>
          <a:xfrm>
            <a:off x="3563888" y="6547445"/>
            <a:ext cx="2133600" cy="476250"/>
          </a:xfrm>
          <a:prstGeom prst="rect">
            <a:avLst/>
          </a:prstGeom>
          <a:ln/>
        </p:spPr>
        <p:txBody>
          <a:bodyPr/>
          <a:lstStyle>
            <a:lvl1pPr algn="ctr">
              <a:defRPr/>
            </a:lvl1pPr>
          </a:lstStyle>
          <a:p>
            <a:pPr>
              <a:defRPr/>
            </a:pPr>
            <a:fld id="{FED8BF77-2439-49B9-B8E2-7A9475EBA093}" type="slidenum">
              <a:rPr lang="en-US" altLang="zh-TW" smtClean="0">
                <a:solidFill>
                  <a:prstClr val="black"/>
                </a:solidFill>
              </a:rPr>
              <a:pPr>
                <a:defRPr/>
              </a:pPr>
              <a:t>‹#›</a:t>
            </a:fld>
            <a:endParaRPr lang="en-US" altLang="zh-TW" dirty="0">
              <a:solidFill>
                <a:prstClr val="black"/>
              </a:solidFill>
            </a:endParaRPr>
          </a:p>
        </p:txBody>
      </p:sp>
      <p:sp>
        <p:nvSpPr>
          <p:cNvPr id="4" name="標題 1"/>
          <p:cNvSpPr>
            <a:spLocks noGrp="1"/>
          </p:cNvSpPr>
          <p:nvPr>
            <p:ph type="title"/>
          </p:nvPr>
        </p:nvSpPr>
        <p:spPr>
          <a:xfrm>
            <a:off x="0" y="2764"/>
            <a:ext cx="9144000" cy="792832"/>
          </a:xfrm>
          <a:prstGeom prst="flowChartDocument">
            <a:avLst/>
          </a:prstGeom>
          <a:noFill/>
          <a:ln>
            <a:noFill/>
          </a:ln>
        </p:spPr>
        <p:txBody>
          <a:bodyPr anchor="ctr"/>
          <a:lstStyle>
            <a:lvl1pPr>
              <a:defRPr sz="3600" b="1">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Tree>
    <p:extLst>
      <p:ext uri="{BB962C8B-B14F-4D97-AF65-F5344CB8AC3E}">
        <p14:creationId xmlns:p14="http://schemas.microsoft.com/office/powerpoint/2010/main" val="363323551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grpSp>
        <p:nvGrpSpPr>
          <p:cNvPr id="11" name="Group 10"/>
          <p:cNvGrpSpPr/>
          <p:nvPr/>
        </p:nvGrpSpPr>
        <p:grpSpPr bwMode="gray">
          <a:xfrm>
            <a:off x="1" y="5618068"/>
            <a:ext cx="1979688" cy="1094534"/>
            <a:chOff x="3215685" y="2508826"/>
            <a:chExt cx="1093855" cy="511015"/>
          </a:xfrm>
          <a:noFill/>
        </p:grpSpPr>
        <p:sp>
          <p:nvSpPr>
            <p:cNvPr id="16" name="Rectangle 46"/>
            <p:cNvSpPr/>
            <p:nvPr/>
          </p:nvSpPr>
          <p:spPr bwMode="gray">
            <a:xfrm>
              <a:off x="3577447" y="2508826"/>
              <a:ext cx="732093" cy="511015"/>
            </a:xfrm>
            <a:prstGeom prst="hexagon">
              <a:avLst/>
            </a:prstGeom>
            <a:grpFill/>
            <a:ln w="28575" cmpd="sng">
              <a:solidFill>
                <a:schemeClr val="accent3">
                  <a:alpha val="1098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17" name="Rectangle 47"/>
            <p:cNvSpPr/>
            <p:nvPr/>
          </p:nvSpPr>
          <p:spPr bwMode="gray">
            <a:xfrm>
              <a:off x="3215685" y="2535722"/>
              <a:ext cx="509282" cy="371827"/>
            </a:xfrm>
            <a:prstGeom prst="hexagon">
              <a:avLst/>
            </a:prstGeom>
            <a:grpFill/>
            <a:ln w="19050" cmpd="sng">
              <a:solidFill>
                <a:schemeClr val="accent3">
                  <a:alpha val="12941"/>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grpSp>
        <p:nvGrpSpPr>
          <p:cNvPr id="19" name="Group 18"/>
          <p:cNvGrpSpPr/>
          <p:nvPr/>
        </p:nvGrpSpPr>
        <p:grpSpPr bwMode="gray">
          <a:xfrm>
            <a:off x="172675" y="1144"/>
            <a:ext cx="8964668" cy="1699646"/>
            <a:chOff x="2903133" y="1787256"/>
            <a:chExt cx="10567110" cy="1696215"/>
          </a:xfrm>
        </p:grpSpPr>
        <p:sp>
          <p:nvSpPr>
            <p:cNvPr id="20" name="Rectangle 41"/>
            <p:cNvSpPr/>
            <p:nvPr/>
          </p:nvSpPr>
          <p:spPr bwMode="gray">
            <a:xfrm>
              <a:off x="2996019" y="2046203"/>
              <a:ext cx="543234" cy="402435"/>
            </a:xfrm>
            <a:prstGeom prst="hexagon">
              <a:avLst/>
            </a:prstGeom>
            <a:noFill/>
            <a:ln w="28575" cmpd="sng">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1" name="Rectangle 42"/>
            <p:cNvSpPr/>
            <p:nvPr/>
          </p:nvSpPr>
          <p:spPr bwMode="gray">
            <a:xfrm>
              <a:off x="3539253" y="2161184"/>
              <a:ext cx="814852" cy="576536"/>
            </a:xfrm>
            <a:prstGeom prst="hexagon">
              <a:avLst/>
            </a:prstGeom>
            <a:noFill/>
            <a:ln w="38100" cmpd="sng">
              <a:solidFill>
                <a:schemeClr val="accent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3" name="Rectangle 39"/>
            <p:cNvSpPr/>
            <p:nvPr/>
          </p:nvSpPr>
          <p:spPr bwMode="gray">
            <a:xfrm>
              <a:off x="3267635" y="2506129"/>
              <a:ext cx="1425990" cy="977342"/>
            </a:xfrm>
            <a:prstGeom prst="hexagon">
              <a:avLst/>
            </a:prstGeom>
            <a:noFill/>
            <a:ln w="19050" cmpd="sng">
              <a:solidFill>
                <a:srgbClr val="A6A6A6">
                  <a:alpha val="14118"/>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4" name="Rectangle 43"/>
            <p:cNvSpPr/>
            <p:nvPr/>
          </p:nvSpPr>
          <p:spPr bwMode="gray">
            <a:xfrm>
              <a:off x="2903133" y="2506129"/>
              <a:ext cx="704024" cy="517416"/>
            </a:xfrm>
            <a:prstGeom prst="hexagon">
              <a:avLst/>
            </a:prstGeom>
            <a:noFill/>
            <a:ln w="28575" cmpd="sng">
              <a:solidFill>
                <a:srgbClr val="A5AB81">
                  <a:alpha val="56863"/>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5" name="Rectangle 39"/>
            <p:cNvSpPr/>
            <p:nvPr/>
          </p:nvSpPr>
          <p:spPr bwMode="gray">
            <a:xfrm>
              <a:off x="11695781" y="1787256"/>
              <a:ext cx="1774462" cy="1006325"/>
            </a:xfrm>
            <a:custGeom>
              <a:avLst/>
              <a:gdLst>
                <a:gd name="connsiteX0" fmla="*/ 0 w 2105033"/>
                <a:gd name="connsiteY0" fmla="*/ 661143 h 1322286"/>
                <a:gd name="connsiteX1" fmla="*/ 330572 w 2105033"/>
                <a:gd name="connsiteY1" fmla="*/ 0 h 1322286"/>
                <a:gd name="connsiteX2" fmla="*/ 1774462 w 2105033"/>
                <a:gd name="connsiteY2" fmla="*/ 0 h 1322286"/>
                <a:gd name="connsiteX3" fmla="*/ 2105033 w 2105033"/>
                <a:gd name="connsiteY3" fmla="*/ 661143 h 1322286"/>
                <a:gd name="connsiteX4" fmla="*/ 1774462 w 2105033"/>
                <a:gd name="connsiteY4" fmla="*/ 1322286 h 1322286"/>
                <a:gd name="connsiteX5" fmla="*/ 330572 w 2105033"/>
                <a:gd name="connsiteY5" fmla="*/ 1322286 h 1322286"/>
                <a:gd name="connsiteX6" fmla="*/ 0 w 2105033"/>
                <a:gd name="connsiteY6" fmla="*/ 661143 h 1322286"/>
                <a:gd name="connsiteX0" fmla="*/ 1774462 w 2105033"/>
                <a:gd name="connsiteY0" fmla="*/ 0 h 1322286"/>
                <a:gd name="connsiteX1" fmla="*/ 2105033 w 2105033"/>
                <a:gd name="connsiteY1" fmla="*/ 661143 h 1322286"/>
                <a:gd name="connsiteX2" fmla="*/ 1774462 w 2105033"/>
                <a:gd name="connsiteY2" fmla="*/ 1322286 h 1322286"/>
                <a:gd name="connsiteX3" fmla="*/ 330572 w 2105033"/>
                <a:gd name="connsiteY3" fmla="*/ 1322286 h 1322286"/>
                <a:gd name="connsiteX4" fmla="*/ 0 w 2105033"/>
                <a:gd name="connsiteY4" fmla="*/ 661143 h 1322286"/>
                <a:gd name="connsiteX5" fmla="*/ 330572 w 2105033"/>
                <a:gd name="connsiteY5" fmla="*/ 0 h 1322286"/>
                <a:gd name="connsiteX6" fmla="*/ 1882247 w 2105033"/>
                <a:gd name="connsiteY6" fmla="*/ 91255 h 1322286"/>
                <a:gd name="connsiteX0" fmla="*/ 1774462 w 2105033"/>
                <a:gd name="connsiteY0" fmla="*/ 0 h 1322286"/>
                <a:gd name="connsiteX1" fmla="*/ 2105033 w 2105033"/>
                <a:gd name="connsiteY1" fmla="*/ 661143 h 1322286"/>
                <a:gd name="connsiteX2" fmla="*/ 1774462 w 2105033"/>
                <a:gd name="connsiteY2" fmla="*/ 1322286 h 1322286"/>
                <a:gd name="connsiteX3" fmla="*/ 330572 w 2105033"/>
                <a:gd name="connsiteY3" fmla="*/ 1322286 h 1322286"/>
                <a:gd name="connsiteX4" fmla="*/ 0 w 2105033"/>
                <a:gd name="connsiteY4" fmla="*/ 661143 h 1322286"/>
                <a:gd name="connsiteX5" fmla="*/ 330572 w 2105033"/>
                <a:gd name="connsiteY5" fmla="*/ 0 h 1322286"/>
                <a:gd name="connsiteX0" fmla="*/ 2105033 w 2105033"/>
                <a:gd name="connsiteY0" fmla="*/ 661143 h 1322286"/>
                <a:gd name="connsiteX1" fmla="*/ 1774462 w 2105033"/>
                <a:gd name="connsiteY1" fmla="*/ 1322286 h 1322286"/>
                <a:gd name="connsiteX2" fmla="*/ 330572 w 2105033"/>
                <a:gd name="connsiteY2" fmla="*/ 1322286 h 1322286"/>
                <a:gd name="connsiteX3" fmla="*/ 0 w 2105033"/>
                <a:gd name="connsiteY3" fmla="*/ 661143 h 1322286"/>
                <a:gd name="connsiteX4" fmla="*/ 330572 w 2105033"/>
                <a:gd name="connsiteY4" fmla="*/ 0 h 1322286"/>
                <a:gd name="connsiteX0" fmla="*/ 1774462 w 1774462"/>
                <a:gd name="connsiteY0" fmla="*/ 1322286 h 1322286"/>
                <a:gd name="connsiteX1" fmla="*/ 330572 w 1774462"/>
                <a:gd name="connsiteY1" fmla="*/ 1322286 h 1322286"/>
                <a:gd name="connsiteX2" fmla="*/ 0 w 1774462"/>
                <a:gd name="connsiteY2" fmla="*/ 661143 h 1322286"/>
                <a:gd name="connsiteX3" fmla="*/ 330572 w 1774462"/>
                <a:gd name="connsiteY3" fmla="*/ 0 h 1322286"/>
                <a:gd name="connsiteX0" fmla="*/ 1774462 w 1774462"/>
                <a:gd name="connsiteY0" fmla="*/ 1006325 h 1006325"/>
                <a:gd name="connsiteX1" fmla="*/ 330572 w 1774462"/>
                <a:gd name="connsiteY1" fmla="*/ 1006325 h 1006325"/>
                <a:gd name="connsiteX2" fmla="*/ 0 w 1774462"/>
                <a:gd name="connsiteY2" fmla="*/ 345182 h 1006325"/>
                <a:gd name="connsiteX3" fmla="*/ 176751 w 1774462"/>
                <a:gd name="connsiteY3" fmla="*/ 0 h 1006325"/>
              </a:gdLst>
              <a:ahLst/>
              <a:cxnLst>
                <a:cxn ang="0">
                  <a:pos x="connsiteX0" y="connsiteY0"/>
                </a:cxn>
                <a:cxn ang="0">
                  <a:pos x="connsiteX1" y="connsiteY1"/>
                </a:cxn>
                <a:cxn ang="0">
                  <a:pos x="connsiteX2" y="connsiteY2"/>
                </a:cxn>
                <a:cxn ang="0">
                  <a:pos x="connsiteX3" y="connsiteY3"/>
                </a:cxn>
              </a:cxnLst>
              <a:rect l="l" t="t" r="r" b="b"/>
              <a:pathLst>
                <a:path w="1774462" h="1006325">
                  <a:moveTo>
                    <a:pt x="1774462" y="1006325"/>
                  </a:moveTo>
                  <a:lnTo>
                    <a:pt x="330572" y="1006325"/>
                  </a:lnTo>
                  <a:lnTo>
                    <a:pt x="0" y="345182"/>
                  </a:lnTo>
                  <a:lnTo>
                    <a:pt x="176751" y="0"/>
                  </a:lnTo>
                </a:path>
              </a:pathLst>
            </a:custGeom>
            <a:noFill/>
            <a:ln w="19050" cmpd="sng">
              <a:solidFill>
                <a:srgbClr val="A6A6A6">
                  <a:alpha val="16863"/>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sp>
        <p:nvSpPr>
          <p:cNvPr id="26" name="Rectangle 39"/>
          <p:cNvSpPr/>
          <p:nvPr/>
        </p:nvSpPr>
        <p:spPr bwMode="gray">
          <a:xfrm>
            <a:off x="1264364" y="2230"/>
            <a:ext cx="7873309" cy="1137188"/>
          </a:xfrm>
          <a:custGeom>
            <a:avLst/>
            <a:gdLst>
              <a:gd name="connsiteX0" fmla="*/ 0 w 10484474"/>
              <a:gd name="connsiteY0" fmla="*/ 1728902 h 3457804"/>
              <a:gd name="connsiteX1" fmla="*/ 864451 w 10484474"/>
              <a:gd name="connsiteY1" fmla="*/ 1 h 3457804"/>
              <a:gd name="connsiteX2" fmla="*/ 9620023 w 10484474"/>
              <a:gd name="connsiteY2" fmla="*/ 1 h 3457804"/>
              <a:gd name="connsiteX3" fmla="*/ 10484474 w 10484474"/>
              <a:gd name="connsiteY3" fmla="*/ 1728902 h 3457804"/>
              <a:gd name="connsiteX4" fmla="*/ 9620023 w 10484474"/>
              <a:gd name="connsiteY4" fmla="*/ 3457803 h 3457804"/>
              <a:gd name="connsiteX5" fmla="*/ 864451 w 10484474"/>
              <a:gd name="connsiteY5" fmla="*/ 3457803 h 3457804"/>
              <a:gd name="connsiteX6" fmla="*/ 0 w 10484474"/>
              <a:gd name="connsiteY6" fmla="*/ 1728902 h 3457804"/>
              <a:gd name="connsiteX0" fmla="*/ 9620023 w 10484474"/>
              <a:gd name="connsiteY0" fmla="*/ 0 h 3457802"/>
              <a:gd name="connsiteX1" fmla="*/ 10484474 w 10484474"/>
              <a:gd name="connsiteY1" fmla="*/ 1728901 h 3457802"/>
              <a:gd name="connsiteX2" fmla="*/ 9620023 w 10484474"/>
              <a:gd name="connsiteY2" fmla="*/ 3457802 h 3457802"/>
              <a:gd name="connsiteX3" fmla="*/ 864451 w 10484474"/>
              <a:gd name="connsiteY3" fmla="*/ 3457802 h 3457802"/>
              <a:gd name="connsiteX4" fmla="*/ 0 w 10484474"/>
              <a:gd name="connsiteY4" fmla="*/ 1728901 h 3457802"/>
              <a:gd name="connsiteX5" fmla="*/ 864451 w 10484474"/>
              <a:gd name="connsiteY5" fmla="*/ 0 h 3457802"/>
              <a:gd name="connsiteX6" fmla="*/ 9711463 w 10484474"/>
              <a:gd name="connsiteY6" fmla="*/ 91440 h 3457802"/>
              <a:gd name="connsiteX0" fmla="*/ 9620023 w 10484474"/>
              <a:gd name="connsiteY0" fmla="*/ 0 h 3457802"/>
              <a:gd name="connsiteX1" fmla="*/ 10484474 w 10484474"/>
              <a:gd name="connsiteY1" fmla="*/ 1728901 h 3457802"/>
              <a:gd name="connsiteX2" fmla="*/ 9620023 w 10484474"/>
              <a:gd name="connsiteY2" fmla="*/ 3457802 h 3457802"/>
              <a:gd name="connsiteX3" fmla="*/ 864451 w 10484474"/>
              <a:gd name="connsiteY3" fmla="*/ 3457802 h 3457802"/>
              <a:gd name="connsiteX4" fmla="*/ 0 w 10484474"/>
              <a:gd name="connsiteY4" fmla="*/ 1728901 h 3457802"/>
              <a:gd name="connsiteX5" fmla="*/ 864451 w 10484474"/>
              <a:gd name="connsiteY5" fmla="*/ 0 h 3457802"/>
              <a:gd name="connsiteX0" fmla="*/ 10484474 w 10484474"/>
              <a:gd name="connsiteY0" fmla="*/ 1728901 h 3457802"/>
              <a:gd name="connsiteX1" fmla="*/ 9620023 w 10484474"/>
              <a:gd name="connsiteY1" fmla="*/ 3457802 h 3457802"/>
              <a:gd name="connsiteX2" fmla="*/ 864451 w 10484474"/>
              <a:gd name="connsiteY2" fmla="*/ 3457802 h 3457802"/>
              <a:gd name="connsiteX3" fmla="*/ 0 w 10484474"/>
              <a:gd name="connsiteY3" fmla="*/ 1728901 h 3457802"/>
              <a:gd name="connsiteX4" fmla="*/ 864451 w 10484474"/>
              <a:gd name="connsiteY4" fmla="*/ 0 h 3457802"/>
              <a:gd name="connsiteX0" fmla="*/ 9620023 w 9620023"/>
              <a:gd name="connsiteY0" fmla="*/ 3457802 h 3457802"/>
              <a:gd name="connsiteX1" fmla="*/ 864451 w 9620023"/>
              <a:gd name="connsiteY1" fmla="*/ 3457802 h 3457802"/>
              <a:gd name="connsiteX2" fmla="*/ 0 w 9620023"/>
              <a:gd name="connsiteY2" fmla="*/ 1728901 h 3457802"/>
              <a:gd name="connsiteX3" fmla="*/ 864451 w 9620023"/>
              <a:gd name="connsiteY3" fmla="*/ 0 h 3457802"/>
              <a:gd name="connsiteX0" fmla="*/ 8167559 w 8167559"/>
              <a:gd name="connsiteY0" fmla="*/ 3460405 h 3460405"/>
              <a:gd name="connsiteX1" fmla="*/ 864451 w 8167559"/>
              <a:gd name="connsiteY1" fmla="*/ 3457802 h 3460405"/>
              <a:gd name="connsiteX2" fmla="*/ 0 w 8167559"/>
              <a:gd name="connsiteY2" fmla="*/ 1728901 h 3460405"/>
              <a:gd name="connsiteX3" fmla="*/ 864451 w 8167559"/>
              <a:gd name="connsiteY3" fmla="*/ 0 h 3460405"/>
              <a:gd name="connsiteX0" fmla="*/ 8167559 w 8167559"/>
              <a:gd name="connsiteY0" fmla="*/ 1731504 h 1731504"/>
              <a:gd name="connsiteX1" fmla="*/ 864451 w 8167559"/>
              <a:gd name="connsiteY1" fmla="*/ 1728901 h 1731504"/>
              <a:gd name="connsiteX2" fmla="*/ 0 w 8167559"/>
              <a:gd name="connsiteY2" fmla="*/ 0 h 1731504"/>
              <a:gd name="connsiteX0" fmla="*/ 7873309 w 7873309"/>
              <a:gd name="connsiteY0" fmla="*/ 1137188 h 1137188"/>
              <a:gd name="connsiteX1" fmla="*/ 570201 w 7873309"/>
              <a:gd name="connsiteY1" fmla="*/ 1134585 h 1137188"/>
              <a:gd name="connsiteX2" fmla="*/ 0 w 7873309"/>
              <a:gd name="connsiteY2" fmla="*/ 0 h 1137188"/>
            </a:gdLst>
            <a:ahLst/>
            <a:cxnLst>
              <a:cxn ang="0">
                <a:pos x="connsiteX0" y="connsiteY0"/>
              </a:cxn>
              <a:cxn ang="0">
                <a:pos x="connsiteX1" y="connsiteY1"/>
              </a:cxn>
              <a:cxn ang="0">
                <a:pos x="connsiteX2" y="connsiteY2"/>
              </a:cxn>
            </a:cxnLst>
            <a:rect l="l" t="t" r="r" b="b"/>
            <a:pathLst>
              <a:path w="7873309" h="1137188">
                <a:moveTo>
                  <a:pt x="7873309" y="1137188"/>
                </a:moveTo>
                <a:lnTo>
                  <a:pt x="570201" y="1134585"/>
                </a:lnTo>
                <a:lnTo>
                  <a:pt x="0" y="0"/>
                </a:lnTo>
              </a:path>
            </a:pathLst>
          </a:custGeom>
          <a:noFill/>
          <a:ln w="19050" cmpd="sng">
            <a:solidFill>
              <a:srgbClr val="A6A6A6">
                <a:alpha val="16863"/>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7" name="Rectangle 30"/>
          <p:cNvSpPr/>
          <p:nvPr/>
        </p:nvSpPr>
        <p:spPr bwMode="gray">
          <a:xfrm>
            <a:off x="7279529" y="548650"/>
            <a:ext cx="1068375" cy="879838"/>
          </a:xfrm>
          <a:prstGeom prst="hexagon">
            <a:avLst/>
          </a:prstGeom>
          <a:noFill/>
          <a:ln w="38100" cmpd="sng">
            <a:solidFill>
              <a:schemeClr val="accent3">
                <a:alpha val="3098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8" name="Rectangle 39"/>
          <p:cNvSpPr/>
          <p:nvPr/>
        </p:nvSpPr>
        <p:spPr bwMode="gray">
          <a:xfrm>
            <a:off x="1461225" y="951899"/>
            <a:ext cx="518462" cy="443808"/>
          </a:xfrm>
          <a:prstGeom prst="hexagon">
            <a:avLst/>
          </a:prstGeom>
          <a:noFill/>
          <a:ln w="28575" cmpd="sng">
            <a:solidFill>
              <a:srgbClr val="DD8047">
                <a:alpha val="12157"/>
              </a:srgb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29" name="Rectangle 51"/>
          <p:cNvSpPr/>
          <p:nvPr/>
        </p:nvSpPr>
        <p:spPr bwMode="gray">
          <a:xfrm>
            <a:off x="8294992" y="1067113"/>
            <a:ext cx="539927" cy="455558"/>
          </a:xfrm>
          <a:prstGeom prst="hexagon">
            <a:avLst/>
          </a:prstGeom>
          <a:noFill/>
          <a:ln w="28575" cmpd="sng">
            <a:solidFill>
              <a:srgbClr val="A6A6A6">
                <a:alpha val="12941"/>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31" name="Rectangle 51"/>
          <p:cNvSpPr/>
          <p:nvPr/>
        </p:nvSpPr>
        <p:spPr bwMode="gray">
          <a:xfrm>
            <a:off x="942759" y="-7879"/>
            <a:ext cx="1382568" cy="633677"/>
          </a:xfrm>
          <a:custGeom>
            <a:avLst/>
            <a:gdLst>
              <a:gd name="connsiteX0" fmla="*/ 0 w 1382568"/>
              <a:gd name="connsiteY0" fmla="*/ 633677 h 1267354"/>
              <a:gd name="connsiteX1" fmla="*/ 316839 w 1382568"/>
              <a:gd name="connsiteY1" fmla="*/ 0 h 1267354"/>
              <a:gd name="connsiteX2" fmla="*/ 1065730 w 1382568"/>
              <a:gd name="connsiteY2" fmla="*/ 0 h 1267354"/>
              <a:gd name="connsiteX3" fmla="*/ 1382568 w 1382568"/>
              <a:gd name="connsiteY3" fmla="*/ 633677 h 1267354"/>
              <a:gd name="connsiteX4" fmla="*/ 1065730 w 1382568"/>
              <a:gd name="connsiteY4" fmla="*/ 1267354 h 1267354"/>
              <a:gd name="connsiteX5" fmla="*/ 316839 w 1382568"/>
              <a:gd name="connsiteY5" fmla="*/ 1267354 h 1267354"/>
              <a:gd name="connsiteX6" fmla="*/ 0 w 1382568"/>
              <a:gd name="connsiteY6" fmla="*/ 633677 h 1267354"/>
              <a:gd name="connsiteX0" fmla="*/ 316839 w 1382568"/>
              <a:gd name="connsiteY0" fmla="*/ 0 h 1267354"/>
              <a:gd name="connsiteX1" fmla="*/ 1065730 w 1382568"/>
              <a:gd name="connsiteY1" fmla="*/ 0 h 1267354"/>
              <a:gd name="connsiteX2" fmla="*/ 1382568 w 1382568"/>
              <a:gd name="connsiteY2" fmla="*/ 633677 h 1267354"/>
              <a:gd name="connsiteX3" fmla="*/ 1065730 w 1382568"/>
              <a:gd name="connsiteY3" fmla="*/ 1267354 h 1267354"/>
              <a:gd name="connsiteX4" fmla="*/ 316839 w 1382568"/>
              <a:gd name="connsiteY4" fmla="*/ 1267354 h 1267354"/>
              <a:gd name="connsiteX5" fmla="*/ 0 w 1382568"/>
              <a:gd name="connsiteY5" fmla="*/ 633677 h 1267354"/>
              <a:gd name="connsiteX6" fmla="*/ 408279 w 1382568"/>
              <a:gd name="connsiteY6" fmla="*/ 91440 h 1267354"/>
              <a:gd name="connsiteX0" fmla="*/ 1065730 w 1382568"/>
              <a:gd name="connsiteY0" fmla="*/ 0 h 1267354"/>
              <a:gd name="connsiteX1" fmla="*/ 1382568 w 1382568"/>
              <a:gd name="connsiteY1" fmla="*/ 633677 h 1267354"/>
              <a:gd name="connsiteX2" fmla="*/ 1065730 w 1382568"/>
              <a:gd name="connsiteY2" fmla="*/ 1267354 h 1267354"/>
              <a:gd name="connsiteX3" fmla="*/ 316839 w 1382568"/>
              <a:gd name="connsiteY3" fmla="*/ 1267354 h 1267354"/>
              <a:gd name="connsiteX4" fmla="*/ 0 w 1382568"/>
              <a:gd name="connsiteY4" fmla="*/ 633677 h 1267354"/>
              <a:gd name="connsiteX5" fmla="*/ 408279 w 1382568"/>
              <a:gd name="connsiteY5" fmla="*/ 91440 h 1267354"/>
              <a:gd name="connsiteX0" fmla="*/ 1065730 w 1382568"/>
              <a:gd name="connsiteY0" fmla="*/ 0 h 1267354"/>
              <a:gd name="connsiteX1" fmla="*/ 1382568 w 1382568"/>
              <a:gd name="connsiteY1" fmla="*/ 633677 h 1267354"/>
              <a:gd name="connsiteX2" fmla="*/ 1065730 w 1382568"/>
              <a:gd name="connsiteY2" fmla="*/ 1267354 h 1267354"/>
              <a:gd name="connsiteX3" fmla="*/ 316839 w 1382568"/>
              <a:gd name="connsiteY3" fmla="*/ 1267354 h 1267354"/>
              <a:gd name="connsiteX4" fmla="*/ 0 w 1382568"/>
              <a:gd name="connsiteY4" fmla="*/ 633677 h 1267354"/>
              <a:gd name="connsiteX0" fmla="*/ 1382568 w 1382568"/>
              <a:gd name="connsiteY0" fmla="*/ 0 h 633677"/>
              <a:gd name="connsiteX1" fmla="*/ 1065730 w 1382568"/>
              <a:gd name="connsiteY1" fmla="*/ 633677 h 633677"/>
              <a:gd name="connsiteX2" fmla="*/ 316839 w 1382568"/>
              <a:gd name="connsiteY2" fmla="*/ 633677 h 633677"/>
              <a:gd name="connsiteX3" fmla="*/ 0 w 1382568"/>
              <a:gd name="connsiteY3" fmla="*/ 0 h 633677"/>
            </a:gdLst>
            <a:ahLst/>
            <a:cxnLst>
              <a:cxn ang="0">
                <a:pos x="connsiteX0" y="connsiteY0"/>
              </a:cxn>
              <a:cxn ang="0">
                <a:pos x="connsiteX1" y="connsiteY1"/>
              </a:cxn>
              <a:cxn ang="0">
                <a:pos x="connsiteX2" y="connsiteY2"/>
              </a:cxn>
              <a:cxn ang="0">
                <a:pos x="connsiteX3" y="connsiteY3"/>
              </a:cxn>
            </a:cxnLst>
            <a:rect l="l" t="t" r="r" b="b"/>
            <a:pathLst>
              <a:path w="1382568" h="633677">
                <a:moveTo>
                  <a:pt x="1382568" y="0"/>
                </a:moveTo>
                <a:lnTo>
                  <a:pt x="1065730" y="633677"/>
                </a:lnTo>
                <a:lnTo>
                  <a:pt x="316839" y="633677"/>
                </a:lnTo>
                <a:lnTo>
                  <a:pt x="0" y="0"/>
                </a:lnTo>
              </a:path>
            </a:pathLst>
          </a:custGeom>
          <a:noFill/>
          <a:ln w="28575" cmpd="sng">
            <a:solidFill>
              <a:srgbClr val="94B6D2">
                <a:alpha val="23137"/>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32" name="Rectangle 39"/>
          <p:cNvSpPr/>
          <p:nvPr/>
        </p:nvSpPr>
        <p:spPr bwMode="gray">
          <a:xfrm>
            <a:off x="5340218" y="-46323"/>
            <a:ext cx="3791082" cy="1345249"/>
          </a:xfrm>
          <a:custGeom>
            <a:avLst/>
            <a:gdLst>
              <a:gd name="connsiteX0" fmla="*/ 0 w 7719338"/>
              <a:gd name="connsiteY0" fmla="*/ 1469671 h 2939341"/>
              <a:gd name="connsiteX1" fmla="*/ 734835 w 7719338"/>
              <a:gd name="connsiteY1" fmla="*/ 0 h 2939341"/>
              <a:gd name="connsiteX2" fmla="*/ 6984503 w 7719338"/>
              <a:gd name="connsiteY2" fmla="*/ 0 h 2939341"/>
              <a:gd name="connsiteX3" fmla="*/ 7719338 w 7719338"/>
              <a:gd name="connsiteY3" fmla="*/ 1469671 h 2939341"/>
              <a:gd name="connsiteX4" fmla="*/ 6984503 w 7719338"/>
              <a:gd name="connsiteY4" fmla="*/ 2939341 h 2939341"/>
              <a:gd name="connsiteX5" fmla="*/ 734835 w 7719338"/>
              <a:gd name="connsiteY5" fmla="*/ 2939341 h 2939341"/>
              <a:gd name="connsiteX6" fmla="*/ 0 w 7719338"/>
              <a:gd name="connsiteY6" fmla="*/ 1469671 h 2939341"/>
              <a:gd name="connsiteX0" fmla="*/ 734835 w 7719338"/>
              <a:gd name="connsiteY0" fmla="*/ 0 h 2939341"/>
              <a:gd name="connsiteX1" fmla="*/ 6984503 w 7719338"/>
              <a:gd name="connsiteY1" fmla="*/ 0 h 2939341"/>
              <a:gd name="connsiteX2" fmla="*/ 7719338 w 7719338"/>
              <a:gd name="connsiteY2" fmla="*/ 1469671 h 2939341"/>
              <a:gd name="connsiteX3" fmla="*/ 6984503 w 7719338"/>
              <a:gd name="connsiteY3" fmla="*/ 2939341 h 2939341"/>
              <a:gd name="connsiteX4" fmla="*/ 734835 w 7719338"/>
              <a:gd name="connsiteY4" fmla="*/ 2939341 h 2939341"/>
              <a:gd name="connsiteX5" fmla="*/ 0 w 7719338"/>
              <a:gd name="connsiteY5" fmla="*/ 1469671 h 2939341"/>
              <a:gd name="connsiteX6" fmla="*/ 826275 w 7719338"/>
              <a:gd name="connsiteY6" fmla="*/ 91440 h 2939341"/>
              <a:gd name="connsiteX0" fmla="*/ 734835 w 7719338"/>
              <a:gd name="connsiteY0" fmla="*/ 0 h 2939341"/>
              <a:gd name="connsiteX1" fmla="*/ 6984503 w 7719338"/>
              <a:gd name="connsiteY1" fmla="*/ 0 h 2939341"/>
              <a:gd name="connsiteX2" fmla="*/ 7719338 w 7719338"/>
              <a:gd name="connsiteY2" fmla="*/ 1469671 h 2939341"/>
              <a:gd name="connsiteX3" fmla="*/ 6984503 w 7719338"/>
              <a:gd name="connsiteY3" fmla="*/ 2939341 h 2939341"/>
              <a:gd name="connsiteX4" fmla="*/ 734835 w 7719338"/>
              <a:gd name="connsiteY4" fmla="*/ 2939341 h 2939341"/>
              <a:gd name="connsiteX5" fmla="*/ 0 w 7719338"/>
              <a:gd name="connsiteY5" fmla="*/ 1469671 h 2939341"/>
              <a:gd name="connsiteX0" fmla="*/ 6984503 w 7719338"/>
              <a:gd name="connsiteY0" fmla="*/ 0 h 2939341"/>
              <a:gd name="connsiteX1" fmla="*/ 7719338 w 7719338"/>
              <a:gd name="connsiteY1" fmla="*/ 1469671 h 2939341"/>
              <a:gd name="connsiteX2" fmla="*/ 6984503 w 7719338"/>
              <a:gd name="connsiteY2" fmla="*/ 2939341 h 2939341"/>
              <a:gd name="connsiteX3" fmla="*/ 734835 w 7719338"/>
              <a:gd name="connsiteY3" fmla="*/ 2939341 h 2939341"/>
              <a:gd name="connsiteX4" fmla="*/ 0 w 7719338"/>
              <a:gd name="connsiteY4" fmla="*/ 1469671 h 2939341"/>
              <a:gd name="connsiteX0" fmla="*/ 7719338 w 7719338"/>
              <a:gd name="connsiteY0" fmla="*/ 0 h 1469670"/>
              <a:gd name="connsiteX1" fmla="*/ 6984503 w 7719338"/>
              <a:gd name="connsiteY1" fmla="*/ 1469670 h 1469670"/>
              <a:gd name="connsiteX2" fmla="*/ 734835 w 7719338"/>
              <a:gd name="connsiteY2" fmla="*/ 1469670 h 1469670"/>
              <a:gd name="connsiteX3" fmla="*/ 0 w 7719338"/>
              <a:gd name="connsiteY3" fmla="*/ 0 h 1469670"/>
              <a:gd name="connsiteX0" fmla="*/ 6984503 w 6984503"/>
              <a:gd name="connsiteY0" fmla="*/ 1469670 h 1469670"/>
              <a:gd name="connsiteX1" fmla="*/ 734835 w 6984503"/>
              <a:gd name="connsiteY1" fmla="*/ 1469670 h 1469670"/>
              <a:gd name="connsiteX2" fmla="*/ 0 w 6984503"/>
              <a:gd name="connsiteY2" fmla="*/ 0 h 1469670"/>
              <a:gd name="connsiteX0" fmla="*/ 6984503 w 6984503"/>
              <a:gd name="connsiteY0" fmla="*/ 1469670 h 1469670"/>
              <a:gd name="connsiteX1" fmla="*/ 3846970 w 6984503"/>
              <a:gd name="connsiteY1" fmla="*/ 1466144 h 1469670"/>
              <a:gd name="connsiteX2" fmla="*/ 734835 w 6984503"/>
              <a:gd name="connsiteY2" fmla="*/ 1469670 h 1469670"/>
              <a:gd name="connsiteX3" fmla="*/ 0 w 6984503"/>
              <a:gd name="connsiteY3" fmla="*/ 0 h 1469670"/>
              <a:gd name="connsiteX0" fmla="*/ 3846970 w 3846970"/>
              <a:gd name="connsiteY0" fmla="*/ 1466144 h 1469670"/>
              <a:gd name="connsiteX1" fmla="*/ 734835 w 3846970"/>
              <a:gd name="connsiteY1" fmla="*/ 1469670 h 1469670"/>
              <a:gd name="connsiteX2" fmla="*/ 0 w 3846970"/>
              <a:gd name="connsiteY2" fmla="*/ 0 h 1469670"/>
              <a:gd name="connsiteX0" fmla="*/ 3791082 w 3791082"/>
              <a:gd name="connsiteY0" fmla="*/ 1341723 h 1345249"/>
              <a:gd name="connsiteX1" fmla="*/ 678947 w 3791082"/>
              <a:gd name="connsiteY1" fmla="*/ 1345249 h 1345249"/>
              <a:gd name="connsiteX2" fmla="*/ 0 w 3791082"/>
              <a:gd name="connsiteY2" fmla="*/ 0 h 1345249"/>
            </a:gdLst>
            <a:ahLst/>
            <a:cxnLst>
              <a:cxn ang="0">
                <a:pos x="connsiteX0" y="connsiteY0"/>
              </a:cxn>
              <a:cxn ang="0">
                <a:pos x="connsiteX1" y="connsiteY1"/>
              </a:cxn>
              <a:cxn ang="0">
                <a:pos x="connsiteX2" y="connsiteY2"/>
              </a:cxn>
            </a:cxnLst>
            <a:rect l="l" t="t" r="r" b="b"/>
            <a:pathLst>
              <a:path w="3791082" h="1345249">
                <a:moveTo>
                  <a:pt x="3791082" y="1341723"/>
                </a:moveTo>
                <a:lnTo>
                  <a:pt x="678947" y="1345249"/>
                </a:lnTo>
                <a:lnTo>
                  <a:pt x="0" y="0"/>
                </a:lnTo>
              </a:path>
            </a:pathLst>
          </a:custGeom>
          <a:noFill/>
          <a:ln w="9525" cmpd="sng">
            <a:solidFill>
              <a:srgbClr val="A6A6A6">
                <a:alpha val="16863"/>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33" name="Rectangle 39"/>
          <p:cNvSpPr/>
          <p:nvPr/>
        </p:nvSpPr>
        <p:spPr bwMode="gray">
          <a:xfrm>
            <a:off x="4572000" y="2795324"/>
            <a:ext cx="4585970" cy="4025684"/>
          </a:xfrm>
          <a:custGeom>
            <a:avLst/>
            <a:gdLst>
              <a:gd name="connsiteX0" fmla="*/ 0 w 6279163"/>
              <a:gd name="connsiteY0" fmla="*/ 2678726 h 5357452"/>
              <a:gd name="connsiteX1" fmla="*/ 1339363 w 6279163"/>
              <a:gd name="connsiteY1" fmla="*/ 1 h 5357452"/>
              <a:gd name="connsiteX2" fmla="*/ 4939800 w 6279163"/>
              <a:gd name="connsiteY2" fmla="*/ 1 h 5357452"/>
              <a:gd name="connsiteX3" fmla="*/ 6279163 w 6279163"/>
              <a:gd name="connsiteY3" fmla="*/ 2678726 h 5357452"/>
              <a:gd name="connsiteX4" fmla="*/ 4939800 w 6279163"/>
              <a:gd name="connsiteY4" fmla="*/ 5357451 h 5357452"/>
              <a:gd name="connsiteX5" fmla="*/ 1339363 w 6279163"/>
              <a:gd name="connsiteY5" fmla="*/ 5357451 h 5357452"/>
              <a:gd name="connsiteX6" fmla="*/ 0 w 6279163"/>
              <a:gd name="connsiteY6" fmla="*/ 2678726 h 5357452"/>
              <a:gd name="connsiteX0" fmla="*/ 6279163 w 6370603"/>
              <a:gd name="connsiteY0" fmla="*/ 2678725 h 5357450"/>
              <a:gd name="connsiteX1" fmla="*/ 4939800 w 6370603"/>
              <a:gd name="connsiteY1" fmla="*/ 5357450 h 5357450"/>
              <a:gd name="connsiteX2" fmla="*/ 1339363 w 6370603"/>
              <a:gd name="connsiteY2" fmla="*/ 5357450 h 5357450"/>
              <a:gd name="connsiteX3" fmla="*/ 0 w 6370603"/>
              <a:gd name="connsiteY3" fmla="*/ 2678725 h 5357450"/>
              <a:gd name="connsiteX4" fmla="*/ 1339363 w 6370603"/>
              <a:gd name="connsiteY4" fmla="*/ 0 h 5357450"/>
              <a:gd name="connsiteX5" fmla="*/ 4939800 w 6370603"/>
              <a:gd name="connsiteY5" fmla="*/ 0 h 5357450"/>
              <a:gd name="connsiteX6" fmla="*/ 6370603 w 6370603"/>
              <a:gd name="connsiteY6" fmla="*/ 2770165 h 5357450"/>
              <a:gd name="connsiteX0" fmla="*/ 6279163 w 6279163"/>
              <a:gd name="connsiteY0" fmla="*/ 2678725 h 5357450"/>
              <a:gd name="connsiteX1" fmla="*/ 4939800 w 6279163"/>
              <a:gd name="connsiteY1" fmla="*/ 5357450 h 5357450"/>
              <a:gd name="connsiteX2" fmla="*/ 1339363 w 6279163"/>
              <a:gd name="connsiteY2" fmla="*/ 5357450 h 5357450"/>
              <a:gd name="connsiteX3" fmla="*/ 0 w 6279163"/>
              <a:gd name="connsiteY3" fmla="*/ 2678725 h 5357450"/>
              <a:gd name="connsiteX4" fmla="*/ 1339363 w 6279163"/>
              <a:gd name="connsiteY4" fmla="*/ 0 h 5357450"/>
              <a:gd name="connsiteX5" fmla="*/ 4939800 w 6279163"/>
              <a:gd name="connsiteY5" fmla="*/ 0 h 5357450"/>
              <a:gd name="connsiteX0" fmla="*/ 4939800 w 4939800"/>
              <a:gd name="connsiteY0" fmla="*/ 5357450 h 5357450"/>
              <a:gd name="connsiteX1" fmla="*/ 1339363 w 4939800"/>
              <a:gd name="connsiteY1" fmla="*/ 5357450 h 5357450"/>
              <a:gd name="connsiteX2" fmla="*/ 0 w 4939800"/>
              <a:gd name="connsiteY2" fmla="*/ 2678725 h 5357450"/>
              <a:gd name="connsiteX3" fmla="*/ 1339363 w 4939800"/>
              <a:gd name="connsiteY3" fmla="*/ 0 h 5357450"/>
              <a:gd name="connsiteX4" fmla="*/ 4939800 w 4939800"/>
              <a:gd name="connsiteY4" fmla="*/ 0 h 5357450"/>
              <a:gd name="connsiteX0" fmla="*/ 1339363 w 4939800"/>
              <a:gd name="connsiteY0" fmla="*/ 5357450 h 5357450"/>
              <a:gd name="connsiteX1" fmla="*/ 0 w 4939800"/>
              <a:gd name="connsiteY1" fmla="*/ 2678725 h 5357450"/>
              <a:gd name="connsiteX2" fmla="*/ 1339363 w 4939800"/>
              <a:gd name="connsiteY2" fmla="*/ 0 h 5357450"/>
              <a:gd name="connsiteX3" fmla="*/ 4939800 w 4939800"/>
              <a:gd name="connsiteY3" fmla="*/ 0 h 5357450"/>
              <a:gd name="connsiteX0" fmla="*/ 1339363 w 4574094"/>
              <a:gd name="connsiteY0" fmla="*/ 5357450 h 5357450"/>
              <a:gd name="connsiteX1" fmla="*/ 0 w 4574094"/>
              <a:gd name="connsiteY1" fmla="*/ 2678725 h 5357450"/>
              <a:gd name="connsiteX2" fmla="*/ 1339363 w 4574094"/>
              <a:gd name="connsiteY2" fmla="*/ 0 h 5357450"/>
              <a:gd name="connsiteX3" fmla="*/ 4574094 w 4574094"/>
              <a:gd name="connsiteY3" fmla="*/ 13650 h 5357450"/>
              <a:gd name="connsiteX0" fmla="*/ 1339363 w 4562219"/>
              <a:gd name="connsiteY0" fmla="*/ 5357450 h 5357450"/>
              <a:gd name="connsiteX1" fmla="*/ 0 w 4562219"/>
              <a:gd name="connsiteY1" fmla="*/ 2678725 h 5357450"/>
              <a:gd name="connsiteX2" fmla="*/ 1339363 w 4562219"/>
              <a:gd name="connsiteY2" fmla="*/ 0 h 5357450"/>
              <a:gd name="connsiteX3" fmla="*/ 4562219 w 4562219"/>
              <a:gd name="connsiteY3" fmla="*/ 3549 h 5357450"/>
              <a:gd name="connsiteX0" fmla="*/ 1339363 w 4562219"/>
              <a:gd name="connsiteY0" fmla="*/ 5413277 h 5413277"/>
              <a:gd name="connsiteX1" fmla="*/ 0 w 4562219"/>
              <a:gd name="connsiteY1" fmla="*/ 2734552 h 5413277"/>
              <a:gd name="connsiteX2" fmla="*/ 1339363 w 4562219"/>
              <a:gd name="connsiteY2" fmla="*/ 55827 h 5413277"/>
              <a:gd name="connsiteX3" fmla="*/ 4562219 w 4562219"/>
              <a:gd name="connsiteY3" fmla="*/ 0 h 5413277"/>
              <a:gd name="connsiteX0" fmla="*/ 1339363 w 4562219"/>
              <a:gd name="connsiteY0" fmla="*/ 5365776 h 5365776"/>
              <a:gd name="connsiteX1" fmla="*/ 0 w 4562219"/>
              <a:gd name="connsiteY1" fmla="*/ 2687051 h 5365776"/>
              <a:gd name="connsiteX2" fmla="*/ 1339363 w 4562219"/>
              <a:gd name="connsiteY2" fmla="*/ 8326 h 5365776"/>
              <a:gd name="connsiteX3" fmla="*/ 4562219 w 4562219"/>
              <a:gd name="connsiteY3" fmla="*/ 0 h 5365776"/>
              <a:gd name="connsiteX0" fmla="*/ 1339363 w 4562219"/>
              <a:gd name="connsiteY0" fmla="*/ 5357450 h 5357450"/>
              <a:gd name="connsiteX1" fmla="*/ 0 w 4562219"/>
              <a:gd name="connsiteY1" fmla="*/ 2678725 h 5357450"/>
              <a:gd name="connsiteX2" fmla="*/ 1339363 w 4562219"/>
              <a:gd name="connsiteY2" fmla="*/ 0 h 5357450"/>
              <a:gd name="connsiteX3" fmla="*/ 4562219 w 4562219"/>
              <a:gd name="connsiteY3" fmla="*/ 15425 h 5357450"/>
              <a:gd name="connsiteX0" fmla="*/ 1339363 w 4562219"/>
              <a:gd name="connsiteY0" fmla="*/ 5357450 h 5357450"/>
              <a:gd name="connsiteX1" fmla="*/ 0 w 4562219"/>
              <a:gd name="connsiteY1" fmla="*/ 2678725 h 5357450"/>
              <a:gd name="connsiteX2" fmla="*/ 1339363 w 4562219"/>
              <a:gd name="connsiteY2" fmla="*/ 0 h 5357450"/>
              <a:gd name="connsiteX3" fmla="*/ 4562219 w 4562219"/>
              <a:gd name="connsiteY3" fmla="*/ 51051 h 5357450"/>
              <a:gd name="connsiteX0" fmla="*/ 1339363 w 4562219"/>
              <a:gd name="connsiteY0" fmla="*/ 5377651 h 5377651"/>
              <a:gd name="connsiteX1" fmla="*/ 0 w 4562219"/>
              <a:gd name="connsiteY1" fmla="*/ 2698926 h 5377651"/>
              <a:gd name="connsiteX2" fmla="*/ 1339363 w 4562219"/>
              <a:gd name="connsiteY2" fmla="*/ 20201 h 5377651"/>
              <a:gd name="connsiteX3" fmla="*/ 4562219 w 4562219"/>
              <a:gd name="connsiteY3" fmla="*/ 0 h 5377651"/>
              <a:gd name="connsiteX0" fmla="*/ 1339363 w 4585970"/>
              <a:gd name="connsiteY0" fmla="*/ 5357450 h 5357450"/>
              <a:gd name="connsiteX1" fmla="*/ 0 w 4585970"/>
              <a:gd name="connsiteY1" fmla="*/ 2678725 h 5357450"/>
              <a:gd name="connsiteX2" fmla="*/ 1339363 w 4585970"/>
              <a:gd name="connsiteY2" fmla="*/ 0 h 5357450"/>
              <a:gd name="connsiteX3" fmla="*/ 4585970 w 4585970"/>
              <a:gd name="connsiteY3" fmla="*/ 3549 h 5357450"/>
              <a:gd name="connsiteX0" fmla="*/ 680297 w 4585970"/>
              <a:gd name="connsiteY0" fmla="*/ 4025684 h 4025684"/>
              <a:gd name="connsiteX1" fmla="*/ 0 w 4585970"/>
              <a:gd name="connsiteY1" fmla="*/ 2678725 h 4025684"/>
              <a:gd name="connsiteX2" fmla="*/ 1339363 w 4585970"/>
              <a:gd name="connsiteY2" fmla="*/ 0 h 4025684"/>
              <a:gd name="connsiteX3" fmla="*/ 4585970 w 4585970"/>
              <a:gd name="connsiteY3" fmla="*/ 3549 h 4025684"/>
            </a:gdLst>
            <a:ahLst/>
            <a:cxnLst>
              <a:cxn ang="0">
                <a:pos x="connsiteX0" y="connsiteY0"/>
              </a:cxn>
              <a:cxn ang="0">
                <a:pos x="connsiteX1" y="connsiteY1"/>
              </a:cxn>
              <a:cxn ang="0">
                <a:pos x="connsiteX2" y="connsiteY2"/>
              </a:cxn>
              <a:cxn ang="0">
                <a:pos x="connsiteX3" y="connsiteY3"/>
              </a:cxn>
            </a:cxnLst>
            <a:rect l="l" t="t" r="r" b="b"/>
            <a:pathLst>
              <a:path w="4585970" h="4025684">
                <a:moveTo>
                  <a:pt x="680297" y="4025684"/>
                </a:moveTo>
                <a:lnTo>
                  <a:pt x="0" y="2678725"/>
                </a:lnTo>
                <a:lnTo>
                  <a:pt x="1339363" y="0"/>
                </a:lnTo>
                <a:lnTo>
                  <a:pt x="4585970" y="3549"/>
                </a:lnTo>
              </a:path>
            </a:pathLst>
          </a:custGeom>
          <a:noFill/>
          <a:ln w="19050" cmpd="sng">
            <a:solidFill>
              <a:srgbClr val="A6A6A6">
                <a:alpha val="16863"/>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9" name="Title Placeholder 8"/>
          <p:cNvSpPr>
            <a:spLocks noGrp="1"/>
          </p:cNvSpPr>
          <p:nvPr>
            <p:ph type="title"/>
          </p:nvPr>
        </p:nvSpPr>
        <p:spPr bwMode="gray">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zh-TW" altLang="en-US" smtClean="0"/>
              <a:t>按一下以編輯母片標題樣式</a:t>
            </a:r>
            <a:endParaRPr kumimoji="0" lang="en-US"/>
          </a:p>
        </p:txBody>
      </p:sp>
      <p:sp>
        <p:nvSpPr>
          <p:cNvPr id="30" name="Text Placeholder 29"/>
          <p:cNvSpPr>
            <a:spLocks noGrp="1"/>
          </p:cNvSpPr>
          <p:nvPr>
            <p:ph type="body" idx="1"/>
          </p:nvPr>
        </p:nvSpPr>
        <p:spPr bwMode="gray">
          <a:xfrm>
            <a:off x="457200" y="1737648"/>
            <a:ext cx="8229600" cy="4525963"/>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grpSp>
        <p:nvGrpSpPr>
          <p:cNvPr id="42" name="Group 41"/>
          <p:cNvGrpSpPr/>
          <p:nvPr/>
        </p:nvGrpSpPr>
        <p:grpSpPr bwMode="gray">
          <a:xfrm flipV="1">
            <a:off x="8374062" y="2213"/>
            <a:ext cx="457200" cy="566928"/>
            <a:chOff x="8374062" y="6281630"/>
            <a:chExt cx="457200" cy="566928"/>
          </a:xfrm>
        </p:grpSpPr>
        <p:sp>
          <p:nvSpPr>
            <p:cNvPr id="43" name="Rectangle 42"/>
            <p:cNvSpPr/>
            <p:nvPr/>
          </p:nvSpPr>
          <p:spPr bwMode="gray">
            <a:xfrm>
              <a:off x="8374062" y="6281630"/>
              <a:ext cx="54864" cy="566928"/>
            </a:xfrm>
            <a:prstGeom prst="rect">
              <a:avLst/>
            </a:prstGeom>
            <a:solidFill>
              <a:schemeClr val="accent2"/>
            </a:solidFill>
            <a:ln w="19050" cap="sq">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44" name="Rectangle 43"/>
            <p:cNvSpPr/>
            <p:nvPr/>
          </p:nvSpPr>
          <p:spPr bwMode="gray">
            <a:xfrm>
              <a:off x="8772646" y="6285908"/>
              <a:ext cx="58616" cy="562650"/>
            </a:xfrm>
            <a:prstGeom prst="rect">
              <a:avLst/>
            </a:prstGeom>
            <a:solidFill>
              <a:schemeClr val="accent3"/>
            </a:solidFill>
            <a:ln w="19050" cap="sq">
              <a:solidFill>
                <a:schemeClr val="accent3"/>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sp>
          <p:nvSpPr>
            <p:cNvPr id="45" name="Rectangle 44"/>
            <p:cNvSpPr/>
            <p:nvPr/>
          </p:nvSpPr>
          <p:spPr bwMode="gray">
            <a:xfrm>
              <a:off x="8567990" y="6285913"/>
              <a:ext cx="58616" cy="562645"/>
            </a:xfrm>
            <a:prstGeom prst="rect">
              <a:avLst/>
            </a:prstGeom>
            <a:solidFill>
              <a:schemeClr val="accent1"/>
            </a:solidFill>
            <a:ln w="19050" cap="sq">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kumimoji="1" lang="en-US">
                <a:solidFill>
                  <a:prstClr val="white"/>
                </a:solidFill>
              </a:endParaRPr>
            </a:p>
          </p:txBody>
        </p:sp>
      </p:grpSp>
      <p:sp>
        <p:nvSpPr>
          <p:cNvPr id="46" name="Date Placeholder 45"/>
          <p:cNvSpPr>
            <a:spLocks noGrp="1"/>
          </p:cNvSpPr>
          <p:nvPr>
            <p:ph type="dt" sz="half" idx="2"/>
          </p:nvPr>
        </p:nvSpPr>
        <p:spPr bwMode="gray">
          <a:xfrm>
            <a:off x="457200" y="6356352"/>
            <a:ext cx="2133600" cy="365125"/>
          </a:xfrm>
          <a:prstGeom prst="rect">
            <a:avLst/>
          </a:prstGeom>
        </p:spPr>
        <p:txBody>
          <a:bodyPr vert="horz" lIns="91440" tIns="45720" rIns="91440" bIns="45720" rtlCol="0" anchor="ctr"/>
          <a:lstStyle>
            <a:lvl1pPr algn="l">
              <a:defRPr sz="1200">
                <a:solidFill>
                  <a:schemeClr val="tx1"/>
                </a:solidFill>
              </a:defRPr>
            </a:lvl1pPr>
          </a:lstStyle>
          <a:p>
            <a:pPr eaLnBrk="0" fontAlgn="base" hangingPunct="0">
              <a:spcBef>
                <a:spcPct val="0"/>
              </a:spcBef>
              <a:spcAft>
                <a:spcPct val="0"/>
              </a:spcAft>
            </a:pPr>
            <a:fld id="{EC9D46CE-BCF5-4413-8E26-180BF2A452AB}" type="datetimeFigureOut">
              <a:rPr kumimoji="1" lang="en-US" smtClean="0">
                <a:solidFill>
                  <a:prstClr val="black"/>
                </a:solidFill>
                <a:latin typeface="Arial" charset="0"/>
                <a:ea typeface="新細明體" pitchFamily="18" charset="-120"/>
              </a:rPr>
              <a:pPr eaLnBrk="0" fontAlgn="base" hangingPunct="0">
                <a:spcBef>
                  <a:spcPct val="0"/>
                </a:spcBef>
                <a:spcAft>
                  <a:spcPct val="0"/>
                </a:spcAft>
              </a:pPr>
              <a:t>3/4/2021</a:t>
            </a:fld>
            <a:endParaRPr kumimoji="1" lang="en-US">
              <a:solidFill>
                <a:prstClr val="black"/>
              </a:solidFill>
              <a:latin typeface="Arial" charset="0"/>
              <a:ea typeface="新細明體" pitchFamily="18" charset="-120"/>
            </a:endParaRPr>
          </a:p>
        </p:txBody>
      </p:sp>
      <p:sp>
        <p:nvSpPr>
          <p:cNvPr id="47" name="Footer Placeholder 46"/>
          <p:cNvSpPr>
            <a:spLocks noGrp="1"/>
          </p:cNvSpPr>
          <p:nvPr>
            <p:ph type="ftr" sz="quarter" idx="3"/>
          </p:nvPr>
        </p:nvSpPr>
        <p:spPr bwMode="gray">
          <a:xfrm>
            <a:off x="3124200" y="6356352"/>
            <a:ext cx="2895600" cy="365125"/>
          </a:xfrm>
          <a:prstGeom prst="rect">
            <a:avLst/>
          </a:prstGeom>
        </p:spPr>
        <p:txBody>
          <a:bodyPr vert="horz" lIns="91440" tIns="45720" rIns="91440" bIns="45720" rtlCol="0" anchor="ctr"/>
          <a:lstStyle>
            <a:lvl1pPr algn="ctr">
              <a:defRPr sz="1200">
                <a:solidFill>
                  <a:schemeClr val="tx1"/>
                </a:solidFill>
              </a:defRPr>
            </a:lvl1pPr>
          </a:lstStyle>
          <a:p>
            <a:pPr eaLnBrk="0" fontAlgn="base" hangingPunct="0">
              <a:spcBef>
                <a:spcPct val="0"/>
              </a:spcBef>
              <a:spcAft>
                <a:spcPct val="0"/>
              </a:spcAft>
            </a:pPr>
            <a:endParaRPr kumimoji="1" lang="en-US">
              <a:solidFill>
                <a:prstClr val="black"/>
              </a:solidFill>
              <a:latin typeface="Arial" charset="0"/>
              <a:ea typeface="新細明體" pitchFamily="18" charset="-120"/>
            </a:endParaRPr>
          </a:p>
        </p:txBody>
      </p:sp>
      <p:sp>
        <p:nvSpPr>
          <p:cNvPr id="48" name="Slide Number Placeholder 47"/>
          <p:cNvSpPr>
            <a:spLocks noGrp="1"/>
          </p:cNvSpPr>
          <p:nvPr>
            <p:ph type="sldNum" sz="quarter" idx="4"/>
          </p:nvPr>
        </p:nvSpPr>
        <p:spPr bwMode="gray">
          <a:xfrm>
            <a:off x="6553200" y="6356352"/>
            <a:ext cx="2133600" cy="365125"/>
          </a:xfrm>
          <a:prstGeom prst="rect">
            <a:avLst/>
          </a:prstGeom>
        </p:spPr>
        <p:txBody>
          <a:bodyPr vert="horz" lIns="91440" tIns="45720" rIns="91440" bIns="45720" rtlCol="0" anchor="ctr"/>
          <a:lstStyle>
            <a:lvl1pPr algn="r">
              <a:defRPr sz="1200">
                <a:solidFill>
                  <a:schemeClr val="tx1"/>
                </a:solidFill>
              </a:defRPr>
            </a:lvl1pPr>
          </a:lstStyle>
          <a:p>
            <a:pPr eaLnBrk="0" fontAlgn="base" hangingPunct="0">
              <a:spcBef>
                <a:spcPct val="0"/>
              </a:spcBef>
              <a:spcAft>
                <a:spcPct val="0"/>
              </a:spcAft>
            </a:pPr>
            <a:fld id="{1E9D4D7C-FEC1-443F-9169-E8AB76FE46D4}" type="slidenum">
              <a:rPr kumimoji="1" lang="en-US" smtClean="0">
                <a:solidFill>
                  <a:prstClr val="black"/>
                </a:solidFill>
                <a:latin typeface="Arial" charset="0"/>
                <a:ea typeface="新細明體" pitchFamily="18" charset="-120"/>
              </a:rPr>
              <a:pPr eaLnBrk="0" fontAlgn="base" hangingPunct="0">
                <a:spcBef>
                  <a:spcPct val="0"/>
                </a:spcBef>
                <a:spcAft>
                  <a:spcPct val="0"/>
                </a:spcAft>
              </a:pPr>
              <a:t>‹#›</a:t>
            </a:fld>
            <a:endParaRPr kumimoji="1" lang="en-US">
              <a:solidFill>
                <a:prstClr val="black"/>
              </a:solidFill>
              <a:latin typeface="Arial" charset="0"/>
              <a:ea typeface="新細明體" pitchFamily="18" charset="-120"/>
            </a:endParaRPr>
          </a:p>
        </p:txBody>
      </p:sp>
    </p:spTree>
    <p:extLst>
      <p:ext uri="{BB962C8B-B14F-4D97-AF65-F5344CB8AC3E}">
        <p14:creationId xmlns:p14="http://schemas.microsoft.com/office/powerpoint/2010/main" val="37932830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ctr" rtl="0" eaLnBrk="1" latinLnBrk="0" hangingPunct="1">
        <a:spcBef>
          <a:spcPct val="0"/>
        </a:spcBef>
        <a:buNone/>
        <a:defRPr kumimoji="0" sz="4000" b="1" kern="1200">
          <a:solidFill>
            <a:schemeClr val="tx1"/>
          </a:solidFill>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79512" y="3805888"/>
            <a:ext cx="6824979" cy="1829761"/>
          </a:xfrm>
        </p:spPr>
        <p:txBody>
          <a:bodyPr>
            <a:noAutofit/>
          </a:bodyPr>
          <a:lstStyle/>
          <a:p>
            <a:r>
              <a:rPr lang="en-US" altLang="zh-TW" dirty="0" smtClean="0">
                <a:solidFill>
                  <a:schemeClr val="accent2"/>
                </a:solidFill>
                <a:effectLst>
                  <a:outerShdw blurRad="60007" dist="200025" dir="15000000" sy="30000" kx="-1800000" algn="bl" rotWithShape="0">
                    <a:prstClr val="black">
                      <a:alpha val="32000"/>
                    </a:prstClr>
                  </a:outerShdw>
                </a:effectLst>
                <a:latin typeface="華康特粗楷體(P)" panose="03000900000000000000" pitchFamily="66" charset="-120"/>
                <a:ea typeface="華康特粗楷體(P)" panose="03000900000000000000" pitchFamily="66" charset="-120"/>
              </a:rPr>
              <a:t>110</a:t>
            </a:r>
            <a:r>
              <a:rPr lang="zh-TW" altLang="en-US" dirty="0" smtClean="0">
                <a:solidFill>
                  <a:schemeClr val="accent2"/>
                </a:solidFill>
                <a:effectLst>
                  <a:outerShdw blurRad="60007" dist="200025" dir="15000000" sy="30000" kx="-1800000" algn="bl" rotWithShape="0">
                    <a:prstClr val="black">
                      <a:alpha val="32000"/>
                    </a:prstClr>
                  </a:outerShdw>
                </a:effectLst>
                <a:latin typeface="華康特粗楷體(P)" panose="03000900000000000000" pitchFamily="66" charset="-120"/>
                <a:ea typeface="華康特粗楷體(P)" panose="03000900000000000000" pitchFamily="66" charset="-120"/>
              </a:rPr>
              <a:t>年度</a:t>
            </a:r>
            <a:r>
              <a:rPr lang="en-US" altLang="zh-TW" dirty="0" smtClean="0">
                <a:solidFill>
                  <a:schemeClr val="accent2"/>
                </a:solidFill>
                <a:effectLst>
                  <a:outerShdw blurRad="60007" dist="200025" dir="15000000" sy="30000" kx="-1800000" algn="bl" rotWithShape="0">
                    <a:prstClr val="black">
                      <a:alpha val="32000"/>
                    </a:prstClr>
                  </a:outerShdw>
                </a:effectLst>
                <a:latin typeface="華康特粗楷體(P)" panose="03000900000000000000" pitchFamily="66" charset="-120"/>
                <a:ea typeface="華康特粗楷體(P)" panose="03000900000000000000" pitchFamily="66" charset="-120"/>
              </a:rPr>
              <a:t/>
            </a:r>
            <a:br>
              <a:rPr lang="en-US" altLang="zh-TW" dirty="0" smtClean="0">
                <a:solidFill>
                  <a:schemeClr val="accent2"/>
                </a:solidFill>
                <a:effectLst>
                  <a:outerShdw blurRad="60007" dist="200025" dir="15000000" sy="30000" kx="-1800000" algn="bl" rotWithShape="0">
                    <a:prstClr val="black">
                      <a:alpha val="32000"/>
                    </a:prstClr>
                  </a:outerShdw>
                </a:effectLst>
                <a:latin typeface="華康特粗楷體(P)" panose="03000900000000000000" pitchFamily="66" charset="-120"/>
                <a:ea typeface="華康特粗楷體(P)" panose="03000900000000000000" pitchFamily="66" charset="-120"/>
              </a:rPr>
            </a:br>
            <a:r>
              <a:rPr lang="zh-TW" altLang="en-US" dirty="0" smtClean="0">
                <a:solidFill>
                  <a:schemeClr val="accent2"/>
                </a:solidFill>
                <a:effectLst>
                  <a:outerShdw blurRad="60007" dist="200025" dir="15000000" sy="30000" kx="-1800000" algn="bl" rotWithShape="0">
                    <a:prstClr val="black">
                      <a:alpha val="32000"/>
                    </a:prstClr>
                  </a:outerShdw>
                </a:effectLst>
                <a:latin typeface="華康特粗楷體(P)" panose="03000900000000000000" pitchFamily="66" charset="-120"/>
                <a:ea typeface="華康特粗楷體(P)" panose="03000900000000000000" pitchFamily="66" charset="-120"/>
              </a:rPr>
              <a:t>外部稽核重點提醒</a:t>
            </a:r>
            <a:endParaRPr lang="zh-TW" altLang="en-US" dirty="0">
              <a:solidFill>
                <a:schemeClr val="accent2"/>
              </a:solidFill>
              <a:effectLst>
                <a:outerShdw blurRad="60007" dist="200025" dir="15000000" sy="30000" kx="-1800000" algn="bl" rotWithShape="0">
                  <a:prstClr val="black">
                    <a:alpha val="32000"/>
                  </a:prstClr>
                </a:outerShdw>
              </a:effectLst>
              <a:latin typeface="華康特粗楷體(P)" panose="03000900000000000000" pitchFamily="66" charset="-120"/>
              <a:ea typeface="華康特粗楷體(P)" panose="03000900000000000000" pitchFamily="66" charset="-120"/>
            </a:endParaRPr>
          </a:p>
        </p:txBody>
      </p:sp>
      <p:sp>
        <p:nvSpPr>
          <p:cNvPr id="3" name="副標題 2"/>
          <p:cNvSpPr>
            <a:spLocks noGrp="1"/>
          </p:cNvSpPr>
          <p:nvPr>
            <p:ph type="subTitle" idx="1"/>
          </p:nvPr>
        </p:nvSpPr>
        <p:spPr>
          <a:xfrm>
            <a:off x="1187624" y="5733256"/>
            <a:ext cx="7772400" cy="739105"/>
          </a:xfrm>
        </p:spPr>
        <p:txBody>
          <a:bodyPr>
            <a:noAutofit/>
          </a:bodyPr>
          <a:lstStyle/>
          <a:p>
            <a:pPr algn="r"/>
            <a:r>
              <a:rPr lang="en-US" altLang="zh-TW" sz="3200" dirty="0" smtClean="0">
                <a:latin typeface="微軟正黑體" panose="020B0604030504040204" pitchFamily="34" charset="-120"/>
                <a:ea typeface="微軟正黑體" panose="020B0604030504040204" pitchFamily="34" charset="-120"/>
              </a:rPr>
              <a:t>110</a:t>
            </a:r>
            <a:r>
              <a:rPr lang="zh-TW" altLang="en-US" sz="3200" dirty="0" smtClean="0">
                <a:latin typeface="微軟正黑體" panose="020B0604030504040204" pitchFamily="34" charset="-120"/>
                <a:ea typeface="微軟正黑體" panose="020B0604030504040204" pitchFamily="34" charset="-120"/>
              </a:rPr>
              <a:t>年</a:t>
            </a:r>
            <a:r>
              <a:rPr lang="en-US" altLang="zh-TW" sz="3200" dirty="0" smtClean="0">
                <a:latin typeface="微軟正黑體" panose="020B0604030504040204" pitchFamily="34" charset="-120"/>
                <a:ea typeface="微軟正黑體" panose="020B0604030504040204" pitchFamily="34" charset="-120"/>
              </a:rPr>
              <a:t>03</a:t>
            </a:r>
            <a:r>
              <a:rPr lang="zh-TW" altLang="en-US" sz="3200" dirty="0" smtClean="0">
                <a:latin typeface="微軟正黑體" panose="020B0604030504040204" pitchFamily="34" charset="-120"/>
                <a:ea typeface="微軟正黑體" panose="020B0604030504040204" pitchFamily="34" charset="-120"/>
              </a:rPr>
              <a:t>月</a:t>
            </a:r>
            <a:r>
              <a:rPr lang="en-US" altLang="zh-TW" sz="3200" dirty="0" smtClean="0">
                <a:latin typeface="微軟正黑體" panose="020B0604030504040204" pitchFamily="34" charset="-120"/>
                <a:ea typeface="微軟正黑體" panose="020B0604030504040204" pitchFamily="34" charset="-120"/>
              </a:rPr>
              <a:t>04</a:t>
            </a:r>
            <a:r>
              <a:rPr lang="zh-TW" altLang="en-US" sz="3200" dirty="0" smtClean="0">
                <a:latin typeface="微軟正黑體" panose="020B0604030504040204" pitchFamily="34" charset="-120"/>
                <a:ea typeface="微軟正黑體" panose="020B0604030504040204" pitchFamily="34" charset="-120"/>
              </a:rPr>
              <a:t>日</a:t>
            </a:r>
            <a:endParaRPr lang="zh-TW" altLang="en-US" sz="3200" dirty="0">
              <a:latin typeface="微軟正黑體" panose="020B0604030504040204" pitchFamily="34" charset="-120"/>
              <a:ea typeface="微軟正黑體" panose="020B0604030504040204" pitchFamily="34" charset="-120"/>
            </a:endParaRPr>
          </a:p>
        </p:txBody>
      </p:sp>
      <p:sp>
        <p:nvSpPr>
          <p:cNvPr id="4" name="投影片編號版面配置區 3"/>
          <p:cNvSpPr txBox="1">
            <a:spLocks/>
          </p:cNvSpPr>
          <p:nvPr/>
        </p:nvSpPr>
        <p:spPr>
          <a:xfrm>
            <a:off x="4306126" y="6569968"/>
            <a:ext cx="486839" cy="288032"/>
          </a:xfrm>
          <a:prstGeom prst="rect">
            <a:avLst/>
          </a:prstGeom>
        </p:spPr>
        <p:txBody>
          <a:bodyPr/>
          <a:lstStyle>
            <a:defPPr>
              <a:defRPr lang="zh-TW"/>
            </a:defPPr>
            <a:lvl1pPr algn="l" rtl="0" fontAlgn="base">
              <a:spcBef>
                <a:spcPct val="0"/>
              </a:spcBef>
              <a:spcAft>
                <a:spcPct val="0"/>
              </a:spcAft>
              <a:defRPr kumimoji="1" kern="1200">
                <a:solidFill>
                  <a:schemeClr val="tx1"/>
                </a:solidFill>
                <a:latin typeface="Arial"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charset="0"/>
                <a:ea typeface="新細明體" pitchFamily="18" charset="-120"/>
                <a:cs typeface="+mn-cs"/>
              </a:defRPr>
            </a:lvl5pPr>
            <a:lvl6pPr marL="2286000" algn="l" defTabSz="914400" rtl="0" eaLnBrk="1" latinLnBrk="0" hangingPunct="1">
              <a:defRPr kumimoji="1" kern="1200">
                <a:solidFill>
                  <a:schemeClr val="tx1"/>
                </a:solidFill>
                <a:latin typeface="Arial" charset="0"/>
                <a:ea typeface="新細明體" pitchFamily="18" charset="-120"/>
                <a:cs typeface="+mn-cs"/>
              </a:defRPr>
            </a:lvl6pPr>
            <a:lvl7pPr marL="2743200" algn="l" defTabSz="914400" rtl="0" eaLnBrk="1" latinLnBrk="0" hangingPunct="1">
              <a:defRPr kumimoji="1" kern="1200">
                <a:solidFill>
                  <a:schemeClr val="tx1"/>
                </a:solidFill>
                <a:latin typeface="Arial" charset="0"/>
                <a:ea typeface="新細明體" pitchFamily="18" charset="-120"/>
                <a:cs typeface="+mn-cs"/>
              </a:defRPr>
            </a:lvl7pPr>
            <a:lvl8pPr marL="3200400" algn="l" defTabSz="914400" rtl="0" eaLnBrk="1" latinLnBrk="0" hangingPunct="1">
              <a:defRPr kumimoji="1" kern="1200">
                <a:solidFill>
                  <a:schemeClr val="tx1"/>
                </a:solidFill>
                <a:latin typeface="Arial" charset="0"/>
                <a:ea typeface="新細明體" pitchFamily="18" charset="-120"/>
                <a:cs typeface="+mn-cs"/>
              </a:defRPr>
            </a:lvl8pPr>
            <a:lvl9pPr marL="3657600" algn="l" defTabSz="914400" rtl="0" eaLnBrk="1" latinLnBrk="0" hangingPunct="1">
              <a:defRPr kumimoji="1" kern="1200">
                <a:solidFill>
                  <a:schemeClr val="tx1"/>
                </a:solidFill>
                <a:latin typeface="Arial" charset="0"/>
                <a:ea typeface="新細明體" pitchFamily="18" charset="-120"/>
                <a:cs typeface="+mn-cs"/>
              </a:defRPr>
            </a:lvl9pPr>
          </a:lstStyle>
          <a:p>
            <a:pPr algn="ctr" eaLnBrk="0" hangingPunct="0">
              <a:defRPr/>
            </a:pPr>
            <a:fld id="{8966D241-30A1-4131-A01C-C26DFD8DB695}" type="slidenum">
              <a:rPr lang="en-US" altLang="zh-TW" sz="1200" smtClean="0">
                <a:solidFill>
                  <a:prstClr val="black"/>
                </a:solidFill>
                <a:latin typeface="微軟正黑體" panose="020B0604030504040204" pitchFamily="34" charset="-120"/>
                <a:ea typeface="微軟正黑體" panose="020B0604030504040204" pitchFamily="34" charset="-120"/>
              </a:rPr>
              <a:pPr algn="ctr" eaLnBrk="0" hangingPunct="0">
                <a:defRPr/>
              </a:pPr>
              <a:t>1</a:t>
            </a:fld>
            <a:endParaRPr lang="en-US" altLang="zh-TW" sz="1200"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4349400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114300" y="646907"/>
            <a:ext cx="89154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自動檢查管理作業</a:t>
            </a:r>
            <a:r>
              <a:rPr lang="en-US" altLang="zh-TW" sz="3000" b="1" dirty="0">
                <a:solidFill>
                  <a:srgbClr val="006699"/>
                </a:solidFill>
                <a:latin typeface="+mn-ea"/>
                <a:cs typeface="+mj-cs"/>
              </a:rPr>
              <a:t>(IC-11100-001)</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2169825"/>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一般檢查：確認每日</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月</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年環安衛檢查表是否</a:t>
            </a:r>
            <a:r>
              <a:rPr lang="zh-TW" altLang="en-US" dirty="0" smtClean="0">
                <a:latin typeface="源泉圓體 TTF Medium" panose="020B0600000000000000" pitchFamily="34" charset="-120"/>
                <a:ea typeface="源泉圓體 TTF Medium" panose="020B0600000000000000" pitchFamily="34" charset="-120"/>
              </a:rPr>
              <a:t>齊全</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1)</a:t>
            </a:r>
            <a:r>
              <a:rPr lang="zh-TW" altLang="en-US" b="1" dirty="0">
                <a:solidFill>
                  <a:srgbClr val="FF0000"/>
                </a:solidFill>
                <a:latin typeface="源泉圓體 TTF Medium" panose="020B0600000000000000" pitchFamily="34" charset="-120"/>
                <a:ea typeface="源泉圓體 TTF Medium" panose="020B0600000000000000" pitchFamily="34" charset="-120"/>
              </a:rPr>
              <a:t>每年</a:t>
            </a:r>
            <a:r>
              <a:rPr lang="zh-TW" altLang="en-US" dirty="0">
                <a:latin typeface="源泉圓體 TTF Medium" panose="020B0600000000000000" pitchFamily="34" charset="-120"/>
                <a:ea typeface="源泉圓體 TTF Medium" panose="020B0600000000000000" pitchFamily="34" charset="-120"/>
              </a:rPr>
              <a:t>檢查表最新須檢查到</a:t>
            </a:r>
            <a:r>
              <a:rPr lang="en-US" altLang="zh-TW" b="1" u="sng" dirty="0">
                <a:solidFill>
                  <a:srgbClr val="FF0000"/>
                </a:solidFill>
                <a:latin typeface="源泉圓體 TTF Medium" panose="020B0600000000000000" pitchFamily="34" charset="-120"/>
                <a:ea typeface="源泉圓體 TTF Medium" panose="020B0600000000000000" pitchFamily="34" charset="-120"/>
              </a:rPr>
              <a:t>109</a:t>
            </a:r>
            <a:r>
              <a:rPr lang="zh-TW" altLang="en-US" b="1" u="sng" dirty="0">
                <a:solidFill>
                  <a:srgbClr val="FF0000"/>
                </a:solidFill>
                <a:latin typeface="源泉圓體 TTF Medium" panose="020B0600000000000000" pitchFamily="34" charset="-120"/>
                <a:ea typeface="源泉圓體 TTF Medium" panose="020B0600000000000000" pitchFamily="34" charset="-120"/>
              </a:rPr>
              <a:t>年度</a:t>
            </a:r>
            <a:r>
              <a:rPr lang="zh-TW" altLang="en-US" dirty="0" smtClean="0">
                <a:latin typeface="源泉圓體 TTF Medium" panose="020B0600000000000000" pitchFamily="34" charset="-120"/>
                <a:ea typeface="源泉圓體 TTF Medium" panose="020B0600000000000000" pitchFamily="34" charset="-120"/>
              </a:rPr>
              <a:t>。</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2)</a:t>
            </a:r>
            <a:r>
              <a:rPr lang="zh-TW" altLang="en-US" b="1" dirty="0">
                <a:solidFill>
                  <a:srgbClr val="FF0000"/>
                </a:solidFill>
                <a:latin typeface="源泉圓體 TTF Medium" panose="020B0600000000000000" pitchFamily="34" charset="-120"/>
                <a:ea typeface="源泉圓體 TTF Medium" panose="020B0600000000000000" pitchFamily="34" charset="-120"/>
              </a:rPr>
              <a:t>每月</a:t>
            </a:r>
            <a:r>
              <a:rPr lang="zh-TW" altLang="en-US" dirty="0">
                <a:latin typeface="源泉圓體 TTF Medium" panose="020B0600000000000000" pitchFamily="34" charset="-120"/>
                <a:ea typeface="源泉圓體 TTF Medium" panose="020B0600000000000000" pitchFamily="34" charset="-120"/>
              </a:rPr>
              <a:t>檢查表最新須檢查至</a:t>
            </a:r>
            <a:r>
              <a:rPr lang="en-US" altLang="zh-TW" b="1" u="sng" dirty="0">
                <a:solidFill>
                  <a:srgbClr val="FF0000"/>
                </a:solidFill>
                <a:latin typeface="源泉圓體 TTF Medium" panose="020B0600000000000000" pitchFamily="34" charset="-120"/>
                <a:ea typeface="源泉圓體 TTF Medium" panose="020B0600000000000000" pitchFamily="34" charset="-120"/>
              </a:rPr>
              <a:t>2</a:t>
            </a:r>
            <a:r>
              <a:rPr lang="zh-TW" altLang="en-US" b="1" u="sng" dirty="0">
                <a:solidFill>
                  <a:srgbClr val="FF0000"/>
                </a:solidFill>
                <a:latin typeface="源泉圓體 TTF Medium" panose="020B0600000000000000" pitchFamily="34" charset="-120"/>
                <a:ea typeface="源泉圓體 TTF Medium" panose="020B0600000000000000" pitchFamily="34" charset="-120"/>
              </a:rPr>
              <a:t>月份</a:t>
            </a:r>
            <a:r>
              <a:rPr lang="zh-TW" altLang="en-US" dirty="0" smtClean="0">
                <a:latin typeface="源泉圓體 TTF Medium" panose="020B0600000000000000" pitchFamily="34" charset="-120"/>
                <a:ea typeface="源泉圓體 TTF Medium" panose="020B0600000000000000" pitchFamily="34" charset="-120"/>
              </a:rPr>
              <a:t>。</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3)</a:t>
            </a:r>
            <a:r>
              <a:rPr lang="zh-TW" altLang="en-US" b="1" dirty="0">
                <a:solidFill>
                  <a:srgbClr val="FF0000"/>
                </a:solidFill>
                <a:latin typeface="源泉圓體 TTF Medium" panose="020B0600000000000000" pitchFamily="34" charset="-120"/>
                <a:ea typeface="源泉圓體 TTF Medium" panose="020B0600000000000000" pitchFamily="34" charset="-120"/>
              </a:rPr>
              <a:t>每日</a:t>
            </a:r>
            <a:r>
              <a:rPr lang="zh-TW" altLang="en-US" dirty="0">
                <a:latin typeface="源泉圓體 TTF Medium" panose="020B0600000000000000" pitchFamily="34" charset="-120"/>
                <a:ea typeface="源泉圓體 TTF Medium" panose="020B0600000000000000" pitchFamily="34" charset="-120"/>
              </a:rPr>
              <a:t>檢查表為有進出實驗場所皆必須執行，如該月沒有今出實驗場所也請於該月最後一天執行一次每日檢查。</a:t>
            </a:r>
          </a:p>
        </p:txBody>
      </p:sp>
      <p:graphicFrame>
        <p:nvGraphicFramePr>
          <p:cNvPr id="5" name="表格 4"/>
          <p:cNvGraphicFramePr>
            <a:graphicFrameLocks noGrp="1"/>
          </p:cNvGraphicFramePr>
          <p:nvPr>
            <p:extLst>
              <p:ext uri="{D42A27DB-BD31-4B8C-83A1-F6EECF244321}">
                <p14:modId xmlns:p14="http://schemas.microsoft.com/office/powerpoint/2010/main" val="1688867065"/>
              </p:ext>
            </p:extLst>
          </p:nvPr>
        </p:nvGraphicFramePr>
        <p:xfrm>
          <a:off x="935596" y="3645024"/>
          <a:ext cx="7272808" cy="1152128"/>
        </p:xfrm>
        <a:graphic>
          <a:graphicData uri="http://schemas.openxmlformats.org/drawingml/2006/table">
            <a:tbl>
              <a:tblPr firstRow="1" firstCol="1" bandRow="1"/>
              <a:tblGrid>
                <a:gridCol w="2617299">
                  <a:extLst>
                    <a:ext uri="{9D8B030D-6E8A-4147-A177-3AD203B41FA5}">
                      <a16:colId xmlns:a16="http://schemas.microsoft.com/office/drawing/2014/main" val="895068985"/>
                    </a:ext>
                  </a:extLst>
                </a:gridCol>
                <a:gridCol w="2562298">
                  <a:extLst>
                    <a:ext uri="{9D8B030D-6E8A-4147-A177-3AD203B41FA5}">
                      <a16:colId xmlns:a16="http://schemas.microsoft.com/office/drawing/2014/main" val="293806619"/>
                    </a:ext>
                  </a:extLst>
                </a:gridCol>
                <a:gridCol w="2093211">
                  <a:extLst>
                    <a:ext uri="{9D8B030D-6E8A-4147-A177-3AD203B41FA5}">
                      <a16:colId xmlns:a16="http://schemas.microsoft.com/office/drawing/2014/main" val="4422754"/>
                    </a:ext>
                  </a:extLst>
                </a:gridCol>
              </a:tblGrid>
              <a:tr h="288032">
                <a:tc>
                  <a:txBody>
                    <a:bodyPr/>
                    <a:lstStyle/>
                    <a:p>
                      <a:pPr algn="ctr">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表單名稱</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表單編號</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最新修訂日期</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7979208"/>
                  </a:ext>
                </a:extLst>
              </a:tr>
              <a:tr h="288032">
                <a:tc>
                  <a:txBody>
                    <a:bodyPr/>
                    <a:lstStyle/>
                    <a:p>
                      <a:pPr algn="ctr">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每日環安衛檢查表</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100">
                          <a:effectLst/>
                          <a:latin typeface="Times New Roman" panose="02020603050405020304" pitchFamily="18" charset="0"/>
                          <a:ea typeface="標楷體" panose="03000509000000000000" pitchFamily="65" charset="-120"/>
                          <a:cs typeface="Times New Roman" panose="02020603050405020304" pitchFamily="18" charset="0"/>
                        </a:rPr>
                        <a:t>FM-11100-010</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100">
                          <a:effectLst/>
                          <a:latin typeface="Times New Roman" panose="02020603050405020304" pitchFamily="18" charset="0"/>
                          <a:ea typeface="標楷體" panose="03000509000000000000" pitchFamily="65" charset="-120"/>
                          <a:cs typeface="Times New Roman" panose="02020603050405020304" pitchFamily="18" charset="0"/>
                        </a:rPr>
                        <a:t>106.09.10</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423439"/>
                  </a:ext>
                </a:extLst>
              </a:tr>
              <a:tr h="288032">
                <a:tc>
                  <a:txBody>
                    <a:bodyPr/>
                    <a:lstStyle/>
                    <a:p>
                      <a:pPr algn="ctr">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每月環安衛檢查表</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FM-11100-011</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100">
                          <a:effectLst/>
                          <a:latin typeface="Times New Roman" panose="02020603050405020304" pitchFamily="18" charset="0"/>
                          <a:ea typeface="標楷體" panose="03000509000000000000" pitchFamily="65" charset="-120"/>
                          <a:cs typeface="Times New Roman" panose="02020603050405020304" pitchFamily="18" charset="0"/>
                        </a:rPr>
                        <a:t>106.09.10</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5880386"/>
                  </a:ext>
                </a:extLst>
              </a:tr>
              <a:tr h="288032">
                <a:tc>
                  <a:txBody>
                    <a:bodyPr/>
                    <a:lstStyle/>
                    <a:p>
                      <a:pPr algn="ctr">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每年環安衛檢查表</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100">
                          <a:effectLst/>
                          <a:latin typeface="Times New Roman" panose="02020603050405020304" pitchFamily="18" charset="0"/>
                          <a:ea typeface="標楷體" panose="03000509000000000000" pitchFamily="65" charset="-120"/>
                          <a:cs typeface="Times New Roman" panose="02020603050405020304" pitchFamily="18" charset="0"/>
                        </a:rPr>
                        <a:t>FM-11100-012</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106.09.10</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8132724"/>
                  </a:ext>
                </a:extLst>
              </a:tr>
            </a:tbl>
          </a:graphicData>
        </a:graphic>
      </p:graphicFrame>
      <p:sp>
        <p:nvSpPr>
          <p:cNvPr id="6" name="文字方塊 5"/>
          <p:cNvSpPr txBox="1"/>
          <p:nvPr/>
        </p:nvSpPr>
        <p:spPr>
          <a:xfrm>
            <a:off x="251521" y="4753775"/>
            <a:ext cx="8778180" cy="2131609"/>
          </a:xfrm>
          <a:prstGeom prst="rect">
            <a:avLst/>
          </a:prstGeom>
          <a:noFill/>
        </p:spPr>
        <p:txBody>
          <a:bodyPr wrap="square" rtlCol="0">
            <a:spAutoFit/>
          </a:bodyPr>
          <a:lstStyle/>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各單位有被分配到沖身洗眼器需定期</a:t>
            </a:r>
            <a:r>
              <a:rPr lang="zh-TW" altLang="en-US" dirty="0" smtClean="0">
                <a:latin typeface="源泉圓體 TTF Medium" panose="020B0600000000000000" pitchFamily="34" charset="-120"/>
                <a:ea typeface="源泉圓體 TTF Medium" panose="020B0600000000000000" pitchFamily="34" charset="-120"/>
              </a:rPr>
              <a:t>進行</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zh-TW" altLang="en-US" dirty="0">
                <a:latin typeface="源泉圓體 TTF Medium" panose="020B0600000000000000" pitchFamily="34" charset="-120"/>
                <a:ea typeface="源泉圓體 TTF Medium" panose="020B0600000000000000" pitchFamily="34" charset="-120"/>
              </a:rPr>
              <a:t>　</a:t>
            </a:r>
            <a:r>
              <a:rPr lang="zh-TW" altLang="en-US" b="1" dirty="0" smtClean="0">
                <a:solidFill>
                  <a:srgbClr val="FF0000"/>
                </a:solidFill>
                <a:latin typeface="源泉圓體 TTF Medium" panose="020B0600000000000000" pitchFamily="34" charset="-120"/>
                <a:ea typeface="源泉圓體 TTF Medium" panose="020B0600000000000000" pitchFamily="34" charset="-120"/>
              </a:rPr>
              <a:t>每月</a:t>
            </a:r>
            <a:r>
              <a:rPr lang="zh-TW" altLang="en-US" b="1" dirty="0">
                <a:solidFill>
                  <a:srgbClr val="FF0000"/>
                </a:solidFill>
                <a:latin typeface="源泉圓體 TTF Medium" panose="020B0600000000000000" pitchFamily="34" charset="-120"/>
                <a:ea typeface="源泉圓體 TTF Medium" panose="020B0600000000000000" pitchFamily="34" charset="-120"/>
              </a:rPr>
              <a:t>緊急洗眼沖淋設備測試</a:t>
            </a:r>
            <a:r>
              <a:rPr lang="zh-TW" altLang="en-US" dirty="0">
                <a:latin typeface="源泉圓體 TTF Medium" panose="020B0600000000000000" pitchFamily="34" charset="-120"/>
                <a:ea typeface="源泉圓體 TTF Medium" panose="020B0600000000000000" pitchFamily="34" charset="-120"/>
              </a:rPr>
              <a:t>（</a:t>
            </a:r>
            <a:r>
              <a:rPr lang="en-US" altLang="zh-TW" u="sng" dirty="0">
                <a:latin typeface="源泉圓體 TTF Medium" panose="020B0600000000000000" pitchFamily="34" charset="-120"/>
                <a:ea typeface="源泉圓體 TTF Medium" panose="020B0600000000000000" pitchFamily="34" charset="-120"/>
              </a:rPr>
              <a:t>FM-11100-099</a:t>
            </a:r>
            <a:r>
              <a:rPr lang="zh-TW" altLang="en-US" u="sng" dirty="0">
                <a:latin typeface="源泉圓體 TTF Medium" panose="020B0600000000000000" pitchFamily="34" charset="-120"/>
                <a:ea typeface="源泉圓體 TTF Medium" panose="020B0600000000000000" pitchFamily="34" charset="-120"/>
              </a:rPr>
              <a:t>緊急洗眼沖淋設備</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各實驗場所檢查項目會依照實驗類別或型態有所不同，應於變更作業時調整管控項目或檢點項目，全系之檢點</a:t>
            </a:r>
            <a:r>
              <a:rPr lang="zh-TW" altLang="en-US" dirty="0" smtClean="0">
                <a:latin typeface="源泉圓體 TTF Medium" panose="020B0600000000000000" pitchFamily="34" charset="-120"/>
                <a:ea typeface="源泉圓體 TTF Medium" panose="020B0600000000000000" pitchFamily="34" charset="-120"/>
              </a:rPr>
              <a:t>表不</a:t>
            </a:r>
            <a:r>
              <a:rPr lang="zh-TW" altLang="en-US" dirty="0">
                <a:latin typeface="源泉圓體 TTF Medium" panose="020B0600000000000000" pitchFamily="34" charset="-120"/>
                <a:ea typeface="源泉圓體 TTF Medium" panose="020B0600000000000000" pitchFamily="34" charset="-120"/>
              </a:rPr>
              <a:t>應全部一致；</a:t>
            </a:r>
            <a:r>
              <a:rPr lang="zh-TW" altLang="en-US" b="1" dirty="0">
                <a:solidFill>
                  <a:srgbClr val="FF0000"/>
                </a:solidFill>
                <a:latin typeface="源泉圓體 TTF Medium" panose="020B0600000000000000" pitchFamily="34" charset="-120"/>
                <a:ea typeface="源泉圓體 TTF Medium" panose="020B0600000000000000" pitchFamily="34" charset="-120"/>
              </a:rPr>
              <a:t>滅火器</a:t>
            </a:r>
            <a:r>
              <a:rPr lang="zh-TW" altLang="en-US" dirty="0">
                <a:latin typeface="源泉圓體 TTF Medium" panose="020B0600000000000000" pitchFamily="34" charset="-120"/>
                <a:ea typeface="源泉圓體 TTF Medium" panose="020B0600000000000000" pitchFamily="34" charset="-120"/>
              </a:rPr>
              <a:t>及</a:t>
            </a:r>
            <a:r>
              <a:rPr lang="zh-TW" altLang="en-US" b="1" dirty="0">
                <a:solidFill>
                  <a:srgbClr val="FF0000"/>
                </a:solidFill>
                <a:latin typeface="源泉圓體 TTF Medium" panose="020B0600000000000000" pitchFamily="34" charset="-120"/>
                <a:ea typeface="源泉圓體 TTF Medium" panose="020B0600000000000000" pitchFamily="34" charset="-120"/>
              </a:rPr>
              <a:t>急救箱</a:t>
            </a:r>
            <a:r>
              <a:rPr lang="zh-TW" altLang="en-US" dirty="0">
                <a:latin typeface="源泉圓體 TTF Medium" panose="020B0600000000000000" pitchFamily="34" charset="-120"/>
                <a:ea typeface="源泉圓體 TTF Medium" panose="020B0600000000000000" pitchFamily="34" charset="-120"/>
              </a:rPr>
              <a:t>也需注意內容物的有效期限，其檢查</a:t>
            </a:r>
            <a:r>
              <a:rPr lang="zh-TW" altLang="en-US" dirty="0" smtClean="0">
                <a:latin typeface="源泉圓體 TTF Medium" panose="020B0600000000000000" pitchFamily="34" charset="-120"/>
                <a:ea typeface="源泉圓體 TTF Medium" panose="020B0600000000000000" pitchFamily="34" charset="-120"/>
              </a:rPr>
              <a:t>項目</a:t>
            </a:r>
            <a:r>
              <a:rPr lang="zh-TW" altLang="en-US" u="sng" dirty="0" smtClean="0">
                <a:latin typeface="源泉圓體 TTF Medium" panose="020B0600000000000000" pitchFamily="34" charset="-120"/>
                <a:ea typeface="源泉圓體 TTF Medium" panose="020B0600000000000000" pitchFamily="34" charset="-120"/>
              </a:rPr>
              <a:t>可列入實驗場所檢查內</a:t>
            </a:r>
            <a:r>
              <a:rPr lang="zh-TW" altLang="en-US" dirty="0" smtClean="0">
                <a:latin typeface="源泉圓體 TTF Medium" panose="020B0600000000000000" pitchFamily="34" charset="-120"/>
                <a:ea typeface="源泉圓體 TTF Medium" panose="020B0600000000000000" pitchFamily="34" charset="-120"/>
              </a:rPr>
              <a:t>。</a:t>
            </a:r>
            <a:endParaRPr lang="zh-TW" altLang="en-US" dirty="0">
              <a:latin typeface="源泉圓體 TTF Medium" panose="020B0600000000000000" pitchFamily="34" charset="-120"/>
              <a:ea typeface="源泉圓體 TTF Medium" panose="020B0600000000000000" pitchFamily="34" charset="-120"/>
            </a:endParaRPr>
          </a:p>
        </p:txBody>
      </p:sp>
    </p:spTree>
    <p:extLst>
      <p:ext uri="{BB962C8B-B14F-4D97-AF65-F5344CB8AC3E}">
        <p14:creationId xmlns:p14="http://schemas.microsoft.com/office/powerpoint/2010/main" val="2737145248"/>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114300" y="646907"/>
            <a:ext cx="89154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自動檢查管理作業</a:t>
            </a:r>
            <a:r>
              <a:rPr lang="en-US" altLang="zh-TW" sz="3000" b="1" dirty="0">
                <a:solidFill>
                  <a:srgbClr val="006699"/>
                </a:solidFill>
                <a:latin typeface="+mn-ea"/>
                <a:cs typeface="+mj-cs"/>
              </a:rPr>
              <a:t>(IC-11100-001)</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5078313"/>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危險設備檢查：確認危險設備</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壓力容器、離心機、乾燥設備</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等</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作業檢點、每月</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年定期檢查表是否齊全，第一種壓力容器及鍋爐須由勞動檢查機構或中央主管機關指定之代行檢查機構</a:t>
            </a:r>
            <a:r>
              <a:rPr lang="zh-TW" altLang="en-US" dirty="0" smtClean="0">
                <a:latin typeface="源泉圓體 TTF Medium" panose="020B0600000000000000" pitchFamily="34" charset="-120"/>
                <a:ea typeface="源泉圓體 TTF Medium" panose="020B0600000000000000" pitchFamily="34" charset="-120"/>
              </a:rPr>
              <a:t>實施</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1)</a:t>
            </a:r>
            <a:r>
              <a:rPr lang="zh-TW" altLang="en-US" b="1" dirty="0">
                <a:solidFill>
                  <a:srgbClr val="FF0000"/>
                </a:solidFill>
                <a:latin typeface="源泉圓體 TTF Medium" panose="020B0600000000000000" pitchFamily="34" charset="-120"/>
                <a:ea typeface="源泉圓體 TTF Medium" panose="020B0600000000000000" pitchFamily="34" charset="-120"/>
              </a:rPr>
              <a:t>每年</a:t>
            </a:r>
            <a:r>
              <a:rPr lang="zh-TW" altLang="en-US" dirty="0">
                <a:latin typeface="源泉圓體 TTF Medium" panose="020B0600000000000000" pitchFamily="34" charset="-120"/>
                <a:ea typeface="源泉圓體 TTF Medium" panose="020B0600000000000000" pitchFamily="34" charset="-120"/>
              </a:rPr>
              <a:t>檢查表最新須檢查到</a:t>
            </a:r>
            <a:r>
              <a:rPr lang="en-US" altLang="zh-TW" b="1" u="sng" dirty="0" smtClean="0">
                <a:solidFill>
                  <a:srgbClr val="FF0000"/>
                </a:solidFill>
                <a:latin typeface="源泉圓體 TTF Medium" panose="020B0600000000000000" pitchFamily="34" charset="-120"/>
                <a:ea typeface="源泉圓體 TTF Medium" panose="020B0600000000000000" pitchFamily="34" charset="-120"/>
              </a:rPr>
              <a:t>109</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年度</a:t>
            </a:r>
            <a:r>
              <a:rPr lang="zh-TW" altLang="en-US" dirty="0" smtClean="0">
                <a:latin typeface="源泉圓體 TTF Medium" panose="020B0600000000000000" pitchFamily="34" charset="-120"/>
                <a:ea typeface="源泉圓體 TTF Medium" panose="020B0600000000000000" pitchFamily="34" charset="-120"/>
              </a:rPr>
              <a:t>。</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2)</a:t>
            </a:r>
            <a:r>
              <a:rPr lang="zh-TW" altLang="en-US" b="1" dirty="0">
                <a:solidFill>
                  <a:srgbClr val="FF0000"/>
                </a:solidFill>
                <a:latin typeface="源泉圓體 TTF Medium" panose="020B0600000000000000" pitchFamily="34" charset="-120"/>
                <a:ea typeface="源泉圓體 TTF Medium" panose="020B0600000000000000" pitchFamily="34" charset="-120"/>
              </a:rPr>
              <a:t>每月</a:t>
            </a:r>
            <a:r>
              <a:rPr lang="zh-TW" altLang="en-US" dirty="0">
                <a:latin typeface="源泉圓體 TTF Medium" panose="020B0600000000000000" pitchFamily="34" charset="-120"/>
                <a:ea typeface="源泉圓體 TTF Medium" panose="020B0600000000000000" pitchFamily="34" charset="-120"/>
              </a:rPr>
              <a:t>檢查表最新須檢查至</a:t>
            </a:r>
            <a:r>
              <a:rPr lang="en-US" altLang="zh-TW" b="1" u="sng" dirty="0">
                <a:solidFill>
                  <a:srgbClr val="FF0000"/>
                </a:solidFill>
                <a:latin typeface="源泉圓體 TTF Medium" panose="020B0600000000000000" pitchFamily="34" charset="-120"/>
                <a:ea typeface="源泉圓體 TTF Medium" panose="020B0600000000000000" pitchFamily="34" charset="-120"/>
              </a:rPr>
              <a:t>2</a:t>
            </a:r>
            <a:r>
              <a:rPr lang="zh-TW" altLang="en-US" b="1" u="sng" dirty="0">
                <a:solidFill>
                  <a:srgbClr val="FF0000"/>
                </a:solidFill>
                <a:latin typeface="源泉圓體 TTF Medium" panose="020B0600000000000000" pitchFamily="34" charset="-120"/>
                <a:ea typeface="源泉圓體 TTF Medium" panose="020B0600000000000000" pitchFamily="34" charset="-120"/>
              </a:rPr>
              <a:t>月份</a:t>
            </a:r>
            <a:r>
              <a:rPr lang="zh-TW" altLang="en-US" dirty="0" smtClean="0">
                <a:latin typeface="源泉圓體 TTF Medium" panose="020B0600000000000000" pitchFamily="34" charset="-120"/>
                <a:ea typeface="源泉圓體 TTF Medium" panose="020B0600000000000000" pitchFamily="34" charset="-120"/>
              </a:rPr>
              <a:t>。</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3)</a:t>
            </a:r>
            <a:r>
              <a:rPr lang="zh-TW" altLang="en-US" b="1" dirty="0">
                <a:solidFill>
                  <a:srgbClr val="FF0000"/>
                </a:solidFill>
                <a:latin typeface="源泉圓體 TTF Medium" panose="020B0600000000000000" pitchFamily="34" charset="-120"/>
                <a:ea typeface="源泉圓體 TTF Medium" panose="020B0600000000000000" pitchFamily="34" charset="-120"/>
              </a:rPr>
              <a:t>作業檢點表</a:t>
            </a:r>
            <a:r>
              <a:rPr lang="zh-TW" altLang="en-US" dirty="0">
                <a:latin typeface="源泉圓體 TTF Medium" panose="020B0600000000000000" pitchFamily="34" charset="-120"/>
                <a:ea typeface="源泉圓體 TTF Medium" panose="020B0600000000000000" pitchFamily="34" charset="-120"/>
              </a:rPr>
              <a:t>為每次操作時須進行檢核，如該月沒有使用到設備也請於該月最後一天進行檢核</a:t>
            </a:r>
            <a:r>
              <a:rPr lang="zh-TW" altLang="en-US" dirty="0" smtClean="0">
                <a:latin typeface="源泉圓體 TTF Medium" panose="020B0600000000000000" pitchFamily="34" charset="-120"/>
                <a:ea typeface="源泉圓體 TTF Medium" panose="020B0600000000000000" pitchFamily="34" charset="-120"/>
              </a:rPr>
              <a:t>。</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endParaRPr lang="en-US" altLang="zh-TW" dirty="0">
              <a:latin typeface="源泉圓體 TTF Medium" panose="020B0600000000000000" pitchFamily="34" charset="-120"/>
              <a:ea typeface="源泉圓體 TTF Medium" panose="020B0600000000000000" pitchFamily="34" charset="-120"/>
            </a:endParaRP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如設備年久失修請掛上</a:t>
            </a:r>
            <a:r>
              <a:rPr lang="en-US" altLang="zh-TW" dirty="0">
                <a:latin typeface="源泉圓體 TTF Medium" panose="020B0600000000000000" pitchFamily="34" charset="-120"/>
                <a:ea typeface="源泉圓體 TTF Medium" panose="020B0600000000000000" pitchFamily="34" charset="-120"/>
              </a:rPr>
              <a:t>『</a:t>
            </a:r>
            <a:r>
              <a:rPr lang="zh-TW" altLang="en-US" b="1" u="sng" dirty="0">
                <a:solidFill>
                  <a:srgbClr val="FF0000"/>
                </a:solidFill>
                <a:latin typeface="源泉圓體 TTF Medium" panose="020B0600000000000000" pitchFamily="34" charset="-120"/>
                <a:ea typeface="源泉圓體 TTF Medium" panose="020B0600000000000000" pitchFamily="34" charset="-120"/>
              </a:rPr>
              <a:t>停用</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標示，如沒有標示需依自動檢查作業進行檢查。</a:t>
            </a: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實驗室內容有鋼瓶，請確認鋼瓶合格識別環之有效期限是否為</a:t>
            </a:r>
            <a:r>
              <a:rPr lang="en-US" altLang="zh-TW" dirty="0" smtClean="0">
                <a:latin typeface="源泉圓體 TTF Medium" panose="020B0600000000000000" pitchFamily="34" charset="-120"/>
                <a:ea typeface="源泉圓體 TTF Medium" panose="020B0600000000000000" pitchFamily="34" charset="-120"/>
              </a:rPr>
              <a:t>2021</a:t>
            </a:r>
            <a:r>
              <a:rPr lang="zh-TW" altLang="en-US" dirty="0" smtClean="0">
                <a:latin typeface="源泉圓體 TTF Medium" panose="020B0600000000000000" pitchFamily="34" charset="-120"/>
                <a:ea typeface="源泉圓體 TTF Medium" panose="020B0600000000000000" pitchFamily="34" charset="-120"/>
              </a:rPr>
              <a:t>以上</a:t>
            </a:r>
            <a:r>
              <a:rPr lang="zh-TW" altLang="en-US" dirty="0">
                <a:latin typeface="源泉圓體 TTF Medium" panose="020B0600000000000000" pitchFamily="34" charset="-120"/>
                <a:ea typeface="源泉圓體 TTF Medium" panose="020B0600000000000000" pitchFamily="34" charset="-120"/>
              </a:rPr>
              <a:t>，並確認鋼瓶是否有固定於牆面以免鋼瓶搖晃傾倒。</a:t>
            </a:r>
          </a:p>
          <a:p>
            <a:pPr>
              <a:lnSpc>
                <a:spcPct val="150000"/>
              </a:lnSpc>
            </a:pPr>
            <a:endParaRPr lang="zh-TW" altLang="en-US" dirty="0">
              <a:latin typeface="源泉圓體 TTF Medium" panose="020B0600000000000000" pitchFamily="34" charset="-120"/>
              <a:ea typeface="源泉圓體 TTF Medium" panose="020B0600000000000000" pitchFamily="34" charset="-120"/>
            </a:endParaRPr>
          </a:p>
        </p:txBody>
      </p:sp>
      <p:graphicFrame>
        <p:nvGraphicFramePr>
          <p:cNvPr id="7" name="表格 6"/>
          <p:cNvGraphicFramePr>
            <a:graphicFrameLocks noGrp="1"/>
          </p:cNvGraphicFramePr>
          <p:nvPr>
            <p:extLst>
              <p:ext uri="{D42A27DB-BD31-4B8C-83A1-F6EECF244321}">
                <p14:modId xmlns:p14="http://schemas.microsoft.com/office/powerpoint/2010/main" val="2849788425"/>
              </p:ext>
            </p:extLst>
          </p:nvPr>
        </p:nvGraphicFramePr>
        <p:xfrm>
          <a:off x="457200" y="1694346"/>
          <a:ext cx="8229600" cy="3810000"/>
        </p:xfrm>
        <a:graphic>
          <a:graphicData uri="http://schemas.openxmlformats.org/drawingml/2006/table">
            <a:tbl>
              <a:tblPr firstRow="1" firstCol="1" bandRow="1"/>
              <a:tblGrid>
                <a:gridCol w="3759281">
                  <a:extLst>
                    <a:ext uri="{9D8B030D-6E8A-4147-A177-3AD203B41FA5}">
                      <a16:colId xmlns:a16="http://schemas.microsoft.com/office/drawing/2014/main" val="1036523029"/>
                    </a:ext>
                  </a:extLst>
                </a:gridCol>
                <a:gridCol w="1422075">
                  <a:extLst>
                    <a:ext uri="{9D8B030D-6E8A-4147-A177-3AD203B41FA5}">
                      <a16:colId xmlns:a16="http://schemas.microsoft.com/office/drawing/2014/main" val="1337140935"/>
                    </a:ext>
                  </a:extLst>
                </a:gridCol>
                <a:gridCol w="1422075">
                  <a:extLst>
                    <a:ext uri="{9D8B030D-6E8A-4147-A177-3AD203B41FA5}">
                      <a16:colId xmlns:a16="http://schemas.microsoft.com/office/drawing/2014/main" val="3203839664"/>
                    </a:ext>
                  </a:extLst>
                </a:gridCol>
                <a:gridCol w="1626169">
                  <a:extLst>
                    <a:ext uri="{9D8B030D-6E8A-4147-A177-3AD203B41FA5}">
                      <a16:colId xmlns:a16="http://schemas.microsoft.com/office/drawing/2014/main" val="1557877369"/>
                    </a:ext>
                  </a:extLst>
                </a:gridCol>
              </a:tblGrid>
              <a:tr h="289109">
                <a:tc>
                  <a:txBody>
                    <a:bodyPr/>
                    <a:lstStyle/>
                    <a:p>
                      <a:pPr algn="ctr">
                        <a:lnSpc>
                          <a:spcPts val="2500"/>
                        </a:lnSpc>
                        <a:spcAft>
                          <a:spcPts val="0"/>
                        </a:spcAft>
                      </a:pPr>
                      <a:r>
                        <a:rPr lang="zh-TW" sz="1300" kern="100" dirty="0">
                          <a:effectLst/>
                          <a:latin typeface="Times New Roman" panose="02020603050405020304" pitchFamily="18" charset="0"/>
                          <a:ea typeface="標楷體" panose="03000509000000000000" pitchFamily="65" charset="-120"/>
                          <a:cs typeface="Times New Roman" panose="02020603050405020304" pitchFamily="18" charset="0"/>
                        </a:rPr>
                        <a:t>表單名稱</a:t>
                      </a:r>
                      <a:endParaRPr lang="zh-TW" sz="11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表單編號</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最新修訂日期</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檢查時間</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15655366"/>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第一種壓力容器作業檢點表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FM-11100-031</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102.03.15</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每次操作</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9542269"/>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第一種壓力容器每月定期檢查表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FM-11100-013</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102.03.15</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每月</a:t>
                      </a: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a:t>
                      </a: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日檢查上月</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6454584"/>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第一種壓力容器每年定期檢查</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solidFill>
                      <a:schemeClr val="bg1"/>
                    </a:solidFill>
                  </a:tcPr>
                </a:tc>
                <a:tc>
                  <a:txBody>
                    <a:bodyPr/>
                    <a:lstStyle/>
                    <a:p>
                      <a:pPr>
                        <a:lnSpc>
                          <a:spcPts val="2500"/>
                        </a:lnSpc>
                        <a:spcAft>
                          <a:spcPts val="0"/>
                        </a:spcAft>
                      </a:pPr>
                      <a:r>
                        <a:rPr lang="zh-TW" sz="1300" kern="10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需委外廠商檢查</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28965123"/>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鍋爐作業檢點表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FM-11100-082</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103.10.30</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每次操作</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98786673"/>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鍋爐每月定期檢查紀錄表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FM-11100-080</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103.10.30</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每月</a:t>
                      </a: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a:t>
                      </a: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日檢查上月</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55915611"/>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鍋爐每年定期檢查</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solidFill>
                      <a:schemeClr val="bg1"/>
                    </a:solidFill>
                  </a:tcPr>
                </a:tc>
                <a:tc>
                  <a:txBody>
                    <a:bodyPr/>
                    <a:lstStyle/>
                    <a:p>
                      <a:pPr>
                        <a:lnSpc>
                          <a:spcPts val="2500"/>
                        </a:lnSpc>
                        <a:spcAft>
                          <a:spcPts val="0"/>
                        </a:spcAft>
                      </a:pPr>
                      <a:r>
                        <a:rPr lang="zh-TW" sz="1300" kern="10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需委外廠商檢查</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93019358"/>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第二種壓力容器（含壓縮機）</a:t>
                      </a:r>
                      <a:r>
                        <a:rPr lang="zh-TW" sz="1300" b="1" kern="10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每年定期檢查表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FM-11100-014</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102.03.15</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5">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每年</a:t>
                      </a: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月前檢查上年</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4009757047"/>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小型壓力容器</a:t>
                      </a:r>
                      <a:r>
                        <a:rPr lang="zh-TW" sz="1300" b="1" kern="10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每年定期檢查表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FM-11100-015</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102.03.15</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zh-TW" altLang="en-US"/>
                    </a:p>
                  </a:txBody>
                  <a:tcPr/>
                </a:tc>
                <a:extLst>
                  <a:ext uri="{0D108BD9-81ED-4DB2-BD59-A6C34878D82A}">
                    <a16:rowId xmlns:a16="http://schemas.microsoft.com/office/drawing/2014/main" val="2993089505"/>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離心機</a:t>
                      </a:r>
                      <a:r>
                        <a:rPr lang="zh-TW" sz="1300" b="1" kern="10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每年定期檢查表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FM-11100-016</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102.03.15</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zh-TW" altLang="en-US"/>
                    </a:p>
                  </a:txBody>
                  <a:tcPr/>
                </a:tc>
                <a:extLst>
                  <a:ext uri="{0D108BD9-81ED-4DB2-BD59-A6C34878D82A}">
                    <a16:rowId xmlns:a16="http://schemas.microsoft.com/office/drawing/2014/main" val="4117454365"/>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乾燥設備</a:t>
                      </a: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a:t>
                      </a: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含烘箱</a:t>
                      </a: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a:t>
                      </a:r>
                      <a:r>
                        <a:rPr lang="zh-TW" sz="1300" b="1" kern="10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每年定期檢查表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FM-11100-029</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102.03.15</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zh-TW" altLang="en-US"/>
                    </a:p>
                  </a:txBody>
                  <a:tcPr/>
                </a:tc>
                <a:extLst>
                  <a:ext uri="{0D108BD9-81ED-4DB2-BD59-A6C34878D82A}">
                    <a16:rowId xmlns:a16="http://schemas.microsoft.com/office/drawing/2014/main" val="1900561888"/>
                  </a:ext>
                </a:extLst>
              </a:tr>
              <a:tr h="289109">
                <a:tc>
                  <a:txBody>
                    <a:bodyPr/>
                    <a:lstStyle/>
                    <a:p>
                      <a:pPr algn="just">
                        <a:lnSpc>
                          <a:spcPts val="2500"/>
                        </a:lnSpc>
                        <a:spcAft>
                          <a:spcPts val="0"/>
                        </a:spcAft>
                      </a:pPr>
                      <a:r>
                        <a:rPr lang="zh-TW" sz="1300" kern="100">
                          <a:effectLst/>
                          <a:latin typeface="Times New Roman" panose="02020603050405020304" pitchFamily="18" charset="0"/>
                          <a:ea typeface="標楷體" panose="03000509000000000000" pitchFamily="65" charset="-120"/>
                          <a:cs typeface="Times New Roman" panose="02020603050405020304" pitchFamily="18" charset="0"/>
                        </a:rPr>
                        <a:t>小型鍋爐</a:t>
                      </a:r>
                      <a:r>
                        <a:rPr lang="zh-TW" sz="1300" b="1" kern="10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每年定期檢查表</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38100" cap="flat" cmpd="sng" algn="ctr">
                      <a:solidFill>
                        <a:srgbClr val="FF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a:effectLst/>
                          <a:latin typeface="Times New Roman" panose="02020603050405020304" pitchFamily="18" charset="0"/>
                          <a:ea typeface="標楷體" panose="03000509000000000000" pitchFamily="65" charset="-120"/>
                          <a:cs typeface="Times New Roman" panose="02020603050405020304" pitchFamily="18" charset="0"/>
                        </a:rPr>
                        <a:t>FM-11100-081</a:t>
                      </a:r>
                      <a:endParaRPr lang="zh-TW" sz="11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chemeClr val="bg1"/>
                    </a:solidFill>
                  </a:tcPr>
                </a:tc>
                <a:tc>
                  <a:txBody>
                    <a:bodyPr/>
                    <a:lstStyle/>
                    <a:p>
                      <a:pPr algn="ctr">
                        <a:lnSpc>
                          <a:spcPts val="2500"/>
                        </a:lnSpc>
                        <a:spcAft>
                          <a:spcPts val="0"/>
                        </a:spcAft>
                      </a:pPr>
                      <a:r>
                        <a:rPr lang="en-US" sz="1300" kern="100" dirty="0">
                          <a:effectLst/>
                          <a:latin typeface="Times New Roman" panose="02020603050405020304" pitchFamily="18" charset="0"/>
                          <a:ea typeface="標楷體" panose="03000509000000000000" pitchFamily="65" charset="-120"/>
                          <a:cs typeface="Times New Roman" panose="02020603050405020304" pitchFamily="18" charset="0"/>
                        </a:rPr>
                        <a:t>103.10.30</a:t>
                      </a:r>
                      <a:endParaRPr lang="zh-TW" sz="11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2448" marR="6244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chemeClr val="bg1"/>
                    </a:solidFill>
                  </a:tcPr>
                </a:tc>
                <a:tc vMerge="1">
                  <a:txBody>
                    <a:bodyPr/>
                    <a:lstStyle/>
                    <a:p>
                      <a:endParaRPr lang="zh-TW" altLang="en-US"/>
                    </a:p>
                  </a:txBody>
                  <a:tcPr/>
                </a:tc>
                <a:extLst>
                  <a:ext uri="{0D108BD9-81ED-4DB2-BD59-A6C34878D82A}">
                    <a16:rowId xmlns:a16="http://schemas.microsoft.com/office/drawing/2014/main" val="3868579622"/>
                  </a:ext>
                </a:extLst>
              </a:tr>
            </a:tbl>
          </a:graphicData>
        </a:graphic>
      </p:graphicFrame>
      <p:pic>
        <p:nvPicPr>
          <p:cNvPr id="8" name="圖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369" y="382352"/>
            <a:ext cx="4571262" cy="6093296"/>
          </a:xfrm>
          <a:prstGeom prst="rect">
            <a:avLst/>
          </a:prstGeom>
        </p:spPr>
      </p:pic>
      <p:pic>
        <p:nvPicPr>
          <p:cNvPr id="9" name="圖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812" y="1190395"/>
            <a:ext cx="7956376" cy="4477210"/>
          </a:xfrm>
          <a:prstGeom prst="rect">
            <a:avLst/>
          </a:prstGeom>
        </p:spPr>
      </p:pic>
    </p:spTree>
    <p:extLst>
      <p:ext uri="{BB962C8B-B14F-4D97-AF65-F5344CB8AC3E}">
        <p14:creationId xmlns:p14="http://schemas.microsoft.com/office/powerpoint/2010/main" val="402548916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勞動場所事故通報與處理作業</a:t>
            </a:r>
            <a:r>
              <a:rPr lang="en-US" altLang="zh-TW" sz="3000" b="1" dirty="0">
                <a:solidFill>
                  <a:srgbClr val="006699"/>
                </a:solidFill>
                <a:latin typeface="+mn-ea"/>
                <a:cs typeface="+mj-cs"/>
              </a:rPr>
              <a:t>(</a:t>
            </a:r>
            <a:r>
              <a:rPr lang="en-US" altLang="zh-TW" sz="3000" b="1" dirty="0" smtClean="0">
                <a:solidFill>
                  <a:srgbClr val="006699"/>
                </a:solidFill>
                <a:latin typeface="+mn-ea"/>
                <a:cs typeface="+mj-cs"/>
              </a:rPr>
              <a:t>IC-11100-002)</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1716111"/>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實驗場所內若發生事故時是否依照本校勞動場所事故通報與處理作業進行通報，需於事故發生日</a:t>
            </a:r>
            <a:r>
              <a:rPr lang="zh-TW" altLang="en-US" dirty="0" smtClean="0">
                <a:latin typeface="源泉圓體 TTF Medium" panose="020B0600000000000000" pitchFamily="34" charset="-120"/>
                <a:ea typeface="源泉圓體 TTF Medium" panose="020B0600000000000000" pitchFamily="34" charset="-120"/>
              </a:rPr>
              <a:t>起</a:t>
            </a:r>
            <a:r>
              <a:rPr lang="en-US" altLang="zh-TW" b="1" u="sng" dirty="0" smtClean="0">
                <a:latin typeface="源泉圓體 TTF Medium" panose="020B0600000000000000" pitchFamily="34" charset="-120"/>
                <a:ea typeface="源泉圓體 TTF Medium" panose="020B0600000000000000" pitchFamily="34" charset="-120"/>
              </a:rPr>
              <a:t>30</a:t>
            </a:r>
            <a:r>
              <a:rPr lang="zh-TW" altLang="en-US" b="1" u="sng" dirty="0" smtClean="0">
                <a:latin typeface="源泉圓體 TTF Medium" panose="020B0600000000000000" pitchFamily="34" charset="-120"/>
                <a:ea typeface="源泉圓體 TTF Medium" panose="020B0600000000000000" pitchFamily="34" charset="-120"/>
              </a:rPr>
              <a:t>分鐘內通報安環室</a:t>
            </a:r>
            <a:r>
              <a:rPr lang="zh-TW" altLang="en-US" dirty="0" smtClean="0">
                <a:latin typeface="源泉圓體 TTF Medium" panose="020B0600000000000000" pitchFamily="34" charset="-120"/>
                <a:ea typeface="源泉圓體 TTF Medium" panose="020B0600000000000000" pitchFamily="34" charset="-120"/>
              </a:rPr>
              <a:t>並於</a:t>
            </a:r>
            <a:r>
              <a:rPr lang="zh-TW" altLang="en-US" b="1" dirty="0" smtClean="0">
                <a:solidFill>
                  <a:srgbClr val="FF0000"/>
                </a:solidFill>
                <a:latin typeface="源泉圓體 TTF Medium" panose="020B0600000000000000" pitchFamily="34" charset="-120"/>
                <a:ea typeface="源泉圓體 TTF Medium" panose="020B0600000000000000" pitchFamily="34" charset="-120"/>
              </a:rPr>
              <a:t>兩</a:t>
            </a:r>
            <a:r>
              <a:rPr lang="zh-TW" altLang="en-US" b="1" dirty="0">
                <a:solidFill>
                  <a:srgbClr val="FF0000"/>
                </a:solidFill>
                <a:latin typeface="源泉圓體 TTF Medium" panose="020B0600000000000000" pitchFamily="34" charset="-120"/>
                <a:ea typeface="源泉圓體 TTF Medium" panose="020B0600000000000000" pitchFamily="34" charset="-120"/>
              </a:rPr>
              <a:t>個工作天</a:t>
            </a:r>
            <a:r>
              <a:rPr lang="zh-TW" altLang="en-US" dirty="0">
                <a:latin typeface="源泉圓體 TTF Medium" panose="020B0600000000000000" pitchFamily="34" charset="-120"/>
                <a:ea typeface="源泉圓體 TTF Medium" panose="020B0600000000000000" pitchFamily="34" charset="-120"/>
              </a:rPr>
              <a:t>填寫</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弘光科技大學勞動場所事故通報表</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送至安環室，並於事故發生起</a:t>
            </a:r>
            <a:r>
              <a:rPr lang="en-US" altLang="zh-TW" b="1" dirty="0">
                <a:solidFill>
                  <a:srgbClr val="FF0000"/>
                </a:solidFill>
                <a:latin typeface="源泉圓體 TTF Medium" panose="020B0600000000000000" pitchFamily="34" charset="-120"/>
                <a:ea typeface="源泉圓體 TTF Medium" panose="020B0600000000000000" pitchFamily="34" charset="-120"/>
              </a:rPr>
              <a:t>90</a:t>
            </a:r>
            <a:r>
              <a:rPr lang="zh-TW" altLang="en-US" b="1" dirty="0">
                <a:solidFill>
                  <a:srgbClr val="FF0000"/>
                </a:solidFill>
                <a:latin typeface="源泉圓體 TTF Medium" panose="020B0600000000000000" pitchFamily="34" charset="-120"/>
                <a:ea typeface="源泉圓體 TTF Medium" panose="020B0600000000000000" pitchFamily="34" charset="-120"/>
              </a:rPr>
              <a:t>日內</a:t>
            </a:r>
            <a:r>
              <a:rPr lang="zh-TW" altLang="en-US" dirty="0">
                <a:latin typeface="源泉圓體 TTF Medium" panose="020B0600000000000000" pitchFamily="34" charset="-120"/>
                <a:ea typeface="源泉圓體 TTF Medium" panose="020B0600000000000000" pitchFamily="34" charset="-120"/>
              </a:rPr>
              <a:t>填寫</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弘光科技大學勞動場所事故處理記錄表</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並呈相關單位進行簽核</a:t>
            </a:r>
            <a:r>
              <a:rPr lang="zh-TW" altLang="en-US" dirty="0" smtClean="0">
                <a:latin typeface="源泉圓體 TTF Medium" panose="020B0600000000000000" pitchFamily="34" charset="-120"/>
                <a:ea typeface="源泉圓體 TTF Medium" panose="020B0600000000000000" pitchFamily="34" charset="-120"/>
              </a:rPr>
              <a:t>。</a:t>
            </a:r>
            <a:endParaRPr lang="zh-TW" altLang="en-US" dirty="0">
              <a:latin typeface="源泉圓體 TTF Medium" panose="020B0600000000000000" pitchFamily="34" charset="-120"/>
              <a:ea typeface="源泉圓體 TTF Medium" panose="020B0600000000000000" pitchFamily="34" charset="-120"/>
            </a:endParaRPr>
          </a:p>
        </p:txBody>
      </p:sp>
      <p:graphicFrame>
        <p:nvGraphicFramePr>
          <p:cNvPr id="7" name="表格 6"/>
          <p:cNvGraphicFramePr>
            <a:graphicFrameLocks noGrp="1"/>
          </p:cNvGraphicFramePr>
          <p:nvPr/>
        </p:nvGraphicFramePr>
        <p:xfrm>
          <a:off x="182911" y="3744488"/>
          <a:ext cx="8778179" cy="1097280"/>
        </p:xfrm>
        <a:graphic>
          <a:graphicData uri="http://schemas.openxmlformats.org/drawingml/2006/table">
            <a:tbl>
              <a:tblPr firstRow="1" firstCol="1" bandRow="1"/>
              <a:tblGrid>
                <a:gridCol w="3597001">
                  <a:extLst>
                    <a:ext uri="{9D8B030D-6E8A-4147-A177-3AD203B41FA5}">
                      <a16:colId xmlns:a16="http://schemas.microsoft.com/office/drawing/2014/main" val="2097032598"/>
                    </a:ext>
                  </a:extLst>
                </a:gridCol>
                <a:gridCol w="1524188">
                  <a:extLst>
                    <a:ext uri="{9D8B030D-6E8A-4147-A177-3AD203B41FA5}">
                      <a16:colId xmlns:a16="http://schemas.microsoft.com/office/drawing/2014/main" val="624410149"/>
                    </a:ext>
                  </a:extLst>
                </a:gridCol>
                <a:gridCol w="1448400">
                  <a:extLst>
                    <a:ext uri="{9D8B030D-6E8A-4147-A177-3AD203B41FA5}">
                      <a16:colId xmlns:a16="http://schemas.microsoft.com/office/drawing/2014/main" val="3715196371"/>
                    </a:ext>
                  </a:extLst>
                </a:gridCol>
                <a:gridCol w="2208590">
                  <a:extLst>
                    <a:ext uri="{9D8B030D-6E8A-4147-A177-3AD203B41FA5}">
                      <a16:colId xmlns:a16="http://schemas.microsoft.com/office/drawing/2014/main" val="2572743707"/>
                    </a:ext>
                  </a:extLst>
                </a:gridCol>
              </a:tblGrid>
              <a:tr h="171204">
                <a:tc>
                  <a:txBody>
                    <a:bodyPr/>
                    <a:lstStyle/>
                    <a:p>
                      <a:pPr algn="ctr">
                        <a:lnSpc>
                          <a:spcPct val="150000"/>
                        </a:lnSpc>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表單名稱</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表單編號</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最新修訂日期</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填寫時間</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8811454"/>
                  </a:ext>
                </a:extLst>
              </a:tr>
              <a:tr h="171204">
                <a:tc>
                  <a:txBody>
                    <a:bodyPr/>
                    <a:lstStyle/>
                    <a:p>
                      <a:pPr algn="ctr">
                        <a:lnSpc>
                          <a:spcPct val="150000"/>
                        </a:lnSpc>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弘光科技大學勞動場所事故通報表</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FM-11100-026</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a:effectLst/>
                          <a:latin typeface="Times New Roman" panose="02020603050405020304" pitchFamily="18" charset="0"/>
                          <a:ea typeface="標楷體" panose="03000509000000000000" pitchFamily="65" charset="-120"/>
                          <a:cs typeface="Times New Roman" panose="02020603050405020304" pitchFamily="18" charset="0"/>
                        </a:rPr>
                        <a:t>106.05.02</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事故發生兩個工作天內</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6869549"/>
                  </a:ext>
                </a:extLst>
              </a:tr>
              <a:tr h="171204">
                <a:tc>
                  <a:txBody>
                    <a:bodyPr/>
                    <a:lstStyle/>
                    <a:p>
                      <a:pPr algn="ctr">
                        <a:lnSpc>
                          <a:spcPct val="150000"/>
                        </a:lnSpc>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弘光科技大學勞動場所事故處理記錄表</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FM-11100-027</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a:effectLst/>
                          <a:latin typeface="Times New Roman" panose="02020603050405020304" pitchFamily="18" charset="0"/>
                          <a:ea typeface="標楷體" panose="03000509000000000000" pitchFamily="65" charset="-120"/>
                          <a:cs typeface="Times New Roman" panose="02020603050405020304" pitchFamily="18" charset="0"/>
                        </a:rPr>
                        <a:t>106.05.02</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事故發生</a:t>
                      </a: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90</a:t>
                      </a: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天內</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4201" marR="642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1797348"/>
                  </a:ext>
                </a:extLst>
              </a:tr>
            </a:tbl>
          </a:graphicData>
        </a:graphic>
      </p:graphicFrame>
    </p:spTree>
    <p:extLst>
      <p:ext uri="{BB962C8B-B14F-4D97-AF65-F5344CB8AC3E}">
        <p14:creationId xmlns:p14="http://schemas.microsoft.com/office/powerpoint/2010/main" val="2183051227"/>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環安衛及能源管理教育訓練作業</a:t>
            </a:r>
            <a:r>
              <a:rPr lang="en-US" altLang="zh-TW" sz="3000" b="1" dirty="0">
                <a:solidFill>
                  <a:srgbClr val="006699"/>
                </a:solidFill>
                <a:latin typeface="+mn-ea"/>
                <a:cs typeface="+mj-cs"/>
              </a:rPr>
              <a:t>(IC-11100-004)</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3416320"/>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進出實驗場所需要受過安環室辦理之教育訓練並通過考試核發證書始能進出實驗室，如接受校外之教育訓練也請確認該課程是否符合本校認定時數，並請將</a:t>
            </a:r>
            <a:r>
              <a:rPr lang="zh-TW" altLang="en-US" b="1" u="sng" dirty="0">
                <a:solidFill>
                  <a:srgbClr val="FF0000"/>
                </a:solidFill>
                <a:latin typeface="源泉圓體 TTF Medium" panose="020B0600000000000000" pitchFamily="34" charset="-120"/>
                <a:ea typeface="源泉圓體 TTF Medium" panose="020B0600000000000000" pitchFamily="34" charset="-120"/>
              </a:rPr>
              <a:t>證書影本</a:t>
            </a:r>
            <a:r>
              <a:rPr lang="zh-TW" altLang="en-US" b="1" dirty="0">
                <a:latin typeface="源泉圓體 TTF Medium" panose="020B0600000000000000" pitchFamily="34" charset="-120"/>
                <a:ea typeface="源泉圓體 TTF Medium" panose="020B0600000000000000" pitchFamily="34" charset="-120"/>
              </a:rPr>
              <a:t>留存於實驗室內備查</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zh-TW" altLang="en-US" dirty="0">
                <a:latin typeface="源泉圓體 TTF Medium" panose="020B0600000000000000" pitchFamily="34" charset="-120"/>
                <a:ea typeface="源泉圓體 TTF Medium" panose="020B0600000000000000" pitchFamily="34" charset="-120"/>
              </a:rPr>
              <a:t>實驗場所</a:t>
            </a:r>
            <a:r>
              <a:rPr lang="zh-TW" altLang="en-US" dirty="0" smtClean="0">
                <a:latin typeface="源泉圓體 TTF Medium" panose="020B0600000000000000" pitchFamily="34" charset="-120"/>
                <a:ea typeface="源泉圓體 TTF Medium" panose="020B0600000000000000" pitchFamily="34" charset="-120"/>
              </a:rPr>
              <a:t>有</a:t>
            </a:r>
            <a:r>
              <a:rPr lang="zh-TW" altLang="en-US" dirty="0">
                <a:latin typeface="源泉圓體 TTF Medium" panose="020B0600000000000000" pitchFamily="34" charset="-120"/>
                <a:ea typeface="源泉圓體 TTF Medium" panose="020B0600000000000000" pitchFamily="34" charset="-120"/>
              </a:rPr>
              <a:t>使用</a:t>
            </a:r>
            <a:r>
              <a:rPr lang="zh-TW" altLang="en-US" dirty="0" smtClean="0">
                <a:latin typeface="源泉圓體 TTF Medium" panose="020B0600000000000000" pitchFamily="34" charset="-120"/>
                <a:ea typeface="源泉圓體 TTF Medium" panose="020B0600000000000000" pitchFamily="34" charset="-120"/>
              </a:rPr>
              <a:t>到相關化學</a:t>
            </a:r>
            <a:r>
              <a:rPr lang="zh-TW" altLang="en-US" dirty="0">
                <a:latin typeface="源泉圓體 TTF Medium" panose="020B0600000000000000" pitchFamily="34" charset="-120"/>
                <a:ea typeface="源泉圓體 TTF Medium" panose="020B0600000000000000" pitchFamily="34" charset="-120"/>
              </a:rPr>
              <a:t>物質</a:t>
            </a:r>
            <a:r>
              <a:rPr lang="en-US" altLang="zh-TW" dirty="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如</a:t>
            </a:r>
            <a:r>
              <a:rPr lang="en-US" altLang="zh-TW" dirty="0" smtClean="0">
                <a:latin typeface="源泉圓體 TTF Medium" panose="020B0600000000000000" pitchFamily="34" charset="-120"/>
                <a:ea typeface="源泉圓體 TTF Medium" panose="020B0600000000000000" pitchFamily="34" charset="-120"/>
              </a:rPr>
              <a:t>:</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有機</a:t>
            </a:r>
            <a:r>
              <a:rPr lang="zh-TW" altLang="en-US" b="1" u="sng" dirty="0">
                <a:solidFill>
                  <a:srgbClr val="FF0000"/>
                </a:solidFill>
                <a:latin typeface="源泉圓體 TTF Medium" panose="020B0600000000000000" pitchFamily="34" charset="-120"/>
                <a:ea typeface="源泉圓體 TTF Medium" panose="020B0600000000000000" pitchFamily="34" charset="-120"/>
              </a:rPr>
              <a:t>溶劑</a:t>
            </a:r>
            <a:r>
              <a:rPr lang="zh-TW" altLang="en-US" dirty="0">
                <a:latin typeface="源泉圓體 TTF Medium" panose="020B0600000000000000" pitchFamily="34" charset="-120"/>
                <a:ea typeface="源泉圓體 TTF Medium" panose="020B0600000000000000" pitchFamily="34" charset="-120"/>
              </a:rPr>
              <a:t>、</a:t>
            </a:r>
            <a:r>
              <a:rPr lang="zh-TW" altLang="en-US" b="1" u="sng" dirty="0">
                <a:solidFill>
                  <a:srgbClr val="FF0000"/>
                </a:solidFill>
                <a:latin typeface="源泉圓體 TTF Medium" panose="020B0600000000000000" pitchFamily="34" charset="-120"/>
                <a:ea typeface="源泉圓體 TTF Medium" panose="020B0600000000000000" pitchFamily="34" charset="-120"/>
              </a:rPr>
              <a:t>特定化學物質</a:t>
            </a:r>
            <a:r>
              <a:rPr lang="zh-TW" altLang="en-US" dirty="0">
                <a:latin typeface="源泉圓體 TTF Medium" panose="020B0600000000000000" pitchFamily="34" charset="-120"/>
                <a:ea typeface="源泉圓體 TTF Medium" panose="020B0600000000000000" pitchFamily="34" charset="-120"/>
              </a:rPr>
              <a:t>等</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，應接受</a:t>
            </a:r>
            <a:r>
              <a:rPr lang="zh-TW" altLang="en-US" b="1" u="sng" dirty="0">
                <a:solidFill>
                  <a:srgbClr val="FF0000"/>
                </a:solidFill>
                <a:latin typeface="源泉圓體 TTF Medium" panose="020B0600000000000000" pitchFamily="34" charset="-120"/>
                <a:ea typeface="源泉圓體 TTF Medium" panose="020B0600000000000000" pitchFamily="34" charset="-120"/>
              </a:rPr>
              <a:t>有害作業主管之安全衛生教育訓練</a:t>
            </a:r>
            <a:r>
              <a:rPr lang="zh-TW" altLang="en-US" dirty="0">
                <a:latin typeface="源泉圓體 TTF Medium" panose="020B0600000000000000" pitchFamily="34" charset="-120"/>
                <a:ea typeface="源泉圓體 TTF Medium" panose="020B0600000000000000" pitchFamily="34" charset="-120"/>
              </a:rPr>
              <a:t>，取得作業主管資格後方得使用該化學藥品</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各系</a:t>
            </a:r>
            <a:r>
              <a:rPr lang="zh-TW" altLang="en-US" dirty="0" smtClean="0">
                <a:latin typeface="源泉圓體 TTF Medium" panose="020B0600000000000000" pitchFamily="34" charset="-120"/>
                <a:ea typeface="源泉圓體 TTF Medium" panose="020B0600000000000000" pitchFamily="34" charset="-120"/>
              </a:rPr>
              <a:t>所逕自指定</a:t>
            </a:r>
            <a:r>
              <a:rPr lang="zh-TW" altLang="en-US" dirty="0">
                <a:latin typeface="源泉圓體 TTF Medium" panose="020B0600000000000000" pitchFamily="34" charset="-120"/>
                <a:ea typeface="源泉圓體 TTF Medium" panose="020B0600000000000000" pitchFamily="34" charset="-120"/>
              </a:rPr>
              <a:t>一位代表</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請注意該證書</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是否逾期未進行回訓作業</a:t>
            </a:r>
            <a:r>
              <a:rPr lang="zh-TW" altLang="en-US" dirty="0" smtClean="0">
                <a:latin typeface="源泉圓體 TTF Medium" panose="020B0600000000000000" pitchFamily="34" charset="-120"/>
                <a:ea typeface="源泉圓體 TTF Medium" panose="020B0600000000000000" pitchFamily="34" charset="-120"/>
              </a:rPr>
              <a:t>，</a:t>
            </a:r>
            <a:r>
              <a:rPr lang="zh-TW" altLang="en-US" b="1" dirty="0" smtClean="0">
                <a:latin typeface="源泉圓體 TTF Medium" panose="020B0600000000000000" pitchFamily="34" charset="-120"/>
                <a:ea typeface="源泉圓體 TTF Medium" panose="020B0600000000000000" pitchFamily="34" charset="-120"/>
              </a:rPr>
              <a:t>進出實驗場所為</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每三年需接受至少三小時</a:t>
            </a:r>
            <a:r>
              <a:rPr lang="zh-TW" altLang="en-US" b="1" dirty="0" smtClean="0">
                <a:latin typeface="源泉圓體 TTF Medium" panose="020B0600000000000000" pitchFamily="34" charset="-120"/>
                <a:ea typeface="源泉圓體 TTF Medium" panose="020B0600000000000000" pitchFamily="34" charset="-120"/>
              </a:rPr>
              <a:t>在職教育訓練</a:t>
            </a:r>
            <a:r>
              <a:rPr lang="zh-TW" altLang="en-US" dirty="0" smtClean="0">
                <a:latin typeface="源泉圓體 TTF Medium" panose="020B0600000000000000" pitchFamily="34" charset="-120"/>
                <a:ea typeface="源泉圓體 TTF Medium" panose="020B0600000000000000" pitchFamily="34" charset="-120"/>
              </a:rPr>
              <a:t>；</a:t>
            </a:r>
            <a:r>
              <a:rPr lang="zh-TW" altLang="en-US" b="1" dirty="0" smtClean="0">
                <a:latin typeface="源泉圓體 TTF Medium" panose="020B0600000000000000" pitchFamily="34" charset="-120"/>
                <a:ea typeface="源泉圓體 TTF Medium" panose="020B0600000000000000" pitchFamily="34" charset="-120"/>
              </a:rPr>
              <a:t>有害作業主管</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每三年需接受至少六小時</a:t>
            </a:r>
            <a:r>
              <a:rPr lang="zh-TW" altLang="en-US" b="1" dirty="0" smtClean="0">
                <a:latin typeface="源泉圓體 TTF Medium" panose="020B0600000000000000" pitchFamily="34" charset="-120"/>
                <a:ea typeface="源泉圓體 TTF Medium" panose="020B0600000000000000" pitchFamily="34" charset="-120"/>
              </a:rPr>
              <a:t>在職教育訓練</a:t>
            </a:r>
            <a:r>
              <a:rPr lang="zh-TW" altLang="en-US" dirty="0" smtClean="0">
                <a:latin typeface="源泉圓體 TTF Medium" panose="020B0600000000000000" pitchFamily="34" charset="-120"/>
                <a:ea typeface="源泉圓體 TTF Medium" panose="020B0600000000000000" pitchFamily="34" charset="-120"/>
              </a:rPr>
              <a:t>。</a:t>
            </a:r>
            <a:endParaRPr lang="zh-TW" altLang="en-US" dirty="0">
              <a:latin typeface="源泉圓體 TTF Medium" panose="020B0600000000000000" pitchFamily="34" charset="-120"/>
              <a:ea typeface="源泉圓體 TTF Medium" panose="020B0600000000000000" pitchFamily="34" charset="-120"/>
            </a:endParaRPr>
          </a:p>
        </p:txBody>
      </p:sp>
    </p:spTree>
    <p:extLst>
      <p:ext uri="{BB962C8B-B14F-4D97-AF65-F5344CB8AC3E}">
        <p14:creationId xmlns:p14="http://schemas.microsoft.com/office/powerpoint/2010/main" val="2041560657"/>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環境考量面與危害鑑別評估作業</a:t>
            </a:r>
            <a:r>
              <a:rPr lang="en-US" altLang="zh-TW" sz="3000" b="1" dirty="0">
                <a:solidFill>
                  <a:srgbClr val="006699"/>
                </a:solidFill>
                <a:latin typeface="+mn-ea"/>
                <a:cs typeface="+mj-cs"/>
              </a:rPr>
              <a:t>(IC-11100-009)</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3000821"/>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請評估實驗場所內會發生的</a:t>
            </a:r>
            <a:r>
              <a:rPr lang="zh-TW" altLang="en-US" dirty="0" smtClean="0">
                <a:latin typeface="源泉圓體 TTF Medium" panose="020B0600000000000000" pitchFamily="34" charset="-120"/>
                <a:ea typeface="源泉圓體 TTF Medium" panose="020B0600000000000000" pitchFamily="34" charset="-120"/>
              </a:rPr>
              <a:t>所有潛在危害及環境衝擊，</a:t>
            </a:r>
            <a:r>
              <a:rPr lang="zh-TW" altLang="en-US" dirty="0">
                <a:latin typeface="源泉圓體 TTF Medium" panose="020B0600000000000000" pitchFamily="34" charset="-120"/>
                <a:ea typeface="源泉圓體 TTF Medium" panose="020B0600000000000000" pitchFamily="34" charset="-120"/>
              </a:rPr>
              <a:t>例如</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操作化學品可能因硬體設備</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椅子、桌子</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不符合人體工學造成人因</a:t>
            </a:r>
            <a:r>
              <a:rPr lang="zh-TW" altLang="en-US" dirty="0" smtClean="0">
                <a:latin typeface="源泉圓體 TTF Medium" panose="020B0600000000000000" pitchFamily="34" charset="-120"/>
                <a:ea typeface="源泉圓體 TTF Medium" panose="020B0600000000000000" pitchFamily="34" charset="-120"/>
              </a:rPr>
              <a:t>工程危害或是實驗時產生之廢棄物</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化學廢液</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或是有害氣體之揮發，</a:t>
            </a:r>
            <a:r>
              <a:rPr lang="zh-TW" altLang="en-US" dirty="0">
                <a:latin typeface="源泉圓體 TTF Medium" panose="020B0600000000000000" pitchFamily="34" charset="-120"/>
                <a:ea typeface="源泉圓體 TTF Medium" panose="020B0600000000000000" pitchFamily="34" charset="-120"/>
              </a:rPr>
              <a:t>並將</a:t>
            </a:r>
            <a:r>
              <a:rPr lang="zh-TW" altLang="en-US" dirty="0" smtClean="0">
                <a:latin typeface="源泉圓體 TTF Medium" panose="020B0600000000000000" pitchFamily="34" charset="-120"/>
                <a:ea typeface="源泉圓體 TTF Medium" panose="020B0600000000000000" pitchFamily="34" charset="-120"/>
              </a:rPr>
              <a:t>上述鑑別填入</a:t>
            </a:r>
            <a:r>
              <a:rPr lang="zh-TW" altLang="en-US" dirty="0">
                <a:latin typeface="源泉圓體 TTF Medium" panose="020B0600000000000000" pitchFamily="34" charset="-120"/>
                <a:ea typeface="源泉圓體 TTF Medium" panose="020B0600000000000000" pitchFamily="34" charset="-120"/>
              </a:rPr>
              <a:t>「弘光科技大學危害鑑別評估表</a:t>
            </a:r>
            <a:r>
              <a:rPr lang="zh-TW" altLang="en-US" dirty="0" smtClean="0">
                <a:latin typeface="源泉圓體 TTF Medium" panose="020B0600000000000000" pitchFamily="34" charset="-120"/>
                <a:ea typeface="源泉圓體 TTF Medium" panose="020B0600000000000000" pitchFamily="34" charset="-120"/>
              </a:rPr>
              <a:t>」以及</a:t>
            </a:r>
            <a:r>
              <a:rPr lang="zh-TW" altLang="en-US" dirty="0">
                <a:latin typeface="源泉圓體 TTF Medium" panose="020B0600000000000000" pitchFamily="34" charset="-120"/>
                <a:ea typeface="源泉圓體 TTF Medium" panose="020B0600000000000000" pitchFamily="34" charset="-120"/>
              </a:rPr>
              <a:t>「弘光科技直接環境考量面評估</a:t>
            </a:r>
            <a:r>
              <a:rPr lang="zh-TW" altLang="en-US" dirty="0" smtClean="0">
                <a:latin typeface="源泉圓體 TTF Medium" panose="020B0600000000000000" pitchFamily="34" charset="-120"/>
                <a:ea typeface="源泉圓體 TTF Medium" panose="020B0600000000000000" pitchFamily="34" charset="-120"/>
              </a:rPr>
              <a:t>表」中，</a:t>
            </a:r>
            <a:r>
              <a:rPr lang="zh-TW" altLang="en-US" dirty="0">
                <a:latin typeface="源泉圓體 TTF Medium" panose="020B0600000000000000" pitchFamily="34" charset="-120"/>
                <a:ea typeface="源泉圓體 TTF Medium" panose="020B0600000000000000" pitchFamily="34" charset="-120"/>
              </a:rPr>
              <a:t>並將評估表呈單位主管簽核。</a:t>
            </a:r>
          </a:p>
          <a:p>
            <a:pPr>
              <a:lnSpc>
                <a:spcPct val="150000"/>
              </a:lnSpc>
            </a:pPr>
            <a:r>
              <a:rPr lang="zh-TW" altLang="en-US" dirty="0">
                <a:latin typeface="源泉圓體 TTF Medium" panose="020B0600000000000000" pitchFamily="34" charset="-120"/>
                <a:ea typeface="源泉圓體 TTF Medium" panose="020B0600000000000000" pitchFamily="34" charset="-120"/>
              </a:rPr>
              <a:t>舉例：稽核委員看到磁石加熱板會問現場，請問該設備有經過風險</a:t>
            </a:r>
            <a:r>
              <a:rPr lang="zh-TW" altLang="en-US" dirty="0" smtClean="0">
                <a:latin typeface="源泉圓體 TTF Medium" panose="020B0600000000000000" pitchFamily="34" charset="-120"/>
                <a:ea typeface="源泉圓體 TTF Medium" panose="020B0600000000000000" pitchFamily="34" charset="-120"/>
              </a:rPr>
              <a:t>評估或環境考量嗎</a:t>
            </a:r>
            <a:r>
              <a:rPr lang="zh-TW" altLang="en-US" dirty="0">
                <a:latin typeface="源泉圓體 TTF Medium" panose="020B0600000000000000" pitchFamily="34" charset="-120"/>
                <a:ea typeface="源泉圓體 TTF Medium" panose="020B0600000000000000" pitchFamily="34" charset="-120"/>
              </a:rPr>
              <a:t>？這時候就拿出評估表並指出評估</a:t>
            </a:r>
            <a:r>
              <a:rPr lang="zh-TW" altLang="en-US" dirty="0" smtClean="0">
                <a:latin typeface="源泉圓體 TTF Medium" panose="020B0600000000000000" pitchFamily="34" charset="-120"/>
                <a:ea typeface="源泉圓體 TTF Medium" panose="020B0600000000000000" pitchFamily="34" charset="-120"/>
              </a:rPr>
              <a:t>的</a:t>
            </a:r>
            <a:r>
              <a:rPr lang="zh-TW" altLang="en-US" dirty="0">
                <a:latin typeface="源泉圓體 TTF Medium" panose="020B0600000000000000" pitchFamily="34" charset="-120"/>
                <a:ea typeface="源泉圓體 TTF Medium" panose="020B0600000000000000" pitchFamily="34" charset="-120"/>
              </a:rPr>
              <a:t>風險值</a:t>
            </a:r>
            <a:r>
              <a:rPr lang="zh-TW" altLang="en-US" dirty="0" smtClean="0">
                <a:latin typeface="源泉圓體 TTF Medium" panose="020B0600000000000000" pitchFamily="34" charset="-120"/>
                <a:ea typeface="源泉圓體 TTF Medium" panose="020B0600000000000000" pitchFamily="34" charset="-120"/>
              </a:rPr>
              <a:t>給</a:t>
            </a:r>
            <a:r>
              <a:rPr lang="zh-TW" altLang="en-US" dirty="0">
                <a:latin typeface="源泉圓體 TTF Medium" panose="020B0600000000000000" pitchFamily="34" charset="-120"/>
                <a:ea typeface="源泉圓體 TTF Medium" panose="020B0600000000000000" pitchFamily="34" charset="-120"/>
              </a:rPr>
              <a:t>稽核</a:t>
            </a:r>
            <a:r>
              <a:rPr lang="zh-TW" altLang="en-US" dirty="0" smtClean="0">
                <a:latin typeface="源泉圓體 TTF Medium" panose="020B0600000000000000" pitchFamily="34" charset="-120"/>
                <a:ea typeface="源泉圓體 TTF Medium" panose="020B0600000000000000" pitchFamily="34" charset="-120"/>
              </a:rPr>
              <a:t>委員確認。</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b="1" u="sng" dirty="0">
                <a:solidFill>
                  <a:srgbClr val="FF0000"/>
                </a:solidFill>
                <a:latin typeface="源泉圓體 TTF Medium" panose="020B0600000000000000" pitchFamily="34" charset="-120"/>
                <a:ea typeface="源泉圓體 TTF Medium" panose="020B0600000000000000" pitchFamily="34" charset="-120"/>
              </a:rPr>
              <a:t>※</a:t>
            </a:r>
            <a:r>
              <a:rPr lang="zh-TW" altLang="en-US" b="1" u="sng" dirty="0">
                <a:solidFill>
                  <a:srgbClr val="FF0000"/>
                </a:solidFill>
                <a:latin typeface="源泉圓體 TTF Medium" panose="020B0600000000000000" pitchFamily="34" charset="-120"/>
                <a:ea typeface="源泉圓體 TTF Medium" panose="020B0600000000000000" pitchFamily="34" charset="-120"/>
              </a:rPr>
              <a:t>危害鑑別及環境考量面請更新至</a:t>
            </a:r>
            <a:r>
              <a:rPr lang="en-US" altLang="zh-TW" b="1" u="sng" dirty="0" smtClean="0">
                <a:solidFill>
                  <a:srgbClr val="FF0000"/>
                </a:solidFill>
                <a:latin typeface="源泉圓體 TTF Medium" panose="020B0600000000000000" pitchFamily="34" charset="-120"/>
                <a:ea typeface="源泉圓體 TTF Medium" panose="020B0600000000000000" pitchFamily="34" charset="-120"/>
              </a:rPr>
              <a:t>110</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年</a:t>
            </a:r>
            <a:r>
              <a:rPr lang="en-US" altLang="zh-TW" b="1" u="sng" dirty="0" smtClean="0">
                <a:solidFill>
                  <a:srgbClr val="FF0000"/>
                </a:solidFill>
                <a:latin typeface="源泉圓體 TTF Medium" panose="020B0600000000000000" pitchFamily="34" charset="-120"/>
                <a:ea typeface="源泉圓體 TTF Medium" panose="020B0600000000000000" pitchFamily="34" charset="-120"/>
              </a:rPr>
              <a:t>02</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月</a:t>
            </a:r>
            <a:r>
              <a:rPr lang="zh-TW" altLang="en-US" b="1" u="sng" dirty="0">
                <a:solidFill>
                  <a:srgbClr val="FF0000"/>
                </a:solidFill>
                <a:latin typeface="源泉圓體 TTF Medium" panose="020B0600000000000000" pitchFamily="34" charset="-120"/>
                <a:ea typeface="源泉圓體 TTF Medium" panose="020B0600000000000000" pitchFamily="34" charset="-120"/>
              </a:rPr>
              <a:t>版本。</a:t>
            </a:r>
          </a:p>
        </p:txBody>
      </p:sp>
      <p:graphicFrame>
        <p:nvGraphicFramePr>
          <p:cNvPr id="4" name="表格 3"/>
          <p:cNvGraphicFramePr>
            <a:graphicFrameLocks noGrp="1"/>
          </p:cNvGraphicFramePr>
          <p:nvPr>
            <p:extLst>
              <p:ext uri="{D42A27DB-BD31-4B8C-83A1-F6EECF244321}">
                <p14:modId xmlns:p14="http://schemas.microsoft.com/office/powerpoint/2010/main" val="323230769"/>
              </p:ext>
            </p:extLst>
          </p:nvPr>
        </p:nvGraphicFramePr>
        <p:xfrm>
          <a:off x="1619670" y="4941168"/>
          <a:ext cx="6048673" cy="1097280"/>
        </p:xfrm>
        <a:graphic>
          <a:graphicData uri="http://schemas.openxmlformats.org/drawingml/2006/table">
            <a:tbl>
              <a:tblPr firstRow="1" firstCol="1" bandRow="1"/>
              <a:tblGrid>
                <a:gridCol w="2327355">
                  <a:extLst>
                    <a:ext uri="{9D8B030D-6E8A-4147-A177-3AD203B41FA5}">
                      <a16:colId xmlns:a16="http://schemas.microsoft.com/office/drawing/2014/main" val="1449938657"/>
                    </a:ext>
                  </a:extLst>
                </a:gridCol>
                <a:gridCol w="1860251">
                  <a:extLst>
                    <a:ext uri="{9D8B030D-6E8A-4147-A177-3AD203B41FA5}">
                      <a16:colId xmlns:a16="http://schemas.microsoft.com/office/drawing/2014/main" val="1933180436"/>
                    </a:ext>
                  </a:extLst>
                </a:gridCol>
                <a:gridCol w="1861067">
                  <a:extLst>
                    <a:ext uri="{9D8B030D-6E8A-4147-A177-3AD203B41FA5}">
                      <a16:colId xmlns:a16="http://schemas.microsoft.com/office/drawing/2014/main" val="154668827"/>
                    </a:ext>
                  </a:extLst>
                </a:gridCol>
              </a:tblGrid>
              <a:tr h="0">
                <a:tc>
                  <a:txBody>
                    <a:bodyPr/>
                    <a:lstStyle/>
                    <a:p>
                      <a:pPr algn="ctr">
                        <a:lnSpc>
                          <a:spcPct val="150000"/>
                        </a:lnSpc>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表單名稱</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表單編號</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最新修訂日期</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5780663"/>
                  </a:ext>
                </a:extLst>
              </a:tr>
              <a:tr h="0">
                <a:tc>
                  <a:txBody>
                    <a:bodyPr/>
                    <a:lstStyle/>
                    <a:p>
                      <a:pPr algn="ctr">
                        <a:lnSpc>
                          <a:spcPct val="150000"/>
                        </a:lnSpc>
                        <a:spcAft>
                          <a:spcPts val="0"/>
                        </a:spcAft>
                      </a:pPr>
                      <a:r>
                        <a:rPr lang="zh-TW" sz="1600" kern="100">
                          <a:effectLst/>
                          <a:latin typeface="Times New Roman" panose="02020603050405020304" pitchFamily="18" charset="0"/>
                          <a:ea typeface="標楷體" panose="03000509000000000000" pitchFamily="65" charset="-120"/>
                          <a:cs typeface="Times New Roman" panose="02020603050405020304" pitchFamily="18" charset="0"/>
                        </a:rPr>
                        <a:t>危害鑑別評估表</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FM-11100-085</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a:effectLst/>
                          <a:latin typeface="Times New Roman" panose="02020603050405020304" pitchFamily="18" charset="0"/>
                          <a:ea typeface="標楷體" panose="03000509000000000000" pitchFamily="65" charset="-120"/>
                          <a:cs typeface="Times New Roman" panose="02020603050405020304" pitchFamily="18" charset="0"/>
                        </a:rPr>
                        <a:t>107.11.01</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6760921"/>
                  </a:ext>
                </a:extLst>
              </a:tr>
              <a:tr h="0">
                <a:tc>
                  <a:txBody>
                    <a:bodyPr/>
                    <a:lstStyle/>
                    <a:p>
                      <a:pPr algn="ctr">
                        <a:lnSpc>
                          <a:spcPct val="150000"/>
                        </a:lnSpc>
                        <a:spcAft>
                          <a:spcPts val="0"/>
                        </a:spcAft>
                      </a:pPr>
                      <a:r>
                        <a:rPr lang="zh-TW" sz="1600" kern="100" dirty="0">
                          <a:effectLst/>
                          <a:latin typeface="Times New Roman" panose="02020603050405020304" pitchFamily="18" charset="0"/>
                          <a:ea typeface="標楷體" panose="03000509000000000000" pitchFamily="65" charset="-120"/>
                          <a:cs typeface="Times New Roman" panose="02020603050405020304" pitchFamily="18" charset="0"/>
                        </a:rPr>
                        <a:t>直接環境考量面評估表</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FM-11100-086</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kern="100" dirty="0">
                          <a:effectLst/>
                          <a:latin typeface="Times New Roman" panose="02020603050405020304" pitchFamily="18" charset="0"/>
                          <a:ea typeface="標楷體" panose="03000509000000000000" pitchFamily="65" charset="-120"/>
                          <a:cs typeface="Times New Roman" panose="02020603050405020304" pitchFamily="18" charset="0"/>
                        </a:rPr>
                        <a:t>107.11.01</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9276320"/>
                  </a:ext>
                </a:extLst>
              </a:tr>
            </a:tbl>
          </a:graphicData>
        </a:graphic>
      </p:graphicFrame>
    </p:spTree>
    <p:extLst>
      <p:ext uri="{BB962C8B-B14F-4D97-AF65-F5344CB8AC3E}">
        <p14:creationId xmlns:p14="http://schemas.microsoft.com/office/powerpoint/2010/main" val="141127827"/>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廢棄物管理作業</a:t>
            </a:r>
            <a:r>
              <a:rPr lang="en-US" altLang="zh-TW" sz="3000" b="1" dirty="0">
                <a:solidFill>
                  <a:srgbClr val="006699"/>
                </a:solidFill>
                <a:latin typeface="+mn-ea"/>
                <a:cs typeface="+mj-cs"/>
              </a:rPr>
              <a:t>(IC-11100-015)</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4939814"/>
          </a:xfrm>
          <a:prstGeom prst="rect">
            <a:avLst/>
          </a:prstGeom>
          <a:noFill/>
        </p:spPr>
        <p:txBody>
          <a:bodyPr wrap="square" rtlCol="0">
            <a:spAutoFit/>
          </a:bodyPr>
          <a:lstStyle/>
          <a:p>
            <a:pPr>
              <a:lnSpc>
                <a:spcPct val="150000"/>
              </a:lnSpc>
            </a:pPr>
            <a:r>
              <a:rPr lang="zh-TW" altLang="en-US" sz="2400" dirty="0">
                <a:latin typeface="源泉圓體 TTF Medium" panose="020B0600000000000000" pitchFamily="34" charset="-120"/>
                <a:ea typeface="源泉圓體 TTF Medium" panose="020B0600000000000000" pitchFamily="34" charset="-120"/>
              </a:rPr>
              <a:t>化學廢液</a:t>
            </a:r>
            <a:r>
              <a:rPr lang="zh-TW" altLang="en-US" dirty="0">
                <a:latin typeface="源泉圓體 TTF Medium" panose="020B0600000000000000" pitchFamily="34" charset="-120"/>
                <a:ea typeface="源泉圓體 TTF Medium" panose="020B0600000000000000" pitchFamily="34" charset="-120"/>
              </a:rPr>
              <a:t>：實驗場所內化學廢液桶之外部，請</a:t>
            </a:r>
            <a:r>
              <a:rPr lang="zh-TW" altLang="en-US" b="1" u="sng" dirty="0">
                <a:solidFill>
                  <a:srgbClr val="FF0000"/>
                </a:solidFill>
                <a:latin typeface="源泉圓體 TTF Medium" panose="020B0600000000000000" pitchFamily="34" charset="-120"/>
                <a:ea typeface="源泉圓體 TTF Medium" panose="020B0600000000000000" pitchFamily="34" charset="-120"/>
              </a:rPr>
              <a:t>放置承接盤</a:t>
            </a:r>
            <a:r>
              <a:rPr lang="en-US" altLang="zh-TW" b="1" u="sng" dirty="0">
                <a:solidFill>
                  <a:srgbClr val="FF0000"/>
                </a:solidFill>
                <a:latin typeface="源泉圓體 TTF Medium" panose="020B0600000000000000" pitchFamily="34" charset="-120"/>
                <a:ea typeface="源泉圓體 TTF Medium" panose="020B0600000000000000" pitchFamily="34" charset="-120"/>
              </a:rPr>
              <a:t>(</a:t>
            </a:r>
            <a:r>
              <a:rPr lang="zh-TW" altLang="en-US" b="1" u="sng" dirty="0">
                <a:solidFill>
                  <a:srgbClr val="FF0000"/>
                </a:solidFill>
                <a:latin typeface="源泉圓體 TTF Medium" panose="020B0600000000000000" pitchFamily="34" charset="-120"/>
                <a:ea typeface="源泉圓體 TTF Medium" panose="020B0600000000000000" pitchFamily="34" charset="-120"/>
              </a:rPr>
              <a:t>桶</a:t>
            </a:r>
            <a:r>
              <a:rPr lang="en-US" altLang="zh-TW" b="1" u="sng" dirty="0">
                <a:solidFill>
                  <a:srgbClr val="FF0000"/>
                </a:solidFill>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以免廢液桶破損造成洩漏，承接盤</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桶</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之容量為廢液桶之</a:t>
            </a:r>
            <a:r>
              <a:rPr lang="en-US" altLang="zh-TW" dirty="0">
                <a:latin typeface="源泉圓體 TTF Medium" panose="020B0600000000000000" pitchFamily="34" charset="-120"/>
                <a:ea typeface="源泉圓體 TTF Medium" panose="020B0600000000000000" pitchFamily="34" charset="-120"/>
              </a:rPr>
              <a:t>1.1</a:t>
            </a:r>
            <a:r>
              <a:rPr lang="zh-TW" altLang="en-US" dirty="0">
                <a:latin typeface="源泉圓體 TTF Medium" panose="020B0600000000000000" pitchFamily="34" charset="-120"/>
                <a:ea typeface="源泉圓體 TTF Medium" panose="020B0600000000000000" pitchFamily="34" charset="-120"/>
              </a:rPr>
              <a:t>倍</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例如</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廢液桶</a:t>
            </a:r>
            <a:r>
              <a:rPr lang="en-US" altLang="zh-TW" dirty="0" smtClean="0">
                <a:latin typeface="源泉圓體 TTF Medium" panose="020B0600000000000000" pitchFamily="34" charset="-120"/>
                <a:ea typeface="源泉圓體 TTF Medium" panose="020B0600000000000000" pitchFamily="34" charset="-120"/>
              </a:rPr>
              <a:t>20L</a:t>
            </a:r>
            <a:r>
              <a:rPr lang="zh-TW" altLang="en-US" dirty="0" smtClean="0">
                <a:latin typeface="源泉圓體 TTF Medium" panose="020B0600000000000000" pitchFamily="34" charset="-120"/>
                <a:ea typeface="源泉圓體 TTF Medium" panose="020B0600000000000000" pitchFamily="34" charset="-120"/>
              </a:rPr>
              <a:t>承接</a:t>
            </a:r>
            <a:r>
              <a:rPr lang="zh-TW" altLang="en-US" dirty="0">
                <a:latin typeface="源泉圓體 TTF Medium" panose="020B0600000000000000" pitchFamily="34" charset="-120"/>
                <a:ea typeface="源泉圓體 TTF Medium" panose="020B0600000000000000" pitchFamily="34" charset="-120"/>
              </a:rPr>
              <a:t>盤</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桶</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則需為</a:t>
            </a:r>
            <a:r>
              <a:rPr lang="en-US" altLang="zh-TW" dirty="0">
                <a:latin typeface="源泉圓體 TTF Medium" panose="020B0600000000000000" pitchFamily="34" charset="-120"/>
                <a:ea typeface="源泉圓體 TTF Medium" panose="020B0600000000000000" pitchFamily="34" charset="-120"/>
              </a:rPr>
              <a:t>22L)</a:t>
            </a:r>
            <a:r>
              <a:rPr lang="zh-TW" altLang="en-US" dirty="0">
                <a:latin typeface="源泉圓體 TTF Medium" panose="020B0600000000000000" pitchFamily="34" charset="-120"/>
                <a:ea typeface="源泉圓體 TTF Medium" panose="020B0600000000000000" pitchFamily="34" charset="-120"/>
              </a:rPr>
              <a:t>，如果承接盤</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桶</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容量無法建置成廢液桶之</a:t>
            </a:r>
            <a:r>
              <a:rPr lang="en-US" altLang="zh-TW" dirty="0">
                <a:latin typeface="源泉圓體 TTF Medium" panose="020B0600000000000000" pitchFamily="34" charset="-120"/>
                <a:ea typeface="源泉圓體 TTF Medium" panose="020B0600000000000000" pitchFamily="34" charset="-120"/>
              </a:rPr>
              <a:t>1.1</a:t>
            </a:r>
            <a:r>
              <a:rPr lang="zh-TW" altLang="en-US" dirty="0">
                <a:latin typeface="源泉圓體 TTF Medium" panose="020B0600000000000000" pitchFamily="34" charset="-120"/>
                <a:ea typeface="源泉圓體 TTF Medium" panose="020B0600000000000000" pitchFamily="34" charset="-120"/>
              </a:rPr>
              <a:t>倍，請於廢液桶</a:t>
            </a:r>
            <a:r>
              <a:rPr lang="en-US" altLang="zh-TW" dirty="0">
                <a:latin typeface="源泉圓體 TTF Medium" panose="020B0600000000000000" pitchFamily="34" charset="-120"/>
                <a:ea typeface="源泉圓體 TTF Medium" panose="020B0600000000000000" pitchFamily="34" charset="-120"/>
              </a:rPr>
              <a:t>8</a:t>
            </a:r>
            <a:r>
              <a:rPr lang="zh-TW" altLang="en-US" dirty="0">
                <a:latin typeface="源泉圓體 TTF Medium" panose="020B0600000000000000" pitchFamily="34" charset="-120"/>
                <a:ea typeface="源泉圓體 TTF Medium" panose="020B0600000000000000" pitchFamily="34" charset="-120"/>
              </a:rPr>
              <a:t>分滿時就進行清除作業。</a:t>
            </a:r>
          </a:p>
          <a:p>
            <a:pPr>
              <a:lnSpc>
                <a:spcPct val="150000"/>
              </a:lnSpc>
            </a:pPr>
            <a:r>
              <a:rPr lang="zh-TW" altLang="en-US" dirty="0">
                <a:latin typeface="源泉圓體 TTF Medium" panose="020B0600000000000000" pitchFamily="34" charset="-120"/>
                <a:ea typeface="源泉圓體 TTF Medium" panose="020B0600000000000000" pitchFamily="34" charset="-120"/>
              </a:rPr>
              <a:t>廢液桶外部請確實貼上該桶之</a:t>
            </a:r>
            <a:r>
              <a:rPr lang="zh-TW" altLang="en-US" b="1" u="sng" dirty="0">
                <a:solidFill>
                  <a:srgbClr val="FF0000"/>
                </a:solidFill>
                <a:latin typeface="源泉圓體 TTF Medium" panose="020B0600000000000000" pitchFamily="34" charset="-120"/>
                <a:ea typeface="源泉圓體 TTF Medium" panose="020B0600000000000000" pitchFamily="34" charset="-120"/>
              </a:rPr>
              <a:t>廢液分類</a:t>
            </a:r>
            <a:r>
              <a:rPr lang="zh-TW" altLang="en-US" dirty="0">
                <a:latin typeface="源泉圓體 TTF Medium" panose="020B0600000000000000" pitchFamily="34" charset="-120"/>
                <a:ea typeface="源泉圓體 TTF Medium" panose="020B0600000000000000" pitchFamily="34" charset="-120"/>
              </a:rPr>
              <a:t>，並確實記錄內容物於</a:t>
            </a:r>
            <a:r>
              <a:rPr lang="en-US" altLang="zh-TW" dirty="0">
                <a:latin typeface="源泉圓體 TTF Medium" panose="020B0600000000000000" pitchFamily="34" charset="-120"/>
                <a:ea typeface="源泉圓體 TTF Medium" panose="020B0600000000000000" pitchFamily="34" charset="-120"/>
              </a:rPr>
              <a:t>『</a:t>
            </a:r>
            <a:r>
              <a:rPr lang="zh-TW" altLang="en-US" b="1" u="sng" dirty="0">
                <a:solidFill>
                  <a:srgbClr val="FF0000"/>
                </a:solidFill>
                <a:latin typeface="源泉圓體 TTF Medium" panose="020B0600000000000000" pitchFamily="34" charset="-120"/>
                <a:ea typeface="源泉圓體 TTF Medium" panose="020B0600000000000000" pitchFamily="34" charset="-120"/>
              </a:rPr>
              <a:t>弘光科技大學廢液收集單</a:t>
            </a:r>
            <a:r>
              <a:rPr lang="en-US" altLang="zh-TW" dirty="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zh-TW" altLang="en-US" sz="2400" dirty="0">
                <a:latin typeface="源泉圓體 TTF Medium" panose="020B0600000000000000" pitchFamily="34" charset="-120"/>
                <a:ea typeface="源泉圓體 TTF Medium" panose="020B0600000000000000" pitchFamily="34" charset="-120"/>
              </a:rPr>
              <a:t>生物醫療廢棄物</a:t>
            </a:r>
            <a:r>
              <a:rPr lang="zh-TW" altLang="en-US" dirty="0">
                <a:latin typeface="源泉圓體 TTF Medium" panose="020B0600000000000000" pitchFamily="34" charset="-120"/>
                <a:ea typeface="源泉圓體 TTF Medium" panose="020B0600000000000000" pitchFamily="34" charset="-120"/>
              </a:rPr>
              <a:t>：請勿將其直接放置於地面，並找個箱子或垃圾桶將生物醫療廢棄物袋放置於裡面，並於明顯處</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例如</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桶子外面或桶子後方的牆面等</a:t>
            </a:r>
            <a:r>
              <a:rPr lang="en-US" altLang="zh-TW" dirty="0">
                <a:latin typeface="源泉圓體 TTF Medium" panose="020B0600000000000000" pitchFamily="34" charset="-120"/>
                <a:ea typeface="源泉圓體 TTF Medium" panose="020B0600000000000000" pitchFamily="34" charset="-120"/>
              </a:rPr>
              <a:t>)</a:t>
            </a:r>
            <a:r>
              <a:rPr lang="zh-TW" altLang="en-US" b="1" dirty="0">
                <a:solidFill>
                  <a:srgbClr val="FF0000"/>
                </a:solidFill>
                <a:latin typeface="源泉圓體 TTF Medium" panose="020B0600000000000000" pitchFamily="34" charset="-120"/>
                <a:ea typeface="源泉圓體 TTF Medium" panose="020B0600000000000000" pitchFamily="34" charset="-120"/>
              </a:rPr>
              <a:t>標示生物醫療廢棄物字樣</a:t>
            </a:r>
            <a:r>
              <a:rPr lang="en-US" altLang="zh-TW" b="1" dirty="0">
                <a:solidFill>
                  <a:srgbClr val="FF0000"/>
                </a:solidFill>
                <a:latin typeface="源泉圓體 TTF Medium" panose="020B0600000000000000" pitchFamily="34" charset="-120"/>
                <a:ea typeface="源泉圓體 TTF Medium" panose="020B0600000000000000" pitchFamily="34" charset="-120"/>
              </a:rPr>
              <a:t>(</a:t>
            </a:r>
            <a:r>
              <a:rPr lang="zh-TW" altLang="en-US" b="1" dirty="0">
                <a:solidFill>
                  <a:srgbClr val="FF0000"/>
                </a:solidFill>
                <a:latin typeface="源泉圓體 TTF Medium" panose="020B0600000000000000" pitchFamily="34" charset="-120"/>
                <a:ea typeface="源泉圓體 TTF Medium" panose="020B0600000000000000" pitchFamily="34" charset="-120"/>
              </a:rPr>
              <a:t>如下圖</a:t>
            </a:r>
            <a:r>
              <a:rPr lang="en-US" altLang="zh-TW" b="1" dirty="0">
                <a:solidFill>
                  <a:srgbClr val="FF0000"/>
                </a:solidFill>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；生物醫療廢棄物貯存時間如下列所示；</a:t>
            </a:r>
          </a:p>
          <a:p>
            <a:pPr>
              <a:lnSpc>
                <a:spcPct val="150000"/>
              </a:lnSpc>
            </a:pPr>
            <a:r>
              <a:rPr lang="zh-TW" altLang="en-US" dirty="0">
                <a:latin typeface="源泉圓體 TTF Medium" panose="020B0600000000000000" pitchFamily="34" charset="-120"/>
                <a:ea typeface="源泉圓體 TTF Medium" panose="020B0600000000000000" pitchFamily="34" charset="-120"/>
              </a:rPr>
              <a:t>　</a:t>
            </a: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1.</a:t>
            </a:r>
            <a:r>
              <a:rPr lang="zh-TW" altLang="en-US" dirty="0" smtClean="0">
                <a:latin typeface="源泉圓體 TTF Medium" panose="020B0600000000000000" pitchFamily="34" charset="-120"/>
                <a:ea typeface="源泉圓體 TTF Medium" panose="020B0600000000000000" pitchFamily="34" charset="-120"/>
              </a:rPr>
              <a:t>貯存</a:t>
            </a:r>
            <a:r>
              <a:rPr lang="zh-TW" altLang="en-US" dirty="0">
                <a:latin typeface="源泉圓體 TTF Medium" panose="020B0600000000000000" pitchFamily="34" charset="-120"/>
                <a:ea typeface="源泉圓體 TTF Medium" panose="020B0600000000000000" pitchFamily="34" charset="-120"/>
              </a:rPr>
              <a:t>溫度</a:t>
            </a:r>
            <a:r>
              <a:rPr lang="zh-TW" altLang="en-US" dirty="0" smtClean="0">
                <a:latin typeface="源泉圓體 TTF Medium" panose="020B0600000000000000" pitchFamily="34" charset="-120"/>
                <a:ea typeface="源泉圓體 TTF Medium" panose="020B0600000000000000" pitchFamily="34" charset="-120"/>
              </a:rPr>
              <a:t>為</a:t>
            </a:r>
            <a:r>
              <a:rPr lang="zh-TW" altLang="en-US" dirty="0" smtClean="0">
                <a:solidFill>
                  <a:srgbClr val="FF0000"/>
                </a:solidFill>
                <a:latin typeface="源泉圓體 TTF Medium" panose="020B0600000000000000" pitchFamily="34" charset="-120"/>
                <a:ea typeface="源泉圓體 TTF Medium" panose="020B0600000000000000" pitchFamily="34" charset="-120"/>
              </a:rPr>
              <a:t>５</a:t>
            </a:r>
            <a:r>
              <a:rPr lang="zh-TW" altLang="en-US" dirty="0">
                <a:solidFill>
                  <a:srgbClr val="FF0000"/>
                </a:solidFill>
                <a:latin typeface="源泉圓體 TTF Medium" panose="020B0600000000000000" pitchFamily="34" charset="-120"/>
                <a:ea typeface="源泉圓體 TTF Medium" panose="020B0600000000000000" pitchFamily="34" charset="-120"/>
              </a:rPr>
              <a:t>℃以上</a:t>
            </a:r>
            <a:r>
              <a:rPr lang="zh-TW" altLang="en-US" dirty="0">
                <a:latin typeface="源泉圓體 TTF Medium" panose="020B0600000000000000" pitchFamily="34" charset="-120"/>
                <a:ea typeface="源泉圓體 TTF Medium" panose="020B0600000000000000" pitchFamily="34" charset="-120"/>
              </a:rPr>
              <a:t>貯存日期</a:t>
            </a:r>
            <a:r>
              <a:rPr lang="zh-TW" altLang="en-US" dirty="0">
                <a:solidFill>
                  <a:srgbClr val="FF0000"/>
                </a:solidFill>
                <a:latin typeface="源泉圓體 TTF Medium" panose="020B0600000000000000" pitchFamily="34" charset="-120"/>
                <a:ea typeface="源泉圓體 TTF Medium" panose="020B0600000000000000" pitchFamily="34" charset="-120"/>
              </a:rPr>
              <a:t>不能超過一日</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2.</a:t>
            </a:r>
            <a:r>
              <a:rPr lang="zh-TW" altLang="en-US" dirty="0" smtClean="0">
                <a:latin typeface="源泉圓體 TTF Medium" panose="020B0600000000000000" pitchFamily="34" charset="-120"/>
                <a:ea typeface="源泉圓體 TTF Medium" panose="020B0600000000000000" pitchFamily="34" charset="-120"/>
              </a:rPr>
              <a:t>貯存</a:t>
            </a:r>
            <a:r>
              <a:rPr lang="zh-TW" altLang="en-US" dirty="0">
                <a:latin typeface="源泉圓體 TTF Medium" panose="020B0600000000000000" pitchFamily="34" charset="-120"/>
                <a:ea typeface="源泉圓體 TTF Medium" panose="020B0600000000000000" pitchFamily="34" charset="-120"/>
              </a:rPr>
              <a:t>溫度</a:t>
            </a:r>
            <a:r>
              <a:rPr lang="zh-TW" altLang="en-US" dirty="0" smtClean="0">
                <a:latin typeface="源泉圓體 TTF Medium" panose="020B0600000000000000" pitchFamily="34" charset="-120"/>
                <a:ea typeface="源泉圓體 TTF Medium" panose="020B0600000000000000" pitchFamily="34" charset="-120"/>
              </a:rPr>
              <a:t>為</a:t>
            </a:r>
            <a:r>
              <a:rPr lang="zh-TW" altLang="en-US" dirty="0" smtClean="0">
                <a:solidFill>
                  <a:srgbClr val="FF0000"/>
                </a:solidFill>
                <a:latin typeface="源泉圓體 TTF Medium" panose="020B0600000000000000" pitchFamily="34" charset="-120"/>
                <a:ea typeface="源泉圓體 TTF Medium" panose="020B0600000000000000" pitchFamily="34" charset="-120"/>
              </a:rPr>
              <a:t>５</a:t>
            </a:r>
            <a:r>
              <a:rPr lang="zh-TW" altLang="en-US" dirty="0">
                <a:solidFill>
                  <a:srgbClr val="FF0000"/>
                </a:solidFill>
                <a:latin typeface="源泉圓體 TTF Medium" panose="020B0600000000000000" pitchFamily="34" charset="-120"/>
                <a:ea typeface="源泉圓體 TTF Medium" panose="020B0600000000000000" pitchFamily="34" charset="-120"/>
              </a:rPr>
              <a:t>℃以下至０℃以上</a:t>
            </a:r>
            <a:r>
              <a:rPr lang="zh-TW" altLang="en-US" dirty="0">
                <a:latin typeface="源泉圓體 TTF Medium" panose="020B0600000000000000" pitchFamily="34" charset="-120"/>
                <a:ea typeface="源泉圓體 TTF Medium" panose="020B0600000000000000" pitchFamily="34" charset="-120"/>
              </a:rPr>
              <a:t>冷藏者貯存日期</a:t>
            </a:r>
            <a:r>
              <a:rPr lang="zh-TW" altLang="en-US" dirty="0">
                <a:solidFill>
                  <a:srgbClr val="FF0000"/>
                </a:solidFill>
                <a:latin typeface="源泉圓體 TTF Medium" panose="020B0600000000000000" pitchFamily="34" charset="-120"/>
                <a:ea typeface="源泉圓體 TTF Medium" panose="020B0600000000000000" pitchFamily="34" charset="-120"/>
              </a:rPr>
              <a:t>不能超過七日</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3.</a:t>
            </a:r>
            <a:r>
              <a:rPr lang="zh-TW" altLang="en-US" dirty="0" smtClean="0">
                <a:latin typeface="源泉圓體 TTF Medium" panose="020B0600000000000000" pitchFamily="34" charset="-120"/>
                <a:ea typeface="源泉圓體 TTF Medium" panose="020B0600000000000000" pitchFamily="34" charset="-120"/>
              </a:rPr>
              <a:t>貯存</a:t>
            </a:r>
            <a:r>
              <a:rPr lang="zh-TW" altLang="en-US" dirty="0">
                <a:latin typeface="源泉圓體 TTF Medium" panose="020B0600000000000000" pitchFamily="34" charset="-120"/>
                <a:ea typeface="源泉圓體 TTF Medium" panose="020B0600000000000000" pitchFamily="34" charset="-120"/>
              </a:rPr>
              <a:t>溫度</a:t>
            </a:r>
            <a:r>
              <a:rPr lang="zh-TW" altLang="en-US" dirty="0" smtClean="0">
                <a:latin typeface="源泉圓體 TTF Medium" panose="020B0600000000000000" pitchFamily="34" charset="-120"/>
                <a:ea typeface="源泉圓體 TTF Medium" panose="020B0600000000000000" pitchFamily="34" charset="-120"/>
              </a:rPr>
              <a:t>為</a:t>
            </a:r>
            <a:r>
              <a:rPr lang="zh-TW" altLang="en-US" dirty="0" smtClean="0">
                <a:solidFill>
                  <a:srgbClr val="FF0000"/>
                </a:solidFill>
                <a:latin typeface="源泉圓體 TTF Medium" panose="020B0600000000000000" pitchFamily="34" charset="-120"/>
                <a:ea typeface="源泉圓體 TTF Medium" panose="020B0600000000000000" pitchFamily="34" charset="-120"/>
              </a:rPr>
              <a:t>０</a:t>
            </a:r>
            <a:r>
              <a:rPr lang="zh-TW" altLang="en-US" dirty="0">
                <a:solidFill>
                  <a:srgbClr val="FF0000"/>
                </a:solidFill>
                <a:latin typeface="源泉圓體 TTF Medium" panose="020B0600000000000000" pitchFamily="34" charset="-120"/>
                <a:ea typeface="源泉圓體 TTF Medium" panose="020B0600000000000000" pitchFamily="34" charset="-120"/>
              </a:rPr>
              <a:t>℃以下</a:t>
            </a:r>
            <a:r>
              <a:rPr lang="zh-TW" altLang="en-US" dirty="0">
                <a:latin typeface="源泉圓體 TTF Medium" panose="020B0600000000000000" pitchFamily="34" charset="-120"/>
                <a:ea typeface="源泉圓體 TTF Medium" panose="020B0600000000000000" pitchFamily="34" charset="-120"/>
              </a:rPr>
              <a:t>冷凍者貯存日期</a:t>
            </a:r>
            <a:r>
              <a:rPr lang="zh-TW" altLang="en-US" dirty="0">
                <a:solidFill>
                  <a:srgbClr val="FF0000"/>
                </a:solidFill>
                <a:latin typeface="源泉圓體 TTF Medium" panose="020B0600000000000000" pitchFamily="34" charset="-120"/>
                <a:ea typeface="源泉圓體 TTF Medium" panose="020B0600000000000000" pitchFamily="34" charset="-120"/>
              </a:rPr>
              <a:t>不能超過三十日</a:t>
            </a:r>
            <a:r>
              <a:rPr lang="zh-TW" altLang="en-US" dirty="0" smtClean="0">
                <a:latin typeface="源泉圓體 TTF Medium" panose="020B0600000000000000" pitchFamily="34" charset="-120"/>
                <a:ea typeface="源泉圓體 TTF Medium" panose="020B0600000000000000" pitchFamily="34" charset="-120"/>
              </a:rPr>
              <a:t>。</a:t>
            </a:r>
            <a:endParaRPr lang="zh-TW" altLang="en-US" dirty="0">
              <a:latin typeface="源泉圓體 TTF Medium" panose="020B0600000000000000" pitchFamily="34" charset="-120"/>
              <a:ea typeface="源泉圓體 TTF Medium" panose="020B0600000000000000" pitchFamily="34" charset="-120"/>
            </a:endParaRPr>
          </a:p>
        </p:txBody>
      </p:sp>
      <p:pic>
        <p:nvPicPr>
          <p:cNvPr id="5" name="圖片 4"/>
          <p:cNvPicPr/>
          <p:nvPr/>
        </p:nvPicPr>
        <p:blipFill>
          <a:blip r:embed="rId2" cstate="print">
            <a:extLst>
              <a:ext uri="{28A0092B-C50C-407E-A947-70E740481C1C}">
                <a14:useLocalDpi xmlns:a14="http://schemas.microsoft.com/office/drawing/2010/main" val="0"/>
              </a:ext>
            </a:extLst>
          </a:blip>
          <a:stretch>
            <a:fillRect/>
          </a:stretch>
        </p:blipFill>
        <p:spPr>
          <a:xfrm>
            <a:off x="2412000" y="1269000"/>
            <a:ext cx="4320000" cy="4320000"/>
          </a:xfrm>
          <a:prstGeom prst="rect">
            <a:avLst/>
          </a:prstGeom>
        </p:spPr>
      </p:pic>
    </p:spTree>
    <p:extLst>
      <p:ext uri="{BB962C8B-B14F-4D97-AF65-F5344CB8AC3E}">
        <p14:creationId xmlns:p14="http://schemas.microsoft.com/office/powerpoint/2010/main" val="411607852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廢棄物管理作業</a:t>
            </a:r>
            <a:r>
              <a:rPr lang="en-US" altLang="zh-TW" sz="3000" b="1" dirty="0">
                <a:solidFill>
                  <a:srgbClr val="006699"/>
                </a:solidFill>
                <a:latin typeface="+mn-ea"/>
                <a:cs typeface="+mj-cs"/>
              </a:rPr>
              <a:t>(IC-11100-015)</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4385816"/>
          </a:xfrm>
          <a:prstGeom prst="rect">
            <a:avLst/>
          </a:prstGeom>
          <a:noFill/>
        </p:spPr>
        <p:txBody>
          <a:bodyPr wrap="square" rtlCol="0">
            <a:spAutoFit/>
          </a:bodyPr>
          <a:lstStyle/>
          <a:p>
            <a:pPr>
              <a:lnSpc>
                <a:spcPct val="150000"/>
              </a:lnSpc>
            </a:pPr>
            <a:r>
              <a:rPr lang="zh-TW" altLang="en-US" sz="2400" dirty="0">
                <a:latin typeface="源泉圓體 TTF Medium" panose="020B0600000000000000" pitchFamily="34" charset="-120"/>
                <a:ea typeface="源泉圓體 TTF Medium" panose="020B0600000000000000" pitchFamily="34" charset="-120"/>
              </a:rPr>
              <a:t>廢棄藥品</a:t>
            </a:r>
            <a:r>
              <a:rPr lang="zh-TW" altLang="en-US" dirty="0">
                <a:latin typeface="源泉圓體 TTF Medium" panose="020B0600000000000000" pitchFamily="34" charset="-120"/>
                <a:ea typeface="源泉圓體 TTF Medium" panose="020B0600000000000000" pitchFamily="34" charset="-120"/>
              </a:rPr>
              <a:t>：實驗場所內若有廢棄藥品請由</a:t>
            </a:r>
            <a:r>
              <a:rPr lang="zh-TW" altLang="en-US" b="1" u="sng" dirty="0">
                <a:latin typeface="源泉圓體 TTF Medium" panose="020B0600000000000000" pitchFamily="34" charset="-120"/>
                <a:ea typeface="源泉圓體 TTF Medium" panose="020B0600000000000000" pitchFamily="34" charset="-120"/>
              </a:rPr>
              <a:t>系助理統一向安環室提出申請</a:t>
            </a:r>
            <a:r>
              <a:rPr lang="zh-TW" altLang="en-US" dirty="0">
                <a:latin typeface="源泉圓體 TTF Medium" panose="020B0600000000000000" pitchFamily="34" charset="-120"/>
                <a:ea typeface="源泉圓體 TTF Medium" panose="020B0600000000000000" pitchFamily="34" charset="-120"/>
              </a:rPr>
              <a:t>，並請各實驗場所將其分為有機、無機、毒性化學物質及不明藥品等四類，將其各自封箱後填寫</a:t>
            </a:r>
            <a:r>
              <a:rPr lang="zh-TW" altLang="en-US" b="1" u="sng" dirty="0">
                <a:solidFill>
                  <a:srgbClr val="FF0000"/>
                </a:solidFill>
                <a:latin typeface="源泉圓體 TTF Medium" panose="020B0600000000000000" pitchFamily="34" charset="-120"/>
                <a:ea typeface="源泉圓體 TTF Medium" panose="020B0600000000000000" pitchFamily="34" charset="-120"/>
              </a:rPr>
              <a:t>廢棄藥品或空藥瓶收集單</a:t>
            </a:r>
            <a:r>
              <a:rPr lang="en-US" altLang="zh-TW" b="1" u="sng" dirty="0">
                <a:solidFill>
                  <a:srgbClr val="FF0000"/>
                </a:solidFill>
                <a:latin typeface="源泉圓體 TTF Medium" panose="020B0600000000000000" pitchFamily="34" charset="-120"/>
                <a:ea typeface="源泉圓體 TTF Medium" panose="020B0600000000000000" pitchFamily="34" charset="-120"/>
              </a:rPr>
              <a:t>(FM-11100-020)</a:t>
            </a:r>
            <a:r>
              <a:rPr lang="zh-TW" altLang="en-US" dirty="0">
                <a:latin typeface="源泉圓體 TTF Medium" panose="020B0600000000000000" pitchFamily="34" charset="-120"/>
                <a:ea typeface="源泉圓體 TTF Medium" panose="020B0600000000000000" pitchFamily="34" charset="-120"/>
              </a:rPr>
              <a:t>送至安環室，待安環室通知產出單位。</a:t>
            </a:r>
          </a:p>
          <a:p>
            <a:pPr>
              <a:lnSpc>
                <a:spcPct val="150000"/>
              </a:lnSpc>
            </a:pPr>
            <a:r>
              <a:rPr lang="zh-TW" altLang="en-US" dirty="0">
                <a:latin typeface="源泉圓體 TTF Medium" panose="020B0600000000000000" pitchFamily="34" charset="-120"/>
                <a:ea typeface="源泉圓體 TTF Medium" panose="020B0600000000000000" pitchFamily="34" charset="-120"/>
              </a:rPr>
              <a:t>　</a:t>
            </a: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若藥品標示不清、掉落或毀損等，一律視為不明藥品處理。</a:t>
            </a:r>
          </a:p>
          <a:p>
            <a:pPr>
              <a:lnSpc>
                <a:spcPct val="150000"/>
              </a:lnSpc>
            </a:pPr>
            <a:r>
              <a:rPr lang="zh-TW" altLang="en-US" dirty="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若以血清瓶或其他容器盛裝化學品，一律視為不明藥品處理。</a:t>
            </a:r>
          </a:p>
          <a:p>
            <a:pPr>
              <a:lnSpc>
                <a:spcPct val="150000"/>
              </a:lnSpc>
            </a:pPr>
            <a:r>
              <a:rPr lang="zh-TW" altLang="en-US" dirty="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藥品請勿隨意參雜或廢棄，以避免發生不相容等化學反應。</a:t>
            </a: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案例</a:t>
            </a:r>
            <a:r>
              <a:rPr lang="en-US" altLang="zh-TW" dirty="0">
                <a:latin typeface="源泉圓體 TTF Medium" panose="020B0600000000000000" pitchFamily="34" charset="-120"/>
                <a:ea typeface="源泉圓體 TTF Medium" panose="020B0600000000000000" pitchFamily="34" charset="-120"/>
              </a:rPr>
              <a:t>: https://www.ettoday.net/news/20180418/1152957.htm</a:t>
            </a:r>
            <a:r>
              <a:rPr lang="zh-TW" altLang="en-US" dirty="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https://www.ettoday.net/news/20191219/1605545.htm)</a:t>
            </a: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實驗場所內生活垃圾及有害事業廢棄物請分類處理，且實驗室內</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含垃圾桶</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皆不能出現食物及飲料</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含包裝紙</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a:t>
            </a:r>
          </a:p>
        </p:txBody>
      </p:sp>
    </p:spTree>
    <p:extLst>
      <p:ext uri="{BB962C8B-B14F-4D97-AF65-F5344CB8AC3E}">
        <p14:creationId xmlns:p14="http://schemas.microsoft.com/office/powerpoint/2010/main" val="553575248"/>
      </p:ext>
    </p:extLst>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毒性化學物質運作管理作業</a:t>
            </a:r>
            <a:r>
              <a:rPr lang="en-US" altLang="zh-TW" sz="3000" b="1" dirty="0">
                <a:solidFill>
                  <a:srgbClr val="006699"/>
                </a:solidFill>
                <a:latin typeface="+mn-ea"/>
                <a:cs typeface="+mj-cs"/>
              </a:rPr>
              <a:t>(IC-11100-016)</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2723823"/>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實驗場所內毒性化學物質</a:t>
            </a:r>
            <a:r>
              <a:rPr lang="zh-TW" altLang="en-US" b="1" u="sng" dirty="0">
                <a:solidFill>
                  <a:srgbClr val="FF0000"/>
                </a:solidFill>
                <a:latin typeface="源泉圓體 TTF Medium" panose="020B0600000000000000" pitchFamily="34" charset="-120"/>
                <a:ea typeface="源泉圓體 TTF Medium" panose="020B0600000000000000" pitchFamily="34" charset="-120"/>
              </a:rPr>
              <a:t>庫存量</a:t>
            </a:r>
            <a:r>
              <a:rPr lang="zh-TW" altLang="en-US" dirty="0">
                <a:latin typeface="源泉圓體 TTF Medium" panose="020B0600000000000000" pitchFamily="34" charset="-120"/>
                <a:ea typeface="源泉圓體 TTF Medium" panose="020B0600000000000000" pitchFamily="34" charset="-120"/>
              </a:rPr>
              <a:t>需與</a:t>
            </a:r>
            <a:r>
              <a:rPr lang="zh-TW" altLang="en-US" b="1" u="sng" dirty="0">
                <a:solidFill>
                  <a:srgbClr val="FF0000"/>
                </a:solidFill>
                <a:latin typeface="源泉圓體 TTF Medium" panose="020B0600000000000000" pitchFamily="34" charset="-120"/>
                <a:ea typeface="源泉圓體 TTF Medium" panose="020B0600000000000000" pitchFamily="34" charset="-120"/>
              </a:rPr>
              <a:t>教育部化學品管理與申報系統</a:t>
            </a:r>
            <a:r>
              <a:rPr lang="zh-TW" altLang="en-US" sz="2400" b="1" u="sng" dirty="0">
                <a:solidFill>
                  <a:srgbClr val="FF0000"/>
                </a:solidFill>
                <a:latin typeface="源泉圓體 TTF Medium" panose="020B0600000000000000" pitchFamily="34" charset="-120"/>
                <a:ea typeface="源泉圓體 TTF Medium" panose="020B0600000000000000" pitchFamily="34" charset="-120"/>
              </a:rPr>
              <a:t>一致</a:t>
            </a:r>
            <a:r>
              <a:rPr lang="zh-TW" altLang="en-US" dirty="0">
                <a:latin typeface="源泉圓體 TTF Medium" panose="020B0600000000000000" pitchFamily="34" charset="-120"/>
                <a:ea typeface="源泉圓體 TTF Medium" panose="020B0600000000000000" pitchFamily="34" charset="-120"/>
              </a:rPr>
              <a:t>，並將實驗場所內毒性化學物質登錄於</a:t>
            </a:r>
            <a:r>
              <a:rPr lang="en-US" altLang="zh-TW" dirty="0">
                <a:latin typeface="源泉圓體 TTF Medium" panose="020B0600000000000000" pitchFamily="34" charset="-120"/>
                <a:ea typeface="源泉圓體 TTF Medium" panose="020B0600000000000000" pitchFamily="34" charset="-120"/>
              </a:rPr>
              <a:t>『</a:t>
            </a:r>
            <a:r>
              <a:rPr lang="zh-TW" altLang="en-US" b="1" u="sng" dirty="0">
                <a:latin typeface="源泉圓體 TTF Medium" panose="020B0600000000000000" pitchFamily="34" charset="-120"/>
                <a:ea typeface="源泉圓體 TTF Medium" panose="020B0600000000000000" pitchFamily="34" charset="-120"/>
              </a:rPr>
              <a:t>弘光科技大學化學藥品清冊</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需有紙本</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中，</a:t>
            </a:r>
            <a:r>
              <a:rPr lang="zh-TW" altLang="en-US" b="1" u="sng" dirty="0">
                <a:latin typeface="源泉圓體 TTF Medium" panose="020B0600000000000000" pitchFamily="34" charset="-120"/>
                <a:ea typeface="源泉圓體 TTF Medium" panose="020B0600000000000000" pitchFamily="34" charset="-120"/>
              </a:rPr>
              <a:t>需備妥該項毒性化學物質之</a:t>
            </a:r>
            <a:r>
              <a:rPr lang="zh-TW" altLang="en-US" b="1" u="sng" dirty="0">
                <a:solidFill>
                  <a:srgbClr val="FF0000"/>
                </a:solidFill>
                <a:latin typeface="源泉圓體 TTF Medium" panose="020B0600000000000000" pitchFamily="34" charset="-120"/>
                <a:ea typeface="源泉圓體 TTF Medium" panose="020B0600000000000000" pitchFamily="34" charset="-120"/>
              </a:rPr>
              <a:t>安全資料表</a:t>
            </a:r>
            <a:r>
              <a:rPr lang="en-US" altLang="zh-TW" b="1" u="sng" dirty="0">
                <a:solidFill>
                  <a:srgbClr val="FF0000"/>
                </a:solidFill>
                <a:latin typeface="源泉圓體 TTF Medium" panose="020B0600000000000000" pitchFamily="34" charset="-120"/>
                <a:ea typeface="源泉圓體 TTF Medium" panose="020B0600000000000000" pitchFamily="34" charset="-120"/>
              </a:rPr>
              <a:t>(SDS)</a:t>
            </a:r>
            <a:r>
              <a:rPr lang="zh-TW" altLang="en-US" dirty="0">
                <a:latin typeface="源泉圓體 TTF Medium" panose="020B0600000000000000" pitchFamily="34" charset="-120"/>
                <a:ea typeface="源泉圓體 TTF Medium" panose="020B0600000000000000" pitchFamily="34" charset="-120"/>
              </a:rPr>
              <a:t>，且該</a:t>
            </a:r>
            <a:r>
              <a:rPr lang="en-US" altLang="zh-TW" dirty="0">
                <a:latin typeface="源泉圓體 TTF Medium" panose="020B0600000000000000" pitchFamily="34" charset="-120"/>
                <a:ea typeface="源泉圓體 TTF Medium" panose="020B0600000000000000" pitchFamily="34" charset="-120"/>
              </a:rPr>
              <a:t>SDS</a:t>
            </a:r>
            <a:r>
              <a:rPr lang="zh-TW" altLang="en-US" dirty="0">
                <a:latin typeface="源泉圓體 TTF Medium" panose="020B0600000000000000" pitchFamily="34" charset="-120"/>
                <a:ea typeface="源泉圓體 TTF Medium" panose="020B0600000000000000" pitchFamily="34" charset="-120"/>
              </a:rPr>
              <a:t>最後</a:t>
            </a:r>
            <a:r>
              <a:rPr lang="zh-TW" altLang="en-US" b="1" u="sng" dirty="0">
                <a:latin typeface="源泉圓體 TTF Medium" panose="020B0600000000000000" pitchFamily="34" charset="-120"/>
                <a:ea typeface="源泉圓體 TTF Medium" panose="020B0600000000000000" pitchFamily="34" charset="-120"/>
              </a:rPr>
              <a:t>更新日期</a:t>
            </a:r>
            <a:r>
              <a:rPr lang="zh-TW" altLang="en-US" dirty="0">
                <a:latin typeface="源泉圓體 TTF Medium" panose="020B0600000000000000" pitchFamily="34" charset="-120"/>
                <a:ea typeface="源泉圓體 TTF Medium" panose="020B0600000000000000" pitchFamily="34" charset="-120"/>
              </a:rPr>
              <a:t>與稽核日期</a:t>
            </a:r>
            <a:r>
              <a:rPr lang="zh-TW" altLang="en-US" b="1" u="sng" dirty="0">
                <a:solidFill>
                  <a:srgbClr val="FF0000"/>
                </a:solidFill>
                <a:latin typeface="源泉圓體 TTF Medium" panose="020B0600000000000000" pitchFamily="34" charset="-120"/>
                <a:ea typeface="源泉圓體 TTF Medium" panose="020B0600000000000000" pitchFamily="34" charset="-120"/>
              </a:rPr>
              <a:t>不得超過三年</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毒性</a:t>
            </a:r>
            <a:r>
              <a:rPr lang="zh-TW" altLang="en-US" dirty="0">
                <a:latin typeface="源泉圓體 TTF Medium" panose="020B0600000000000000" pitchFamily="34" charset="-120"/>
                <a:ea typeface="源泉圓體 TTF Medium" panose="020B0600000000000000" pitchFamily="34" charset="-120"/>
              </a:rPr>
              <a:t>化學物質現場量及記錄量（線上）是否一致，毒化物藥品櫃也需上鎖管理也是稽查重點。</a:t>
            </a:r>
          </a:p>
        </p:txBody>
      </p:sp>
    </p:spTree>
    <p:extLst>
      <p:ext uri="{BB962C8B-B14F-4D97-AF65-F5344CB8AC3E}">
        <p14:creationId xmlns:p14="http://schemas.microsoft.com/office/powerpoint/2010/main" val="40736515"/>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化學品管理作業</a:t>
            </a:r>
            <a:r>
              <a:rPr lang="en-US" altLang="zh-TW" sz="3000" b="1" dirty="0">
                <a:solidFill>
                  <a:srgbClr val="006699"/>
                </a:solidFill>
                <a:latin typeface="+mn-ea"/>
                <a:cs typeface="+mj-cs"/>
              </a:rPr>
              <a:t>(IC-11100-017)</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3831818"/>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實驗場所內之所有化學品</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含一般化學品、先驅化學品、毒化物、氣體等</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皆需登錄於</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弘光科技大學化學藥品清冊</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需有紙本</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中</a:t>
            </a:r>
            <a:r>
              <a:rPr lang="zh-TW" altLang="en-US" dirty="0" smtClean="0">
                <a:latin typeface="源泉圓體 TTF Medium" panose="020B0600000000000000" pitchFamily="34" charset="-120"/>
                <a:ea typeface="源泉圓體 TTF Medium" panose="020B0600000000000000" pitchFamily="34" charset="-120"/>
              </a:rPr>
              <a:t>，</a:t>
            </a:r>
            <a:r>
              <a:rPr lang="zh-TW" altLang="en-US" b="1" u="sng" dirty="0" smtClean="0">
                <a:latin typeface="源泉圓體 TTF Medium" panose="020B0600000000000000" pitchFamily="34" charset="-120"/>
                <a:ea typeface="源泉圓體 TTF Medium" panose="020B0600000000000000" pitchFamily="34" charset="-120"/>
              </a:rPr>
              <a:t>需備妥該項化學物質之</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安全資料表</a:t>
            </a:r>
            <a:r>
              <a:rPr lang="en-US" altLang="zh-TW" b="1" u="sng" dirty="0" smtClean="0">
                <a:solidFill>
                  <a:srgbClr val="FF0000"/>
                </a:solidFill>
                <a:latin typeface="源泉圓體 TTF Medium" panose="020B0600000000000000" pitchFamily="34" charset="-120"/>
                <a:ea typeface="源泉圓體 TTF Medium" panose="020B0600000000000000" pitchFamily="34" charset="-120"/>
              </a:rPr>
              <a:t>(SDS)</a:t>
            </a:r>
            <a:r>
              <a:rPr lang="zh-TW" altLang="en-US" dirty="0" smtClean="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且該</a:t>
            </a:r>
            <a:r>
              <a:rPr lang="en-US" altLang="zh-TW" dirty="0">
                <a:latin typeface="源泉圓體 TTF Medium" panose="020B0600000000000000" pitchFamily="34" charset="-120"/>
                <a:ea typeface="源泉圓體 TTF Medium" panose="020B0600000000000000" pitchFamily="34" charset="-120"/>
              </a:rPr>
              <a:t>SDS</a:t>
            </a:r>
            <a:r>
              <a:rPr lang="zh-TW" altLang="en-US" dirty="0">
                <a:latin typeface="源泉圓體 TTF Medium" panose="020B0600000000000000" pitchFamily="34" charset="-120"/>
                <a:ea typeface="源泉圓體 TTF Medium" panose="020B0600000000000000" pitchFamily="34" charset="-120"/>
              </a:rPr>
              <a:t>最後</a:t>
            </a:r>
            <a:r>
              <a:rPr lang="zh-TW" altLang="en-US" b="1" u="sng" dirty="0">
                <a:latin typeface="源泉圓體 TTF Medium" panose="020B0600000000000000" pitchFamily="34" charset="-120"/>
                <a:ea typeface="源泉圓體 TTF Medium" panose="020B0600000000000000" pitchFamily="34" charset="-120"/>
              </a:rPr>
              <a:t>更新日期</a:t>
            </a:r>
            <a:r>
              <a:rPr lang="zh-TW" altLang="en-US" dirty="0">
                <a:latin typeface="源泉圓體 TTF Medium" panose="020B0600000000000000" pitchFamily="34" charset="-120"/>
                <a:ea typeface="源泉圓體 TTF Medium" panose="020B0600000000000000" pitchFamily="34" charset="-120"/>
              </a:rPr>
              <a:t>與稽核日期</a:t>
            </a:r>
            <a:r>
              <a:rPr lang="zh-TW" altLang="en-US" b="1" u="sng" dirty="0">
                <a:solidFill>
                  <a:srgbClr val="FF0000"/>
                </a:solidFill>
                <a:latin typeface="源泉圓體 TTF Medium" panose="020B0600000000000000" pitchFamily="34" charset="-120"/>
                <a:ea typeface="源泉圓體 TTF Medium" panose="020B0600000000000000" pitchFamily="34" charset="-120"/>
              </a:rPr>
              <a:t>不得超過</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三年</a:t>
            </a:r>
            <a:r>
              <a:rPr lang="zh-TW" altLang="en-US" dirty="0" smtClean="0">
                <a:latin typeface="源泉圓體 TTF Medium" panose="020B0600000000000000" pitchFamily="34" charset="-120"/>
                <a:ea typeface="源泉圓體 TTF Medium" panose="020B0600000000000000" pitchFamily="34" charset="-120"/>
              </a:rPr>
              <a:t>。</a:t>
            </a:r>
            <a:endParaRPr lang="zh-TW" altLang="en-US" dirty="0">
              <a:latin typeface="源泉圓體 TTF Medium" panose="020B0600000000000000" pitchFamily="34" charset="-120"/>
              <a:ea typeface="源泉圓體 TTF Medium" panose="020B0600000000000000" pitchFamily="34" charset="-120"/>
            </a:endParaRPr>
          </a:p>
          <a:p>
            <a:pPr>
              <a:lnSpc>
                <a:spcPct val="150000"/>
              </a:lnSpc>
            </a:pPr>
            <a:r>
              <a:rPr lang="zh-TW" altLang="en-US" dirty="0">
                <a:latin typeface="源泉圓體 TTF Medium" panose="020B0600000000000000" pitchFamily="34" charset="-120"/>
                <a:ea typeface="源泉圓體 TTF Medium" panose="020B0600000000000000" pitchFamily="34" charset="-120"/>
              </a:rPr>
              <a:t>化學品貯存方式請依該項化學品特性進行存放</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例如</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易揮發化學品需貯存於通風良好地方</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zh-TW" altLang="en-US" dirty="0">
                <a:latin typeface="源泉圓體 TTF Medium" panose="020B0600000000000000" pitchFamily="34" charset="-120"/>
                <a:ea typeface="源泉圓體 TTF Medium" panose="020B0600000000000000" pitchFamily="34" charset="-120"/>
              </a:rPr>
              <a:t>確認化學藥品瓶身</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含血清瓶</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是否依危害性化學品標示及通識規則標示危害圖示及內容。</a:t>
            </a: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安全資料表的取得</a:t>
            </a:r>
            <a:r>
              <a:rPr lang="en-US" altLang="zh-TW" dirty="0" smtClean="0">
                <a:latin typeface="源泉圓體 TTF Medium" panose="020B0600000000000000" pitchFamily="34" charset="-120"/>
                <a:ea typeface="源泉圓體 TTF Medium" panose="020B0600000000000000" pitchFamily="34" charset="-120"/>
              </a:rPr>
              <a:t>:1</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請供應商提供</a:t>
            </a:r>
            <a:r>
              <a:rPr lang="zh-TW" altLang="en-US" dirty="0" smtClean="0">
                <a:latin typeface="源泉圓體 TTF Medium" panose="020B0600000000000000" pitchFamily="34" charset="-120"/>
                <a:ea typeface="源泉圓體 TTF Medium" panose="020B0600000000000000" pitchFamily="34" charset="-120"/>
              </a:rPr>
              <a:t>。</a:t>
            </a:r>
            <a:r>
              <a:rPr lang="en-US" altLang="zh-TW" dirty="0" smtClean="0">
                <a:latin typeface="源泉圓體 TTF Medium" panose="020B0600000000000000" pitchFamily="34" charset="-120"/>
                <a:ea typeface="源泉圓體 TTF Medium" panose="020B0600000000000000" pitchFamily="34" charset="-120"/>
              </a:rPr>
              <a:t>2</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於</a:t>
            </a:r>
            <a:r>
              <a:rPr lang="en-US" altLang="zh-TW" dirty="0">
                <a:latin typeface="源泉圓體 TTF Medium" panose="020B0600000000000000" pitchFamily="34" charset="-120"/>
                <a:ea typeface="源泉圓體 TTF Medium" panose="020B0600000000000000" pitchFamily="34" charset="-120"/>
              </a:rPr>
              <a:t>GHS</a:t>
            </a:r>
            <a:r>
              <a:rPr lang="zh-TW" altLang="en-US" dirty="0">
                <a:latin typeface="源泉圓體 TTF Medium" panose="020B0600000000000000" pitchFamily="34" charset="-120"/>
                <a:ea typeface="源泉圓體 TTF Medium" panose="020B0600000000000000" pitchFamily="34" charset="-120"/>
              </a:rPr>
              <a:t>化學品全球調和制度上查詢</a:t>
            </a:r>
            <a:r>
              <a:rPr lang="zh-TW" altLang="en-US" dirty="0" smtClean="0">
                <a:latin typeface="源泉圓體 TTF Medium" panose="020B0600000000000000" pitchFamily="34" charset="-120"/>
                <a:ea typeface="源泉圓體 TTF Medium" panose="020B0600000000000000" pitchFamily="34" charset="-120"/>
              </a:rPr>
              <a:t>。</a:t>
            </a:r>
            <a:endParaRPr lang="en-US" altLang="zh-TW" dirty="0" smtClean="0">
              <a:latin typeface="源泉圓體 TTF Medium" panose="020B0600000000000000" pitchFamily="34" charset="-120"/>
              <a:ea typeface="源泉圓體 TTF Medium" panose="020B0600000000000000" pitchFamily="34" charset="-120"/>
            </a:endParaRP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a:t>
            </a:r>
            <a:r>
              <a:rPr lang="zh-TW" altLang="en-US" b="1" dirty="0">
                <a:solidFill>
                  <a:srgbClr val="FF0000"/>
                </a:solidFill>
                <a:latin typeface="源泉圓體 TTF Medium" panose="020B0600000000000000" pitchFamily="34" charset="-120"/>
                <a:ea typeface="源泉圓體 TTF Medium" panose="020B0600000000000000" pitchFamily="34" charset="-120"/>
              </a:rPr>
              <a:t>藥品</a:t>
            </a:r>
            <a:r>
              <a:rPr lang="zh-TW" altLang="en-US" b="1" dirty="0" smtClean="0">
                <a:solidFill>
                  <a:srgbClr val="FF0000"/>
                </a:solidFill>
                <a:latin typeface="源泉圓體 TTF Medium" panose="020B0600000000000000" pitchFamily="34" charset="-120"/>
                <a:ea typeface="源泉圓體 TTF Medium" panose="020B0600000000000000" pitchFamily="34" charset="-120"/>
              </a:rPr>
              <a:t>清冊請</a:t>
            </a:r>
            <a:r>
              <a:rPr lang="zh-TW" altLang="en-US" b="1" dirty="0">
                <a:solidFill>
                  <a:srgbClr val="FF0000"/>
                </a:solidFill>
                <a:latin typeface="源泉圓體 TTF Medium" panose="020B0600000000000000" pitchFamily="34" charset="-120"/>
                <a:ea typeface="源泉圓體 TTF Medium" panose="020B0600000000000000" pitchFamily="34" charset="-120"/>
              </a:rPr>
              <a:t>更新</a:t>
            </a:r>
            <a:r>
              <a:rPr lang="zh-TW" altLang="en-US" b="1" dirty="0" smtClean="0">
                <a:solidFill>
                  <a:srgbClr val="FF0000"/>
                </a:solidFill>
                <a:latin typeface="源泉圓體 TTF Medium" panose="020B0600000000000000" pitchFamily="34" charset="-120"/>
                <a:ea typeface="源泉圓體 TTF Medium" panose="020B0600000000000000" pitchFamily="34" charset="-120"/>
              </a:rPr>
              <a:t>至</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１１０年</a:t>
            </a:r>
            <a:r>
              <a:rPr lang="zh-TW" altLang="en-US" dirty="0" smtClean="0">
                <a:latin typeface="源泉圓體 TTF Medium" panose="020B0600000000000000" pitchFamily="34" charset="-120"/>
                <a:ea typeface="源泉圓體 TTF Medium" panose="020B0600000000000000" pitchFamily="34" charset="-120"/>
              </a:rPr>
              <a:t>。</a:t>
            </a:r>
            <a:endParaRPr lang="zh-TW" altLang="en-US" dirty="0">
              <a:latin typeface="源泉圓體 TTF Medium" panose="020B0600000000000000" pitchFamily="34" charset="-120"/>
              <a:ea typeface="源泉圓體 TTF Medium" panose="020B0600000000000000" pitchFamily="34" charset="-120"/>
            </a:endParaRPr>
          </a:p>
        </p:txBody>
      </p:sp>
      <p:pic>
        <p:nvPicPr>
          <p:cNvPr id="10" name="圖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013119" y="3891537"/>
            <a:ext cx="3121057" cy="2340000"/>
          </a:xfrm>
          <a:prstGeom prst="rect">
            <a:avLst/>
          </a:prstGeom>
        </p:spPr>
      </p:pic>
      <p:pic>
        <p:nvPicPr>
          <p:cNvPr id="11" name="圖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83968" y="4221088"/>
            <a:ext cx="2783265" cy="2088000"/>
          </a:xfrm>
          <a:prstGeom prst="rect">
            <a:avLst/>
          </a:prstGeom>
        </p:spPr>
      </p:pic>
      <p:pic>
        <p:nvPicPr>
          <p:cNvPr id="11266" name="圖片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0" y="0"/>
            <a:ext cx="2486026" cy="1866900"/>
          </a:xfrm>
          <a:prstGeom prst="rect">
            <a:avLst/>
          </a:prstGeom>
          <a:noFill/>
          <a:extLst>
            <a:ext uri="{909E8E84-426E-40DD-AFC4-6F175D3DCCD1}">
              <a14:hiddenFill xmlns:a14="http://schemas.microsoft.com/office/drawing/2010/main">
                <a:solidFill>
                  <a:srgbClr val="FFFFFF"/>
                </a:solidFill>
              </a14:hiddenFill>
            </a:ext>
          </a:extLst>
        </p:spPr>
      </p:pic>
      <p:pic>
        <p:nvPicPr>
          <p:cNvPr id="11265" name="圖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409825"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91525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實驗場所防護具管理作業</a:t>
            </a:r>
            <a:r>
              <a:rPr lang="en-US" altLang="zh-TW" sz="3000" b="1" dirty="0">
                <a:solidFill>
                  <a:srgbClr val="006699"/>
                </a:solidFill>
                <a:latin typeface="+mn-ea"/>
                <a:cs typeface="+mj-cs"/>
              </a:rPr>
              <a:t>(IC-11100-018)</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2547108"/>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實驗場所內請依設備危害程度配戴</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適當防護</a:t>
            </a:r>
            <a:r>
              <a:rPr lang="zh-TW" altLang="en-US" b="1" u="sng" dirty="0">
                <a:solidFill>
                  <a:srgbClr val="FF0000"/>
                </a:solidFill>
                <a:latin typeface="源泉圓體 TTF Medium" panose="020B0600000000000000" pitchFamily="34" charset="-120"/>
                <a:ea typeface="源泉圓體 TTF Medium" panose="020B0600000000000000" pitchFamily="34" charset="-120"/>
              </a:rPr>
              <a:t>具</a:t>
            </a:r>
            <a:r>
              <a:rPr lang="zh-TW" altLang="en-US" dirty="0">
                <a:latin typeface="源泉圓體 TTF Medium" panose="020B0600000000000000" pitchFamily="34" charset="-120"/>
                <a:ea typeface="源泉圓體 TTF Medium" panose="020B0600000000000000" pitchFamily="34" charset="-120"/>
              </a:rPr>
              <a:t>，如有使用</a:t>
            </a:r>
            <a:r>
              <a:rPr lang="zh-TW" altLang="en-US" b="1" dirty="0">
                <a:latin typeface="源泉圓體 TTF Medium" panose="020B0600000000000000" pitchFamily="34" charset="-120"/>
                <a:ea typeface="源泉圓體 TTF Medium" panose="020B0600000000000000" pitchFamily="34" charset="-120"/>
              </a:rPr>
              <a:t>烘箱</a:t>
            </a:r>
            <a:r>
              <a:rPr lang="zh-TW" altLang="en-US" dirty="0">
                <a:latin typeface="源泉圓體 TTF Medium" panose="020B0600000000000000" pitchFamily="34" charset="-120"/>
                <a:ea typeface="源泉圓體 TTF Medium" panose="020B0600000000000000" pitchFamily="34" charset="-120"/>
              </a:rPr>
              <a:t>或</a:t>
            </a:r>
            <a:r>
              <a:rPr lang="zh-TW" altLang="en-US" b="1" dirty="0">
                <a:latin typeface="源泉圓體 TTF Medium" panose="020B0600000000000000" pitchFamily="34" charset="-120"/>
                <a:ea typeface="源泉圓體 TTF Medium" panose="020B0600000000000000" pitchFamily="34" charset="-120"/>
              </a:rPr>
              <a:t>特殊化學品</a:t>
            </a:r>
            <a:r>
              <a:rPr lang="zh-TW" altLang="en-US" dirty="0">
                <a:latin typeface="源泉圓體 TTF Medium" panose="020B0600000000000000" pitchFamily="34" charset="-120"/>
                <a:ea typeface="源泉圓體 TTF Medium" panose="020B0600000000000000" pitchFamily="34" charset="-120"/>
              </a:rPr>
              <a:t>請佩戴</a:t>
            </a:r>
            <a:r>
              <a:rPr lang="zh-TW" altLang="en-US" b="1" u="sng" dirty="0">
                <a:solidFill>
                  <a:srgbClr val="FF0000"/>
                </a:solidFill>
                <a:latin typeface="源泉圓體 TTF Medium" panose="020B0600000000000000" pitchFamily="34" charset="-120"/>
                <a:ea typeface="源泉圓體 TTF Medium" panose="020B0600000000000000" pitchFamily="34" charset="-120"/>
              </a:rPr>
              <a:t>隔熱手套</a:t>
            </a:r>
            <a:r>
              <a:rPr lang="zh-TW" altLang="en-US" dirty="0">
                <a:latin typeface="源泉圓體 TTF Medium" panose="020B0600000000000000" pitchFamily="34" charset="-120"/>
                <a:ea typeface="源泉圓體 TTF Medium" panose="020B0600000000000000" pitchFamily="34" charset="-120"/>
              </a:rPr>
              <a:t>或</a:t>
            </a:r>
            <a:r>
              <a:rPr lang="zh-TW" altLang="en-US" b="1" u="sng" dirty="0">
                <a:solidFill>
                  <a:srgbClr val="FF0000"/>
                </a:solidFill>
                <a:latin typeface="源泉圓體 TTF Medium" panose="020B0600000000000000" pitchFamily="34" charset="-120"/>
                <a:ea typeface="源泉圓體 TTF Medium" panose="020B0600000000000000" pitchFamily="34" charset="-120"/>
              </a:rPr>
              <a:t>抗有機溶劑手套</a:t>
            </a:r>
            <a:r>
              <a:rPr lang="zh-TW" altLang="en-US" dirty="0">
                <a:latin typeface="源泉圓體 TTF Medium" panose="020B0600000000000000" pitchFamily="34" charset="-120"/>
                <a:ea typeface="源泉圓體 TTF Medium" panose="020B0600000000000000" pitchFamily="34" charset="-120"/>
              </a:rPr>
              <a:t>，有使用</a:t>
            </a:r>
            <a:r>
              <a:rPr lang="zh-TW" altLang="en-US" b="1" dirty="0">
                <a:latin typeface="源泉圓體 TTF Medium" panose="020B0600000000000000" pitchFamily="34" charset="-120"/>
                <a:ea typeface="源泉圓體 TTF Medium" panose="020B0600000000000000" pitchFamily="34" charset="-120"/>
              </a:rPr>
              <a:t>液態氮</a:t>
            </a:r>
            <a:r>
              <a:rPr lang="zh-TW" altLang="en-US" dirty="0">
                <a:latin typeface="源泉圓體 TTF Medium" panose="020B0600000000000000" pitchFamily="34" charset="-120"/>
                <a:ea typeface="源泉圓體 TTF Medium" panose="020B0600000000000000" pitchFamily="34" charset="-120"/>
              </a:rPr>
              <a:t>就需要備有</a:t>
            </a:r>
            <a:r>
              <a:rPr lang="zh-TW" altLang="en-US" b="1" u="sng" dirty="0">
                <a:solidFill>
                  <a:srgbClr val="FF0000"/>
                </a:solidFill>
                <a:latin typeface="源泉圓體 TTF Medium" panose="020B0600000000000000" pitchFamily="34" charset="-120"/>
                <a:ea typeface="源泉圓體 TTF Medium" panose="020B0600000000000000" pitchFamily="34" charset="-120"/>
              </a:rPr>
              <a:t>防凍手套</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耐低溫手套</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，有使用化學品就需要實驗衣、手套及口罩等（依化學品特性），上述實驗場所內所有防護用具請詳細登錄於</a:t>
            </a:r>
            <a:r>
              <a:rPr lang="en-US" altLang="zh-TW" dirty="0">
                <a:latin typeface="源泉圓體 TTF Medium" panose="020B0600000000000000" pitchFamily="34" charset="-120"/>
                <a:ea typeface="源泉圓體 TTF Medium" panose="020B0600000000000000" pitchFamily="34" charset="-120"/>
              </a:rPr>
              <a:t>『</a:t>
            </a:r>
            <a:r>
              <a:rPr lang="zh-TW" altLang="en-US" b="1" dirty="0">
                <a:solidFill>
                  <a:srgbClr val="FF0000"/>
                </a:solidFill>
                <a:latin typeface="源泉圓體 TTF Medium" panose="020B0600000000000000" pitchFamily="34" charset="-120"/>
                <a:ea typeface="源泉圓體 TTF Medium" panose="020B0600000000000000" pitchFamily="34" charset="-120"/>
              </a:rPr>
              <a:t>弘光科技大學實驗場所防護具</a:t>
            </a:r>
            <a:r>
              <a:rPr lang="zh-TW" altLang="en-US" b="1" dirty="0" smtClean="0">
                <a:solidFill>
                  <a:srgbClr val="FF0000"/>
                </a:solidFill>
                <a:latin typeface="源泉圓體 TTF Medium" panose="020B0600000000000000" pitchFamily="34" charset="-120"/>
                <a:ea typeface="源泉圓體 TTF Medium" panose="020B0600000000000000" pitchFamily="34" charset="-120"/>
              </a:rPr>
              <a:t>清冊</a:t>
            </a:r>
            <a:r>
              <a:rPr lang="en-US" altLang="zh-TW" b="1" dirty="0">
                <a:solidFill>
                  <a:srgbClr val="FF0000"/>
                </a:solidFill>
                <a:latin typeface="源泉圓體 TTF Medium" panose="020B0600000000000000" pitchFamily="34" charset="-120"/>
                <a:ea typeface="源泉圓體 TTF Medium" panose="020B0600000000000000" pitchFamily="34" charset="-120"/>
              </a:rPr>
              <a:t>(</a:t>
            </a:r>
            <a:r>
              <a:rPr lang="en-US" altLang="zh-TW" b="1" dirty="0" smtClean="0">
                <a:solidFill>
                  <a:srgbClr val="FF0000"/>
                </a:solidFill>
                <a:latin typeface="源泉圓體 TTF Medium" panose="020B0600000000000000" pitchFamily="34" charset="-120"/>
                <a:ea typeface="源泉圓體 TTF Medium" panose="020B0600000000000000" pitchFamily="34" charset="-120"/>
              </a:rPr>
              <a:t>FM-11100-019)</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中。</a:t>
            </a: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檢核實驗場所內緊急醫藥箱藥品是否過期，以及醫藥箱上面是否標示清單且內容物皆齊全。</a:t>
            </a:r>
          </a:p>
        </p:txBody>
      </p:sp>
      <p:sp>
        <p:nvSpPr>
          <p:cNvPr id="4" name="內容版面配置區 2">
            <a:extLst/>
          </p:cNvPr>
          <p:cNvSpPr txBox="1">
            <a:spLocks/>
          </p:cNvSpPr>
          <p:nvPr/>
        </p:nvSpPr>
        <p:spPr>
          <a:xfrm>
            <a:off x="57150" y="4005064"/>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勞工健康管理作業</a:t>
            </a:r>
            <a:r>
              <a:rPr lang="en-US" altLang="zh-TW" sz="3000" b="1" dirty="0">
                <a:solidFill>
                  <a:srgbClr val="006699"/>
                </a:solidFill>
                <a:latin typeface="+mn-ea"/>
                <a:cs typeface="+mj-cs"/>
              </a:rPr>
              <a:t>(IC-11100-019)</a:t>
            </a:r>
            <a:endParaRPr lang="zh-TW" altLang="en-US" sz="3000" b="1" dirty="0">
              <a:solidFill>
                <a:srgbClr val="006699"/>
              </a:solidFill>
              <a:latin typeface="+mn-ea"/>
              <a:cs typeface="+mj-cs"/>
            </a:endParaRPr>
          </a:p>
        </p:txBody>
      </p:sp>
      <p:sp>
        <p:nvSpPr>
          <p:cNvPr id="5" name="文字方塊 4"/>
          <p:cNvSpPr txBox="1"/>
          <p:nvPr/>
        </p:nvSpPr>
        <p:spPr>
          <a:xfrm>
            <a:off x="251520" y="4521201"/>
            <a:ext cx="8778180" cy="1716111"/>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實驗場所新進人員是否進行體檢，並將體檢報告書送至人事室，再由人事室將副本送至衛保組留存。</a:t>
            </a:r>
          </a:p>
          <a:p>
            <a:pPr>
              <a:lnSpc>
                <a:spcPct val="150000"/>
              </a:lnSpc>
            </a:pPr>
            <a:r>
              <a:rPr lang="zh-TW" altLang="en-US" dirty="0">
                <a:latin typeface="源泉圓體 TTF Medium" panose="020B0600000000000000" pitchFamily="34" charset="-120"/>
                <a:ea typeface="源泉圓體 TTF Medium" panose="020B0600000000000000" pitchFamily="34" charset="-120"/>
              </a:rPr>
              <a:t>實驗場所內有操作</a:t>
            </a:r>
            <a:r>
              <a:rPr lang="zh-TW" altLang="en-US" b="1" u="sng" dirty="0">
                <a:solidFill>
                  <a:srgbClr val="FF0000"/>
                </a:solidFill>
                <a:latin typeface="源泉圓體 TTF Medium" panose="020B0600000000000000" pitchFamily="34" charset="-120"/>
                <a:ea typeface="源泉圓體 TTF Medium" panose="020B0600000000000000" pitchFamily="34" charset="-120"/>
              </a:rPr>
              <a:t>特定化學物質</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乙醚、甲苯、甲醛等</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人員是否接受</a:t>
            </a:r>
            <a:r>
              <a:rPr lang="zh-TW" altLang="en-US" b="1" u="sng" dirty="0">
                <a:solidFill>
                  <a:srgbClr val="FF0000"/>
                </a:solidFill>
                <a:latin typeface="源泉圓體 TTF Medium" panose="020B0600000000000000" pitchFamily="34" charset="-120"/>
                <a:ea typeface="源泉圓體 TTF Medium" panose="020B0600000000000000" pitchFamily="34" charset="-120"/>
              </a:rPr>
              <a:t>特殊健康檢查</a:t>
            </a:r>
            <a:r>
              <a:rPr lang="zh-TW" altLang="en-US" dirty="0">
                <a:latin typeface="源泉圓體 TTF Medium" panose="020B0600000000000000" pitchFamily="34" charset="-120"/>
                <a:ea typeface="源泉圓體 TTF Medium" panose="020B0600000000000000" pitchFamily="34" charset="-120"/>
              </a:rPr>
              <a:t>，衛保組並將特殊健檢查結果予以分級管理。</a:t>
            </a:r>
          </a:p>
        </p:txBody>
      </p:sp>
    </p:spTree>
    <p:extLst>
      <p:ext uri="{BB962C8B-B14F-4D97-AF65-F5344CB8AC3E}">
        <p14:creationId xmlns:p14="http://schemas.microsoft.com/office/powerpoint/2010/main" val="3994800324"/>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承攬管理作業</a:t>
            </a:r>
            <a:r>
              <a:rPr lang="en-US" altLang="zh-TW" sz="3000" b="1" dirty="0">
                <a:solidFill>
                  <a:srgbClr val="006699"/>
                </a:solidFill>
                <a:latin typeface="+mn-ea"/>
                <a:cs typeface="+mj-cs"/>
              </a:rPr>
              <a:t>(IC-11100-020)</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2131609"/>
          </a:xfrm>
          <a:prstGeom prst="rect">
            <a:avLst/>
          </a:prstGeom>
          <a:noFill/>
        </p:spPr>
        <p:txBody>
          <a:bodyPr wrap="square" rtlCol="0">
            <a:spAutoFit/>
          </a:bodyPr>
          <a:lstStyle/>
          <a:p>
            <a:pPr>
              <a:lnSpc>
                <a:spcPct val="150000"/>
              </a:lnSpc>
            </a:pPr>
            <a:r>
              <a:rPr lang="zh-TW" altLang="en-US" dirty="0">
                <a:latin typeface="源泉圓體 TTF Medium" panose="020B0600000000000000" pitchFamily="34" charset="-120"/>
                <a:ea typeface="源泉圓體 TTF Medium" panose="020B0600000000000000" pitchFamily="34" charset="-120"/>
              </a:rPr>
              <a:t>如有進行承攬</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一般及工程</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需於作業前</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中</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後填寫</a:t>
            </a:r>
            <a:r>
              <a:rPr lang="en-US" altLang="zh-TW" dirty="0">
                <a:latin typeface="源泉圓體 TTF Medium" panose="020B0600000000000000" pitchFamily="34" charset="-120"/>
                <a:ea typeface="源泉圓體 TTF Medium" panose="020B0600000000000000" pitchFamily="34" charset="-120"/>
              </a:rPr>
              <a:t>『</a:t>
            </a:r>
            <a:r>
              <a:rPr lang="zh-TW" altLang="en-US" b="1" u="sng" dirty="0">
                <a:solidFill>
                  <a:srgbClr val="FF0000"/>
                </a:solidFill>
                <a:latin typeface="源泉圓體 TTF Medium" panose="020B0600000000000000" pitchFamily="34" charset="-120"/>
                <a:ea typeface="源泉圓體 TTF Medium" panose="020B0600000000000000" pitchFamily="34" charset="-120"/>
              </a:rPr>
              <a:t>承攬管理作業表</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留存於單位內，如施工日超過兩日以上需填寫</a:t>
            </a:r>
            <a:r>
              <a:rPr lang="en-US" altLang="zh-TW" dirty="0">
                <a:latin typeface="源泉圓體 TTF Medium" panose="020B0600000000000000" pitchFamily="34" charset="-120"/>
                <a:ea typeface="源泉圓體 TTF Medium" panose="020B0600000000000000" pitchFamily="34" charset="-120"/>
              </a:rPr>
              <a:t>『</a:t>
            </a:r>
            <a:r>
              <a:rPr lang="zh-TW" altLang="en-US" b="1" u="sng" dirty="0">
                <a:solidFill>
                  <a:srgbClr val="FF0000"/>
                </a:solidFill>
                <a:latin typeface="源泉圓體 TTF Medium" panose="020B0600000000000000" pitchFamily="34" charset="-120"/>
                <a:ea typeface="源泉圓體 TTF Medium" panose="020B0600000000000000" pitchFamily="34" charset="-120"/>
              </a:rPr>
              <a:t>承攬管理每日危害告知單</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並與承攬管理作業表一同留存於原單位內。</a:t>
            </a:r>
          </a:p>
          <a:p>
            <a:pPr>
              <a:lnSpc>
                <a:spcPct val="150000"/>
              </a:lnSpc>
            </a:pPr>
            <a:r>
              <a:rPr lang="zh-TW" altLang="en-US" dirty="0">
                <a:latin typeface="源泉圓體 TTF Medium" panose="020B0600000000000000" pitchFamily="34" charset="-120"/>
                <a:ea typeface="源泉圓體 TTF Medium" panose="020B0600000000000000" pitchFamily="34" charset="-120"/>
              </a:rPr>
              <a:t>如承攬中發生戶外臨時用電或事故發生，請依本校承攬管理作業填寫相關表單；</a:t>
            </a:r>
            <a:r>
              <a:rPr lang="zh-TW" altLang="en-US" dirty="0" smtClean="0">
                <a:latin typeface="源泉圓體 TTF Medium" panose="020B0600000000000000" pitchFamily="34" charset="-120"/>
                <a:ea typeface="源泉圓體 TTF Medium" panose="020B0600000000000000" pitchFamily="34" charset="-120"/>
              </a:rPr>
              <a:t>每年填寫年度</a:t>
            </a:r>
            <a:r>
              <a:rPr lang="zh-TW" altLang="en-US" dirty="0">
                <a:latin typeface="源泉圓體 TTF Medium" panose="020B0600000000000000" pitchFamily="34" charset="-120"/>
                <a:ea typeface="源泉圓體 TTF Medium" panose="020B0600000000000000" pitchFamily="34" charset="-120"/>
              </a:rPr>
              <a:t>承攬作業件數統計表經單位主管簽核後送至安環室存查。</a:t>
            </a:r>
          </a:p>
        </p:txBody>
      </p:sp>
    </p:spTree>
    <p:extLst>
      <p:ext uri="{BB962C8B-B14F-4D97-AF65-F5344CB8AC3E}">
        <p14:creationId xmlns:p14="http://schemas.microsoft.com/office/powerpoint/2010/main" val="3012964918"/>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能源規劃及審查作業</a:t>
            </a:r>
            <a:r>
              <a:rPr lang="en-US" altLang="zh-TW" sz="3000" b="1" dirty="0">
                <a:solidFill>
                  <a:srgbClr val="006699"/>
                </a:solidFill>
                <a:latin typeface="+mn-ea"/>
                <a:cs typeface="+mj-cs"/>
              </a:rPr>
              <a:t>(IC-10650-005)</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4624599"/>
          </a:xfrm>
          <a:prstGeom prst="rect">
            <a:avLst/>
          </a:prstGeom>
          <a:noFill/>
        </p:spPr>
        <p:txBody>
          <a:bodyPr wrap="square" rtlCol="0">
            <a:spAutoFit/>
          </a:bodyPr>
          <a:lstStyle/>
          <a:p>
            <a:pPr>
              <a:lnSpc>
                <a:spcPct val="150000"/>
              </a:lnSpc>
            </a:pPr>
            <a:r>
              <a:rPr lang="en-US" altLang="zh-TW" dirty="0">
                <a:latin typeface="源泉圓體 TTF Medium" panose="020B0600000000000000" pitchFamily="34" charset="-120"/>
                <a:ea typeface="源泉圓體 TTF Medium" panose="020B0600000000000000" pitchFamily="34" charset="-120"/>
              </a:rPr>
              <a:t>A</a:t>
            </a:r>
            <a:r>
              <a:rPr lang="en-US" altLang="zh-TW" dirty="0" smtClean="0">
                <a:latin typeface="源泉圓體 TTF Medium" panose="020B0600000000000000" pitchFamily="34" charset="-120"/>
                <a:ea typeface="源泉圓體 TTF Medium" panose="020B0600000000000000" pitchFamily="34" charset="-120"/>
              </a:rPr>
              <a:t>.</a:t>
            </a:r>
            <a:r>
              <a:rPr lang="zh-TW" altLang="en-US" b="1" u="sng" dirty="0" smtClean="0">
                <a:solidFill>
                  <a:srgbClr val="FF0000"/>
                </a:solidFill>
                <a:latin typeface="源泉圓體 TTF Medium" panose="020B0600000000000000" pitchFamily="34" charset="-120"/>
                <a:ea typeface="源泉圓體 TTF Medium" panose="020B0600000000000000" pitchFamily="34" charset="-120"/>
              </a:rPr>
              <a:t>能源</a:t>
            </a:r>
            <a:r>
              <a:rPr lang="zh-TW" altLang="en-US" b="1" u="sng" dirty="0">
                <a:solidFill>
                  <a:srgbClr val="FF0000"/>
                </a:solidFill>
                <a:latin typeface="源泉圓體 TTF Medium" panose="020B0600000000000000" pitchFamily="34" charset="-120"/>
                <a:ea typeface="源泉圓體 TTF Medium" panose="020B0600000000000000" pitchFamily="34" charset="-120"/>
              </a:rPr>
              <a:t>審查表</a:t>
            </a:r>
            <a:r>
              <a:rPr lang="en-US" altLang="zh-TW" b="1" u="sng" dirty="0">
                <a:solidFill>
                  <a:srgbClr val="FF0000"/>
                </a:solidFill>
                <a:latin typeface="源泉圓體 TTF Medium" panose="020B0600000000000000" pitchFamily="34" charset="-120"/>
                <a:ea typeface="源泉圓體 TTF Medium" panose="020B0600000000000000" pitchFamily="34" charset="-120"/>
              </a:rPr>
              <a:t>(FM-10650-015)</a:t>
            </a:r>
            <a:r>
              <a:rPr lang="zh-TW" altLang="en-US" dirty="0">
                <a:latin typeface="源泉圓體 TTF Medium" panose="020B0600000000000000" pitchFamily="34" charset="-120"/>
                <a:ea typeface="源泉圓體 TTF Medium" panose="020B0600000000000000" pitchFamily="34" charset="-120"/>
              </a:rPr>
              <a:t>應確實填寫，設備清單及資料等需與現場符合。</a:t>
            </a:r>
          </a:p>
          <a:p>
            <a:pPr>
              <a:lnSpc>
                <a:spcPct val="150000"/>
              </a:lnSpc>
            </a:pPr>
            <a:r>
              <a:rPr lang="en-US" altLang="zh-TW" dirty="0">
                <a:latin typeface="源泉圓體 TTF Medium" panose="020B0600000000000000" pitchFamily="34" charset="-120"/>
                <a:ea typeface="源泉圓體 TTF Medium" panose="020B0600000000000000" pitchFamily="34" charset="-120"/>
              </a:rPr>
              <a:t>B</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能源</a:t>
            </a:r>
            <a:r>
              <a:rPr lang="zh-TW" altLang="en-US" dirty="0">
                <a:latin typeface="源泉圓體 TTF Medium" panose="020B0600000000000000" pitchFamily="34" charset="-120"/>
                <a:ea typeface="源泉圓體 TTF Medium" panose="020B0600000000000000" pitchFamily="34" charset="-120"/>
              </a:rPr>
              <a:t>審查表內容包括：</a:t>
            </a:r>
          </a:p>
          <a:p>
            <a:pPr>
              <a:lnSpc>
                <a:spcPct val="150000"/>
              </a:lnSpc>
            </a:pPr>
            <a:r>
              <a:rPr lang="zh-TW" altLang="en-US" dirty="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1)</a:t>
            </a:r>
            <a:r>
              <a:rPr lang="zh-TW" altLang="en-US" dirty="0">
                <a:latin typeface="源泉圓體 TTF Medium" panose="020B0600000000000000" pitchFamily="34" charset="-120"/>
                <a:ea typeface="源泉圓體 TTF Medium" panose="020B0600000000000000" pitchFamily="34" charset="-120"/>
              </a:rPr>
              <a:t>各部門之設施、設備、系統及過程之能源用量。</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2)</a:t>
            </a:r>
            <a:r>
              <a:rPr lang="zh-TW" altLang="en-US" dirty="0">
                <a:latin typeface="源泉圓體 TTF Medium" panose="020B0600000000000000" pitchFamily="34" charset="-120"/>
                <a:ea typeface="源泉圓體 TTF Medium" panose="020B0600000000000000" pitchFamily="34" charset="-120"/>
              </a:rPr>
              <a:t>統計各項能源用途及主要耗能設備。</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3)</a:t>
            </a:r>
            <a:r>
              <a:rPr lang="zh-TW" altLang="en-US" dirty="0">
                <a:latin typeface="源泉圓體 TTF Medium" panose="020B0600000000000000" pitchFamily="34" charset="-120"/>
                <a:ea typeface="源泉圓體 TTF Medium" panose="020B0600000000000000" pitchFamily="34" charset="-120"/>
              </a:rPr>
              <a:t>能源使用以前一年度使用量進行統計分析。</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4)</a:t>
            </a:r>
            <a:r>
              <a:rPr lang="zh-TW" altLang="en-US" dirty="0">
                <a:latin typeface="源泉圓體 TTF Medium" panose="020B0600000000000000" pitchFamily="34" charset="-120"/>
                <a:ea typeface="源泉圓體 TTF Medium" panose="020B0600000000000000" pitchFamily="34" charset="-120"/>
              </a:rPr>
              <a:t>各單位中所有能源使用均應列入分析，且同出廠年份之同型機台可合併調查。</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5)</a:t>
            </a:r>
            <a:r>
              <a:rPr lang="zh-TW" altLang="en-US" dirty="0">
                <a:latin typeface="源泉圓體 TTF Medium" panose="020B0600000000000000" pitchFamily="34" charset="-120"/>
                <a:ea typeface="源泉圓體 TTF Medium" panose="020B0600000000000000" pitchFamily="34" charset="-120"/>
              </a:rPr>
              <a:t>若有新增、移除重大能源設備或對現有重大能源設備修繕，已影響全校總耗電量達</a:t>
            </a:r>
            <a:r>
              <a:rPr lang="en-US" altLang="zh-TW" dirty="0">
                <a:latin typeface="源泉圓體 TTF Medium" panose="020B0600000000000000" pitchFamily="34" charset="-120"/>
                <a:ea typeface="源泉圓體 TTF Medium" panose="020B0600000000000000" pitchFamily="34" charset="-120"/>
              </a:rPr>
              <a:t>3%</a:t>
            </a:r>
            <a:r>
              <a:rPr lang="zh-TW" altLang="en-US" dirty="0">
                <a:latin typeface="源泉圓體 TTF Medium" panose="020B0600000000000000" pitchFamily="34" charset="-120"/>
                <a:ea typeface="源泉圓體 TTF Medium" panose="020B0600000000000000" pitchFamily="34" charset="-120"/>
              </a:rPr>
              <a:t>以上時，必須進行評估。</a:t>
            </a:r>
          </a:p>
          <a:p>
            <a:pPr>
              <a:lnSpc>
                <a:spcPct val="150000"/>
              </a:lnSpc>
            </a:pPr>
            <a:r>
              <a:rPr lang="zh-TW" altLang="en-US" b="1" dirty="0" smtClean="0">
                <a:latin typeface="源泉圓體 TTF Medium" panose="020B0600000000000000" pitchFamily="34" charset="-120"/>
                <a:ea typeface="源泉圓體 TTF Medium" panose="020B0600000000000000" pitchFamily="34" charset="-120"/>
              </a:rPr>
              <a:t>能源</a:t>
            </a:r>
            <a:r>
              <a:rPr lang="zh-TW" altLang="en-US" b="1" dirty="0">
                <a:latin typeface="源泉圓體 TTF Medium" panose="020B0600000000000000" pitchFamily="34" charset="-120"/>
                <a:ea typeface="源泉圓體 TTF Medium" panose="020B0600000000000000" pitchFamily="34" charset="-120"/>
              </a:rPr>
              <a:t>耗用量之</a:t>
            </a:r>
            <a:r>
              <a:rPr lang="zh-TW" altLang="en-US" b="1" u="sng" dirty="0">
                <a:latin typeface="源泉圓體 TTF Medium" panose="020B0600000000000000" pitchFamily="34" charset="-120"/>
                <a:ea typeface="源泉圓體 TTF Medium" panose="020B0600000000000000" pitchFamily="34" charset="-120"/>
              </a:rPr>
              <a:t>計算原則</a:t>
            </a:r>
            <a:r>
              <a:rPr lang="zh-TW" altLang="en-US" b="1" dirty="0">
                <a:latin typeface="源泉圓體 TTF Medium" panose="020B0600000000000000" pitchFamily="34" charset="-120"/>
                <a:ea typeface="源泉圓體 TTF Medium" panose="020B0600000000000000" pitchFamily="34" charset="-120"/>
              </a:rPr>
              <a:t>：</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1)</a:t>
            </a:r>
            <a:r>
              <a:rPr lang="zh-TW" altLang="en-US" dirty="0">
                <a:latin typeface="源泉圓體 TTF Medium" panose="020B0600000000000000" pitchFamily="34" charset="-120"/>
                <a:ea typeface="源泉圓體 TTF Medium" panose="020B0600000000000000" pitchFamily="34" charset="-120"/>
              </a:rPr>
              <a:t>有電錶的則以實際量測為準。</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2)</a:t>
            </a:r>
            <a:r>
              <a:rPr lang="zh-TW" altLang="en-US" dirty="0">
                <a:latin typeface="源泉圓體 TTF Medium" panose="020B0600000000000000" pitchFamily="34" charset="-120"/>
                <a:ea typeface="源泉圓體 TTF Medium" panose="020B0600000000000000" pitchFamily="34" charset="-120"/>
              </a:rPr>
              <a:t>沒有裝設獨立電表則以設備銘牌標示的耗電量及使用時間來評估。</a:t>
            </a:r>
          </a:p>
        </p:txBody>
      </p:sp>
    </p:spTree>
    <p:extLst>
      <p:ext uri="{BB962C8B-B14F-4D97-AF65-F5344CB8AC3E}">
        <p14:creationId xmlns:p14="http://schemas.microsoft.com/office/powerpoint/2010/main" val="1423648908"/>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能源管制作業</a:t>
            </a:r>
            <a:r>
              <a:rPr lang="en-US" altLang="zh-TW" sz="3000" b="1" dirty="0">
                <a:solidFill>
                  <a:srgbClr val="006699"/>
                </a:solidFill>
                <a:latin typeface="+mn-ea"/>
                <a:cs typeface="+mj-cs"/>
              </a:rPr>
              <a:t>(IC-10650-008)</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5078313"/>
          </a:xfrm>
          <a:prstGeom prst="rect">
            <a:avLst/>
          </a:prstGeom>
          <a:noFill/>
        </p:spPr>
        <p:txBody>
          <a:bodyPr wrap="square" rtlCol="0">
            <a:spAutoFit/>
          </a:bodyPr>
          <a:lstStyle/>
          <a:p>
            <a:pPr>
              <a:lnSpc>
                <a:spcPct val="150000"/>
              </a:lnSpc>
            </a:pPr>
            <a:r>
              <a:rPr lang="en-US" altLang="zh-TW" dirty="0">
                <a:latin typeface="源泉圓體 TTF Medium" panose="020B0600000000000000" pitchFamily="34" charset="-120"/>
                <a:ea typeface="源泉圓體 TTF Medium" panose="020B0600000000000000" pitchFamily="34" charset="-120"/>
              </a:rPr>
              <a:t>A</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應</a:t>
            </a:r>
            <a:r>
              <a:rPr lang="zh-TW" altLang="en-US" dirty="0">
                <a:latin typeface="源泉圓體 TTF Medium" panose="020B0600000000000000" pitchFamily="34" charset="-120"/>
                <a:ea typeface="源泉圓體 TTF Medium" panose="020B0600000000000000" pitchFamily="34" charset="-120"/>
              </a:rPr>
              <a:t>熟悉設備及設施之使用管制</a:t>
            </a:r>
          </a:p>
          <a:p>
            <a:pPr>
              <a:lnSpc>
                <a:spcPct val="150000"/>
              </a:lnSpc>
            </a:pPr>
            <a:r>
              <a:rPr lang="en-US" altLang="zh-TW" dirty="0">
                <a:latin typeface="源泉圓體 TTF Medium" panose="020B0600000000000000" pitchFamily="34" charset="-120"/>
                <a:ea typeface="源泉圓體 TTF Medium" panose="020B0600000000000000" pitchFamily="34" charset="-120"/>
              </a:rPr>
              <a:t>B</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設備</a:t>
            </a:r>
            <a:r>
              <a:rPr lang="zh-TW" altLang="en-US" dirty="0">
                <a:latin typeface="源泉圓體 TTF Medium" panose="020B0600000000000000" pitchFamily="34" charset="-120"/>
                <a:ea typeface="源泉圓體 TTF Medium" panose="020B0600000000000000" pitchFamily="34" charset="-120"/>
              </a:rPr>
              <a:t>及設施之使用管制如下</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1</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冷氣設備</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空調系統</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非夏季</a:t>
            </a:r>
            <a:r>
              <a:rPr lang="en-US" altLang="zh-TW" dirty="0">
                <a:latin typeface="源泉圓體 TTF Medium" panose="020B0600000000000000" pitchFamily="34" charset="-120"/>
                <a:ea typeface="源泉圓體 TTF Medium" panose="020B0600000000000000" pitchFamily="34" charset="-120"/>
              </a:rPr>
              <a:t>(11</a:t>
            </a:r>
            <a:r>
              <a:rPr lang="zh-TW" altLang="en-US" dirty="0">
                <a:latin typeface="源泉圓體 TTF Medium" panose="020B0600000000000000" pitchFamily="34" charset="-120"/>
                <a:ea typeface="源泉圓體 TTF Medium" panose="020B0600000000000000" pitchFamily="34" charset="-120"/>
              </a:rPr>
              <a:t>月～隔年</a:t>
            </a:r>
            <a:r>
              <a:rPr lang="en-US" altLang="zh-TW" dirty="0">
                <a:latin typeface="源泉圓體 TTF Medium" panose="020B0600000000000000" pitchFamily="34" charset="-120"/>
                <a:ea typeface="源泉圓體 TTF Medium" panose="020B0600000000000000" pitchFamily="34" charset="-120"/>
              </a:rPr>
              <a:t>4</a:t>
            </a:r>
            <a:r>
              <a:rPr lang="zh-TW" altLang="en-US" dirty="0">
                <a:latin typeface="源泉圓體 TTF Medium" panose="020B0600000000000000" pitchFamily="34" charset="-120"/>
                <a:ea typeface="源泉圓體 TTF Medium" panose="020B0600000000000000" pitchFamily="34" charset="-120"/>
              </a:rPr>
              <a:t>月</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：普通教室、行政辦公室、教師研究辦公室、專業教室、實驗室以及會議室、活動中心等場所於佈置、採排時不開冷氣。</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b</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夏季</a:t>
            </a:r>
            <a:r>
              <a:rPr lang="en-US" altLang="zh-TW" dirty="0">
                <a:latin typeface="源泉圓體 TTF Medium" panose="020B0600000000000000" pitchFamily="34" charset="-120"/>
                <a:ea typeface="源泉圓體 TTF Medium" panose="020B0600000000000000" pitchFamily="34" charset="-120"/>
              </a:rPr>
              <a:t>(5</a:t>
            </a:r>
            <a:r>
              <a:rPr lang="zh-TW" altLang="en-US" dirty="0">
                <a:latin typeface="源泉圓體 TTF Medium" panose="020B0600000000000000" pitchFamily="34" charset="-120"/>
                <a:ea typeface="源泉圓體 TTF Medium" panose="020B0600000000000000" pitchFamily="34" charset="-120"/>
              </a:rPr>
              <a:t>月～</a:t>
            </a:r>
            <a:r>
              <a:rPr lang="en-US" altLang="zh-TW" dirty="0">
                <a:latin typeface="源泉圓體 TTF Medium" panose="020B0600000000000000" pitchFamily="34" charset="-120"/>
                <a:ea typeface="源泉圓體 TTF Medium" panose="020B0600000000000000" pitchFamily="34" charset="-120"/>
              </a:rPr>
              <a:t>10</a:t>
            </a:r>
            <a:r>
              <a:rPr lang="zh-TW" altLang="en-US" dirty="0">
                <a:latin typeface="源泉圓體 TTF Medium" panose="020B0600000000000000" pitchFamily="34" charset="-120"/>
                <a:ea typeface="源泉圓體 TTF Medium" panose="020B0600000000000000" pitchFamily="34" charset="-120"/>
              </a:rPr>
              <a:t>月</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I</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行政辦公室、教師研究辦公室於</a:t>
            </a:r>
            <a:r>
              <a:rPr lang="en-US" altLang="zh-TW" dirty="0">
                <a:latin typeface="源泉圓體 TTF Medium" panose="020B0600000000000000" pitchFamily="34" charset="-120"/>
                <a:ea typeface="源泉圓體 TTF Medium" panose="020B0600000000000000" pitchFamily="34" charset="-120"/>
              </a:rPr>
              <a:t>23:00</a:t>
            </a:r>
            <a:r>
              <a:rPr lang="zh-TW" altLang="en-US" dirty="0">
                <a:latin typeface="源泉圓體 TTF Medium" panose="020B0600000000000000" pitchFamily="34" charset="-120"/>
                <a:ea typeface="源泉圓體 TTF Medium" panose="020B0600000000000000" pitchFamily="34" charset="-120"/>
              </a:rPr>
              <a:t>～翌日</a:t>
            </a:r>
            <a:r>
              <a:rPr lang="en-US" altLang="zh-TW" dirty="0">
                <a:latin typeface="源泉圓體 TTF Medium" panose="020B0600000000000000" pitchFamily="34" charset="-120"/>
                <a:ea typeface="源泉圓體 TTF Medium" panose="020B0600000000000000" pitchFamily="34" charset="-120"/>
              </a:rPr>
              <a:t>10:00</a:t>
            </a:r>
            <a:r>
              <a:rPr lang="zh-TW" altLang="en-US" dirty="0">
                <a:latin typeface="源泉圓體 TTF Medium" panose="020B0600000000000000" pitchFamily="34" charset="-120"/>
                <a:ea typeface="源泉圓體 TTF Medium" panose="020B0600000000000000" pitchFamily="34" charset="-120"/>
              </a:rPr>
              <a:t>冷氣不供電，每天中午</a:t>
            </a:r>
            <a:r>
              <a:rPr lang="en-US" altLang="zh-TW" dirty="0">
                <a:latin typeface="源泉圓體 TTF Medium" panose="020B0600000000000000" pitchFamily="34" charset="-120"/>
                <a:ea typeface="源泉圓體 TTF Medium" panose="020B0600000000000000" pitchFamily="34" charset="-120"/>
              </a:rPr>
              <a:t>12:00</a:t>
            </a:r>
            <a:r>
              <a:rPr lang="zh-TW" altLang="en-US" dirty="0">
                <a:latin typeface="源泉圓體 TTF Medium" panose="020B0600000000000000" pitchFamily="34" charset="-120"/>
                <a:ea typeface="源泉圓體 TTF Medium" panose="020B0600000000000000" pitchFamily="34" charset="-120"/>
              </a:rPr>
              <a:t>與</a:t>
            </a:r>
            <a:r>
              <a:rPr lang="en-US" altLang="zh-TW" dirty="0">
                <a:latin typeface="源泉圓體 TTF Medium" panose="020B0600000000000000" pitchFamily="34" charset="-120"/>
                <a:ea typeface="源泉圓體 TTF Medium" panose="020B0600000000000000" pitchFamily="34" charset="-120"/>
              </a:rPr>
              <a:t>16:30</a:t>
            </a:r>
            <a:r>
              <a:rPr lang="zh-TW" altLang="en-US" dirty="0">
                <a:latin typeface="源泉圓體 TTF Medium" panose="020B0600000000000000" pitchFamily="34" charset="-120"/>
                <a:ea typeface="源泉圓體 TTF Medium" panose="020B0600000000000000" pitchFamily="34" charset="-120"/>
              </a:rPr>
              <a:t>進行冷氣瞬斷。</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II</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專業教室、實驗室，於</a:t>
            </a:r>
            <a:r>
              <a:rPr lang="en-US" altLang="zh-TW" dirty="0">
                <a:latin typeface="源泉圓體 TTF Medium" panose="020B0600000000000000" pitchFamily="34" charset="-120"/>
                <a:ea typeface="源泉圓體 TTF Medium" panose="020B0600000000000000" pitchFamily="34" charset="-120"/>
              </a:rPr>
              <a:t>23:00</a:t>
            </a:r>
            <a:r>
              <a:rPr lang="zh-TW" altLang="en-US" dirty="0">
                <a:latin typeface="源泉圓體 TTF Medium" panose="020B0600000000000000" pitchFamily="34" charset="-120"/>
                <a:ea typeface="源泉圓體 TTF Medium" panose="020B0600000000000000" pitchFamily="34" charset="-120"/>
              </a:rPr>
              <a:t>～翌日</a:t>
            </a:r>
            <a:r>
              <a:rPr lang="en-US" altLang="zh-TW" dirty="0">
                <a:latin typeface="源泉圓體 TTF Medium" panose="020B0600000000000000" pitchFamily="34" charset="-120"/>
                <a:ea typeface="源泉圓體 TTF Medium" panose="020B0600000000000000" pitchFamily="34" charset="-120"/>
              </a:rPr>
              <a:t>07:00</a:t>
            </a:r>
            <a:r>
              <a:rPr lang="zh-TW" altLang="en-US" dirty="0">
                <a:latin typeface="源泉圓體 TTF Medium" panose="020B0600000000000000" pitchFamily="34" charset="-120"/>
                <a:ea typeface="源泉圓體 TTF Medium" panose="020B0600000000000000" pitchFamily="34" charset="-120"/>
              </a:rPr>
              <a:t>冷氣不供電，每天中午</a:t>
            </a:r>
            <a:r>
              <a:rPr lang="en-US" altLang="zh-TW" dirty="0">
                <a:latin typeface="源泉圓體 TTF Medium" panose="020B0600000000000000" pitchFamily="34" charset="-120"/>
                <a:ea typeface="源泉圓體 TTF Medium" panose="020B0600000000000000" pitchFamily="34" charset="-120"/>
              </a:rPr>
              <a:t>12:00</a:t>
            </a:r>
            <a:r>
              <a:rPr lang="zh-TW" altLang="en-US" dirty="0">
                <a:latin typeface="源泉圓體 TTF Medium" panose="020B0600000000000000" pitchFamily="34" charset="-120"/>
                <a:ea typeface="源泉圓體 TTF Medium" panose="020B0600000000000000" pitchFamily="34" charset="-120"/>
              </a:rPr>
              <a:t>與</a:t>
            </a:r>
            <a:r>
              <a:rPr lang="en-US" altLang="zh-TW" dirty="0">
                <a:latin typeface="源泉圓體 TTF Medium" panose="020B0600000000000000" pitchFamily="34" charset="-120"/>
                <a:ea typeface="源泉圓體 TTF Medium" panose="020B0600000000000000" pitchFamily="34" charset="-120"/>
              </a:rPr>
              <a:t>16:30</a:t>
            </a:r>
            <a:r>
              <a:rPr lang="zh-TW" altLang="en-US" dirty="0">
                <a:latin typeface="源泉圓體 TTF Medium" panose="020B0600000000000000" pitchFamily="34" charset="-120"/>
                <a:ea typeface="源泉圓體 TTF Medium" panose="020B0600000000000000" pitchFamily="34" charset="-120"/>
              </a:rPr>
              <a:t>進行冷氣瞬斷。</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III</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會議室、活動中心等場所於佈置、採排時，</a:t>
            </a:r>
            <a:r>
              <a:rPr lang="en-US" altLang="zh-TW" dirty="0">
                <a:latin typeface="源泉圓體 TTF Medium" panose="020B0600000000000000" pitchFamily="34" charset="-120"/>
                <a:ea typeface="源泉圓體 TTF Medium" panose="020B0600000000000000" pitchFamily="34" charset="-120"/>
              </a:rPr>
              <a:t>16:00</a:t>
            </a:r>
            <a:r>
              <a:rPr lang="zh-TW" altLang="en-US" dirty="0">
                <a:latin typeface="源泉圓體 TTF Medium" panose="020B0600000000000000" pitchFamily="34" charset="-120"/>
                <a:ea typeface="源泉圓體 TTF Medium" panose="020B0600000000000000" pitchFamily="34" charset="-120"/>
              </a:rPr>
              <a:t>～翌日</a:t>
            </a:r>
            <a:r>
              <a:rPr lang="en-US" altLang="zh-TW" dirty="0">
                <a:latin typeface="源泉圓體 TTF Medium" panose="020B0600000000000000" pitchFamily="34" charset="-120"/>
                <a:ea typeface="源泉圓體 TTF Medium" panose="020B0600000000000000" pitchFamily="34" charset="-120"/>
              </a:rPr>
              <a:t>10:00</a:t>
            </a:r>
            <a:r>
              <a:rPr lang="zh-TW" altLang="en-US" dirty="0">
                <a:latin typeface="源泉圓體 TTF Medium" panose="020B0600000000000000" pitchFamily="34" charset="-120"/>
                <a:ea typeface="源泉圓體 TTF Medium" panose="020B0600000000000000" pitchFamily="34" charset="-120"/>
              </a:rPr>
              <a:t>冷氣不供電。</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c</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上述管制在開窗及使用電風扇時，室溫仍超過</a:t>
            </a:r>
            <a:r>
              <a:rPr lang="en-US" altLang="zh-TW" dirty="0">
                <a:latin typeface="源泉圓體 TTF Medium" panose="020B0600000000000000" pitchFamily="34" charset="-120"/>
                <a:ea typeface="源泉圓體 TTF Medium" panose="020B0600000000000000" pitchFamily="34" charset="-120"/>
              </a:rPr>
              <a:t>28</a:t>
            </a:r>
            <a:r>
              <a:rPr lang="zh-TW" altLang="en-US" dirty="0">
                <a:latin typeface="源泉圓體 TTF Medium" panose="020B0600000000000000" pitchFamily="34" charset="-120"/>
                <a:ea typeface="源泉圓體 TTF Medium" panose="020B0600000000000000" pitchFamily="34" charset="-120"/>
              </a:rPr>
              <a:t>度時可依實際需求使用</a:t>
            </a:r>
            <a:r>
              <a:rPr lang="zh-TW" altLang="en-US" dirty="0" smtClean="0">
                <a:latin typeface="源泉圓體 TTF Medium" panose="020B0600000000000000" pitchFamily="34" charset="-120"/>
                <a:ea typeface="源泉圓體 TTF Medium" panose="020B0600000000000000" pitchFamily="34" charset="-120"/>
              </a:rPr>
              <a:t>。</a:t>
            </a:r>
            <a:endParaRPr lang="zh-TW" altLang="en-US" dirty="0">
              <a:latin typeface="源泉圓體 TTF Medium" panose="020B0600000000000000" pitchFamily="34" charset="-120"/>
              <a:ea typeface="源泉圓體 TTF Medium" panose="020B0600000000000000" pitchFamily="34" charset="-120"/>
            </a:endParaRPr>
          </a:p>
        </p:txBody>
      </p:sp>
    </p:spTree>
    <p:extLst>
      <p:ext uri="{BB962C8B-B14F-4D97-AF65-F5344CB8AC3E}">
        <p14:creationId xmlns:p14="http://schemas.microsoft.com/office/powerpoint/2010/main" val="4210620674"/>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能源管制作業</a:t>
            </a:r>
            <a:r>
              <a:rPr lang="en-US" altLang="zh-TW" sz="3000" b="1" dirty="0">
                <a:solidFill>
                  <a:srgbClr val="006699"/>
                </a:solidFill>
                <a:latin typeface="+mn-ea"/>
                <a:cs typeface="+mj-cs"/>
              </a:rPr>
              <a:t>(IC-10650-008)</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3831818"/>
          </a:xfrm>
          <a:prstGeom prst="rect">
            <a:avLst/>
          </a:prstGeom>
          <a:noFill/>
        </p:spPr>
        <p:txBody>
          <a:bodyPr wrap="square" rtlCol="0">
            <a:spAutoFit/>
          </a:bodyPr>
          <a:lstStyle/>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d</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無法配合冷氣供電時間管控措施者，請於每年</a:t>
            </a:r>
            <a:r>
              <a:rPr lang="en-US" altLang="zh-TW" dirty="0">
                <a:latin typeface="源泉圓體 TTF Medium" panose="020B0600000000000000" pitchFamily="34" charset="-120"/>
                <a:ea typeface="源泉圓體 TTF Medium" panose="020B0600000000000000" pitchFamily="34" charset="-120"/>
              </a:rPr>
              <a:t>10</a:t>
            </a:r>
            <a:r>
              <a:rPr lang="zh-TW" altLang="en-US" dirty="0">
                <a:latin typeface="源泉圓體 TTF Medium" panose="020B0600000000000000" pitchFamily="34" charset="-120"/>
                <a:ea typeface="源泉圓體 TTF Medium" panose="020B0600000000000000" pitchFamily="34" charset="-120"/>
              </a:rPr>
              <a:t>月</a:t>
            </a:r>
            <a:r>
              <a:rPr lang="en-US" altLang="zh-TW" dirty="0">
                <a:latin typeface="源泉圓體 TTF Medium" panose="020B0600000000000000" pitchFamily="34" charset="-120"/>
                <a:ea typeface="源泉圓體 TTF Medium" panose="020B0600000000000000" pitchFamily="34" charset="-120"/>
              </a:rPr>
              <a:t>31</a:t>
            </a:r>
            <a:r>
              <a:rPr lang="zh-TW" altLang="en-US" dirty="0">
                <a:latin typeface="源泉圓體 TTF Medium" panose="020B0600000000000000" pitchFamily="34" charset="-120"/>
                <a:ea typeface="源泉圓體 TTF Medium" panose="020B0600000000000000" pitchFamily="34" charset="-120"/>
              </a:rPr>
              <a:t>日前填寫「冷氣不斷電需求申請單」</a:t>
            </a:r>
            <a:r>
              <a:rPr lang="en-US" altLang="zh-TW" dirty="0">
                <a:latin typeface="源泉圓體 TTF Medium" panose="020B0600000000000000" pitchFamily="34" charset="-120"/>
                <a:ea typeface="源泉圓體 TTF Medium" panose="020B0600000000000000" pitchFamily="34" charset="-120"/>
              </a:rPr>
              <a:t>(FM-10650-036)</a:t>
            </a:r>
            <a:r>
              <a:rPr lang="zh-TW" altLang="en-US" dirty="0">
                <a:latin typeface="源泉圓體 TTF Medium" panose="020B0600000000000000" pitchFamily="34" charset="-120"/>
                <a:ea typeface="源泉圓體 TTF Medium" panose="020B0600000000000000" pitchFamily="34" charset="-120"/>
              </a:rPr>
              <a:t>，送至事營組申請，本組將安排現勘評估後，提送安環委員會審議，審議通過後將於隔年</a:t>
            </a:r>
            <a:r>
              <a:rPr lang="en-US" altLang="zh-TW" dirty="0">
                <a:latin typeface="源泉圓體 TTF Medium" panose="020B0600000000000000" pitchFamily="34" charset="-120"/>
                <a:ea typeface="源泉圓體 TTF Medium" panose="020B0600000000000000" pitchFamily="34" charset="-120"/>
              </a:rPr>
              <a:t>1</a:t>
            </a:r>
            <a:r>
              <a:rPr lang="zh-TW" altLang="en-US" dirty="0">
                <a:latin typeface="源泉圓體 TTF Medium" panose="020B0600000000000000" pitchFamily="34" charset="-120"/>
                <a:ea typeface="源泉圓體 TTF Medium" panose="020B0600000000000000" pitchFamily="34" charset="-120"/>
              </a:rPr>
              <a:t>月</a:t>
            </a:r>
            <a:r>
              <a:rPr lang="en-US" altLang="zh-TW" dirty="0">
                <a:latin typeface="源泉圓體 TTF Medium" panose="020B0600000000000000" pitchFamily="34" charset="-120"/>
                <a:ea typeface="源泉圓體 TTF Medium" panose="020B0600000000000000" pitchFamily="34" charset="-120"/>
              </a:rPr>
              <a:t>1</a:t>
            </a:r>
            <a:r>
              <a:rPr lang="zh-TW" altLang="en-US" dirty="0">
                <a:latin typeface="源泉圓體 TTF Medium" panose="020B0600000000000000" pitchFamily="34" charset="-120"/>
                <a:ea typeface="源泉圓體 TTF Medium" panose="020B0600000000000000" pitchFamily="34" charset="-120"/>
              </a:rPr>
              <a:t>日起，停止冷氣供電時間管控。</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(2) </a:t>
            </a:r>
            <a:r>
              <a:rPr lang="zh-TW" altLang="en-US" dirty="0">
                <a:latin typeface="源泉圓體 TTF Medium" panose="020B0600000000000000" pitchFamily="34" charset="-120"/>
                <a:ea typeface="源泉圓體 TTF Medium" panose="020B0600000000000000" pitchFamily="34" charset="-120"/>
              </a:rPr>
              <a:t>各單位的專業儀器設備由財產所屬單位進行管制。電腦、辦公用事務機等設備，由各單位依年度節約能源計畫相關措施執行管制。</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3) </a:t>
            </a:r>
            <a:r>
              <a:rPr lang="zh-TW" altLang="en-US" dirty="0">
                <a:latin typeface="源泉圓體 TTF Medium" panose="020B0600000000000000" pitchFamily="34" charset="-120"/>
                <a:ea typeface="源泉圓體 TTF Medium" panose="020B0600000000000000" pitchFamily="34" charset="-120"/>
              </a:rPr>
              <a:t>私人電器設備之管制：設置冷氣需經校方同意。</a:t>
            </a:r>
          </a:p>
          <a:p>
            <a:pPr>
              <a:lnSpc>
                <a:spcPct val="150000"/>
              </a:lnSpc>
            </a:pPr>
            <a:r>
              <a:rPr lang="zh-TW" altLang="en-US" dirty="0" smtClean="0">
                <a:latin typeface="源泉圓體 TTF Medium" panose="020B0600000000000000" pitchFamily="34" charset="-120"/>
                <a:ea typeface="源泉圓體 TTF Medium" panose="020B0600000000000000" pitchFamily="34" charset="-120"/>
              </a:rPr>
              <a:t>　</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4) </a:t>
            </a:r>
            <a:r>
              <a:rPr lang="zh-TW" altLang="en-US" dirty="0">
                <a:latin typeface="源泉圓體 TTF Medium" panose="020B0600000000000000" pitchFamily="34" charset="-120"/>
                <a:ea typeface="源泉圓體 TTF Medium" panose="020B0600000000000000" pitchFamily="34" charset="-120"/>
              </a:rPr>
              <a:t>各項設備及設施之管理單位應落實維護保養，提高效率、減少耗能。</a:t>
            </a:r>
          </a:p>
          <a:p>
            <a:pPr>
              <a:lnSpc>
                <a:spcPct val="150000"/>
              </a:lnSpc>
            </a:pPr>
            <a:r>
              <a:rPr lang="en-US" altLang="zh-TW" dirty="0" smtClean="0">
                <a:latin typeface="源泉圓體 TTF Medium" panose="020B0600000000000000" pitchFamily="34" charset="-120"/>
                <a:ea typeface="源泉圓體 TTF Medium" panose="020B0600000000000000" pitchFamily="34" charset="-120"/>
              </a:rPr>
              <a:t>C. </a:t>
            </a:r>
            <a:r>
              <a:rPr lang="zh-TW" altLang="en-US" dirty="0">
                <a:latin typeface="源泉圓體 TTF Medium" panose="020B0600000000000000" pitchFamily="34" charset="-120"/>
                <a:ea typeface="源泉圓體 TTF Medium" panose="020B0600000000000000" pitchFamily="34" charset="-120"/>
              </a:rPr>
              <a:t>每年</a:t>
            </a:r>
            <a:r>
              <a:rPr lang="en-US" altLang="zh-TW" dirty="0">
                <a:latin typeface="源泉圓體 TTF Medium" panose="020B0600000000000000" pitchFamily="34" charset="-120"/>
                <a:ea typeface="源泉圓體 TTF Medium" panose="020B0600000000000000" pitchFamily="34" charset="-120"/>
              </a:rPr>
              <a:t>4-5</a:t>
            </a:r>
            <a:r>
              <a:rPr lang="zh-TW" altLang="en-US" dirty="0">
                <a:latin typeface="源泉圓體 TTF Medium" panose="020B0600000000000000" pitchFamily="34" charset="-120"/>
                <a:ea typeface="源泉圓體 TTF Medium" panose="020B0600000000000000" pitchFamily="34" charset="-120"/>
              </a:rPr>
              <a:t>月本校各院、處、室及中心單位，填寫「</a:t>
            </a:r>
            <a:r>
              <a:rPr lang="zh-TW" altLang="en-US" b="1" u="sng" dirty="0">
                <a:solidFill>
                  <a:srgbClr val="FF0000"/>
                </a:solidFill>
                <a:latin typeface="源泉圓體 TTF Medium" panose="020B0600000000000000" pitchFamily="34" charset="-120"/>
                <a:ea typeface="源泉圓體 TTF Medium" panose="020B0600000000000000" pitchFamily="34" charset="-120"/>
              </a:rPr>
              <a:t>能源使用自主管理表</a:t>
            </a:r>
            <a:r>
              <a:rPr lang="zh-TW" altLang="en-US" dirty="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(FM-10650-028)</a:t>
            </a:r>
            <a:r>
              <a:rPr lang="zh-TW" altLang="en-US" dirty="0">
                <a:latin typeface="源泉圓體 TTF Medium" panose="020B0600000000000000" pitchFamily="34" charset="-120"/>
                <a:ea typeface="源泉圓體 TTF Medium" panose="020B0600000000000000" pitchFamily="34" charset="-120"/>
              </a:rPr>
              <a:t>進行電能使用檢討及矯正預防措施，</a:t>
            </a:r>
            <a:r>
              <a:rPr lang="zh-TW" altLang="en-US" b="1" dirty="0">
                <a:latin typeface="源泉圓體 TTF Medium" panose="020B0600000000000000" pitchFamily="34" charset="-120"/>
                <a:ea typeface="源泉圓體 TTF Medium" panose="020B0600000000000000" pitchFamily="34" charset="-120"/>
              </a:rPr>
              <a:t>經主管核章後交回事營組</a:t>
            </a:r>
            <a:r>
              <a:rPr lang="zh-TW" altLang="en-US" dirty="0">
                <a:latin typeface="源泉圓體 TTF Medium" panose="020B0600000000000000" pitchFamily="34" charset="-120"/>
                <a:ea typeface="源泉圓體 TTF Medium" panose="020B0600000000000000" pitchFamily="34" charset="-120"/>
              </a:rPr>
              <a:t>。</a:t>
            </a:r>
          </a:p>
        </p:txBody>
      </p:sp>
    </p:spTree>
    <p:extLst>
      <p:ext uri="{BB962C8B-B14F-4D97-AF65-F5344CB8AC3E}">
        <p14:creationId xmlns:p14="http://schemas.microsoft.com/office/powerpoint/2010/main" val="2742129229"/>
      </p:ext>
    </p:ext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2">
            <a:extLst/>
          </p:cNvPr>
          <p:cNvSpPr txBox="1">
            <a:spLocks/>
          </p:cNvSpPr>
          <p:nvPr/>
        </p:nvSpPr>
        <p:spPr>
          <a:xfrm>
            <a:off x="0" y="646907"/>
            <a:ext cx="9029700" cy="477837"/>
          </a:xfrm>
          <a:prstGeom prst="rect">
            <a:avLst/>
          </a:prstGeom>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0" indent="0" algn="ctr">
              <a:spcBef>
                <a:spcPct val="0"/>
              </a:spcBef>
              <a:buFontTx/>
              <a:buNone/>
              <a:defRPr/>
            </a:pPr>
            <a:r>
              <a:rPr lang="zh-TW" altLang="en-US" sz="3000" b="1" dirty="0">
                <a:solidFill>
                  <a:srgbClr val="006699"/>
                </a:solidFill>
                <a:latin typeface="+mn-ea"/>
                <a:cs typeface="+mj-cs"/>
              </a:rPr>
              <a:t>稽核日小提醒</a:t>
            </a:r>
            <a:r>
              <a:rPr lang="en-US" altLang="zh-TW" sz="3000" b="1" dirty="0">
                <a:solidFill>
                  <a:srgbClr val="006699"/>
                </a:solidFill>
                <a:latin typeface="+mn-ea"/>
                <a:cs typeface="+mj-cs"/>
              </a:rPr>
              <a:t>:</a:t>
            </a:r>
            <a:endParaRPr lang="zh-TW" altLang="en-US" sz="3000" b="1" dirty="0">
              <a:solidFill>
                <a:srgbClr val="006699"/>
              </a:solidFill>
              <a:latin typeface="+mn-ea"/>
              <a:cs typeface="+mj-cs"/>
            </a:endParaRPr>
          </a:p>
        </p:txBody>
      </p:sp>
      <p:sp>
        <p:nvSpPr>
          <p:cNvPr id="3" name="文字方塊 2"/>
          <p:cNvSpPr txBox="1"/>
          <p:nvPr/>
        </p:nvSpPr>
        <p:spPr>
          <a:xfrm>
            <a:off x="251521" y="1484784"/>
            <a:ext cx="8778180" cy="4247317"/>
          </a:xfrm>
          <a:prstGeom prst="rect">
            <a:avLst/>
          </a:prstGeom>
          <a:noFill/>
        </p:spPr>
        <p:txBody>
          <a:bodyPr wrap="square" rtlCol="0">
            <a:spAutoFit/>
          </a:bodyPr>
          <a:lstStyle/>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一</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請</a:t>
            </a:r>
            <a:r>
              <a:rPr lang="zh-TW" altLang="en-US" dirty="0">
                <a:latin typeface="源泉圓體 TTF Medium" panose="020B0600000000000000" pitchFamily="34" charset="-120"/>
                <a:ea typeface="源泉圓體 TTF Medium" panose="020B0600000000000000" pitchFamily="34" charset="-120"/>
              </a:rPr>
              <a:t>同學依照實驗室規範穿著實驗衣、配戴手套，並依化學品特性於適當設備內操作</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揮發物請於排氣櫃內操作</a:t>
            </a: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a:t>
            </a: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二</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環境</a:t>
            </a:r>
            <a:r>
              <a:rPr lang="zh-TW" altLang="en-US" dirty="0">
                <a:latin typeface="源泉圓體 TTF Medium" panose="020B0600000000000000" pitchFamily="34" charset="-120"/>
                <a:ea typeface="源泉圓體 TTF Medium" panose="020B0600000000000000" pitchFamily="34" charset="-120"/>
              </a:rPr>
              <a:t>請保持乾淨，沒有使用的藥品或器皿請收整齊或清洗，請勿把實驗桌或排氣櫃裡面放滿藥罐或容器。</a:t>
            </a: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三</a:t>
            </a:r>
            <a:r>
              <a:rPr lang="en-US" altLang="zh-TW" dirty="0" smtClean="0">
                <a:latin typeface="源泉圓體 TTF Medium" panose="020B0600000000000000" pitchFamily="34" charset="-120"/>
                <a:ea typeface="源泉圓體 TTF Medium" panose="020B0600000000000000" pitchFamily="34" charset="-120"/>
              </a:rPr>
              <a:t>)</a:t>
            </a:r>
            <a:r>
              <a:rPr lang="zh-TW" altLang="en-US" dirty="0" smtClean="0">
                <a:latin typeface="源泉圓體 TTF Medium" panose="020B0600000000000000" pitchFamily="34" charset="-120"/>
                <a:ea typeface="源泉圓體 TTF Medium" panose="020B0600000000000000" pitchFamily="34" charset="-120"/>
              </a:rPr>
              <a:t>實驗室</a:t>
            </a:r>
            <a:r>
              <a:rPr lang="zh-TW" altLang="en-US" dirty="0">
                <a:latin typeface="源泉圓體 TTF Medium" panose="020B0600000000000000" pitchFamily="34" charset="-120"/>
                <a:ea typeface="源泉圓體 TTF Medium" panose="020B0600000000000000" pitchFamily="34" charset="-120"/>
              </a:rPr>
              <a:t>裡面禁止飲食，也不要在實驗室內奔跑、嬉鬧及做一些與實驗非相關之事情。</a:t>
            </a:r>
          </a:p>
          <a:p>
            <a:pPr>
              <a:lnSpc>
                <a:spcPct val="150000"/>
              </a:lnSpc>
            </a:pPr>
            <a:endParaRPr lang="zh-TW" altLang="en-US" dirty="0">
              <a:latin typeface="源泉圓體 TTF Medium" panose="020B0600000000000000" pitchFamily="34" charset="-120"/>
              <a:ea typeface="源泉圓體 TTF Medium" panose="020B0600000000000000" pitchFamily="34" charset="-120"/>
            </a:endParaRPr>
          </a:p>
          <a:p>
            <a:pPr>
              <a:lnSpc>
                <a:spcPct val="150000"/>
              </a:lnSpc>
            </a:pPr>
            <a:r>
              <a:rPr lang="en-US" altLang="zh-TW" dirty="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此份為稽查重點提醒，不同外部稽核委員對於稽核重點或技巧都有不同之處</a:t>
            </a:r>
            <a:r>
              <a:rPr lang="zh-TW" altLang="en-US" dirty="0" smtClean="0">
                <a:latin typeface="源泉圓體 TTF Medium" panose="020B0600000000000000" pitchFamily="34" charset="-120"/>
                <a:ea typeface="源泉圓體 TTF Medium" panose="020B0600000000000000" pitchFamily="34" charset="-120"/>
              </a:rPr>
              <a:t>，內控制度請參閱稽核室網頁</a:t>
            </a:r>
            <a:r>
              <a:rPr lang="en-US" altLang="zh-TW" dirty="0" smtClean="0">
                <a:latin typeface="源泉圓體 TTF Medium" panose="020B0600000000000000" pitchFamily="34" charset="-120"/>
                <a:ea typeface="源泉圓體 TTF Medium" panose="020B0600000000000000" pitchFamily="34" charset="-120"/>
              </a:rPr>
              <a:t>(</a:t>
            </a:r>
            <a:r>
              <a:rPr lang="en-US" altLang="zh-TW" dirty="0">
                <a:latin typeface="源泉圓體 TTF Medium" panose="020B0600000000000000" pitchFamily="34" charset="-120"/>
                <a:ea typeface="源泉圓體 TTF Medium" panose="020B0600000000000000" pitchFamily="34" charset="-120"/>
              </a:rPr>
              <a:t>http://</a:t>
            </a:r>
            <a:r>
              <a:rPr lang="en-US" altLang="zh-TW" dirty="0" smtClean="0">
                <a:latin typeface="源泉圓體 TTF Medium" panose="020B0600000000000000" pitchFamily="34" charset="-120"/>
                <a:ea typeface="源泉圓體 TTF Medium" panose="020B0600000000000000" pitchFamily="34" charset="-120"/>
              </a:rPr>
              <a:t>got.hk.edu.tw/check_hkid.php)</a:t>
            </a:r>
            <a:r>
              <a:rPr lang="zh-TW" altLang="en-US" dirty="0" smtClean="0">
                <a:latin typeface="源泉圓體 TTF Medium" panose="020B0600000000000000" pitchFamily="34" charset="-120"/>
                <a:ea typeface="源泉圓體 TTF Medium" panose="020B0600000000000000" pitchFamily="34" charset="-120"/>
              </a:rPr>
              <a:t>，</a:t>
            </a:r>
            <a:r>
              <a:rPr lang="zh-TW" altLang="en-US" dirty="0">
                <a:latin typeface="源泉圓體 TTF Medium" panose="020B0600000000000000" pitchFamily="34" charset="-120"/>
                <a:ea typeface="源泉圓體 TTF Medium" panose="020B0600000000000000" pitchFamily="34" charset="-120"/>
              </a:rPr>
              <a:t>倘若還有其他疑慮或指教請洽詢安環室</a:t>
            </a:r>
            <a:r>
              <a:rPr lang="en-US" altLang="zh-TW" dirty="0">
                <a:latin typeface="源泉圓體 TTF Medium" panose="020B0600000000000000" pitchFamily="34" charset="-120"/>
                <a:ea typeface="源泉圓體 TTF Medium" panose="020B0600000000000000" pitchFamily="34" charset="-120"/>
              </a:rPr>
              <a:t>2252</a:t>
            </a:r>
            <a:r>
              <a:rPr lang="zh-TW" altLang="en-US" dirty="0">
                <a:latin typeface="源泉圓體 TTF Medium" panose="020B0600000000000000" pitchFamily="34" charset="-120"/>
                <a:ea typeface="源泉圓體 TTF Medium" panose="020B0600000000000000" pitchFamily="34" charset="-120"/>
              </a:rPr>
              <a:t>（長宏）。</a:t>
            </a:r>
          </a:p>
        </p:txBody>
      </p:sp>
    </p:spTree>
    <p:extLst>
      <p:ext uri="{BB962C8B-B14F-4D97-AF65-F5344CB8AC3E}">
        <p14:creationId xmlns:p14="http://schemas.microsoft.com/office/powerpoint/2010/main" val="1637051917"/>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投影片編號版面配置區 3"/>
          <p:cNvSpPr txBox="1">
            <a:spLocks noGrp="1"/>
          </p:cNvSpPr>
          <p:nvPr/>
        </p:nvSpPr>
        <p:spPr bwMode="auto">
          <a:xfrm>
            <a:off x="7046913" y="6524625"/>
            <a:ext cx="2133600" cy="365125"/>
          </a:xfrm>
          <a:prstGeom prst="rect">
            <a:avLst/>
          </a:prstGeom>
          <a:noFill/>
          <a:ln w="9525">
            <a:noFill/>
            <a:miter lim="800000"/>
            <a:headEnd/>
            <a:tailEnd/>
          </a:ln>
        </p:spPr>
        <p:txBody>
          <a:bodyPr anchor="ctr"/>
          <a:lstStyle/>
          <a:p>
            <a:pPr algn="r"/>
            <a:fld id="{5BB27F33-B8FB-4871-9153-5CF716A38789}" type="slidenum">
              <a:rPr kumimoji="0" lang="zh-TW" altLang="en-US" sz="1200">
                <a:solidFill>
                  <a:schemeClr val="bg1"/>
                </a:solidFill>
                <a:latin typeface="Times New Roman" pitchFamily="18" charset="0"/>
                <a:ea typeface="標楷體" pitchFamily="65" charset="-120"/>
                <a:cs typeface="Times New Roman" pitchFamily="18" charset="0"/>
              </a:rPr>
              <a:pPr algn="r"/>
              <a:t>17</a:t>
            </a:fld>
            <a:endParaRPr kumimoji="0" lang="en-US" altLang="zh-TW" sz="1200">
              <a:solidFill>
                <a:schemeClr val="bg1"/>
              </a:solidFill>
              <a:latin typeface="Times New Roman" pitchFamily="18" charset="0"/>
              <a:ea typeface="標楷體" pitchFamily="65" charset="-120"/>
              <a:cs typeface="Times New Roman" pitchFamily="18" charset="0"/>
            </a:endParaRPr>
          </a:p>
        </p:txBody>
      </p:sp>
      <p:sp>
        <p:nvSpPr>
          <p:cNvPr id="2" name="矩形 1"/>
          <p:cNvSpPr/>
          <p:nvPr/>
        </p:nvSpPr>
        <p:spPr>
          <a:xfrm>
            <a:off x="2402175" y="2468737"/>
            <a:ext cx="4339650" cy="1920526"/>
          </a:xfrm>
          <a:prstGeom prst="rect">
            <a:avLst/>
          </a:prstGeom>
          <a:noFill/>
        </p:spPr>
        <p:txBody>
          <a:bodyPr wrap="none" lIns="91440" tIns="45720" rIns="91440" bIns="45720">
            <a:spAutoFit/>
          </a:bodyPr>
          <a:lstStyle/>
          <a:p>
            <a:pPr marL="342900" indent="-342900" algn="ctr" fontAlgn="auto">
              <a:spcBef>
                <a:spcPct val="20000"/>
              </a:spcBef>
              <a:spcAft>
                <a:spcPts val="0"/>
              </a:spcAft>
              <a:defRPr/>
            </a:pPr>
            <a:r>
              <a:rPr kumimoji="0" lang="zh-TW" altLang="en-US" sz="5400" b="1" kern="0"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標楷體" pitchFamily="65" charset="-120"/>
              </a:rPr>
              <a:t>簡報完畢　　</a:t>
            </a:r>
          </a:p>
          <a:p>
            <a:pPr marL="342900" indent="-342900" algn="ctr" fontAlgn="auto">
              <a:spcBef>
                <a:spcPct val="20000"/>
              </a:spcBef>
              <a:spcAft>
                <a:spcPts val="0"/>
              </a:spcAft>
              <a:defRPr/>
            </a:pPr>
            <a:r>
              <a:rPr kumimoji="0" lang="zh-TW" altLang="en-US" sz="5400" b="1" kern="0"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標楷體" pitchFamily="65" charset="-120"/>
              </a:rPr>
              <a:t>　　敬請指教</a:t>
            </a:r>
            <a:endParaRPr lang="zh-TW" alt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4" name="矩形 3"/>
          <p:cNvSpPr/>
          <p:nvPr/>
        </p:nvSpPr>
        <p:spPr>
          <a:xfrm>
            <a:off x="2402175" y="2468737"/>
            <a:ext cx="4339650" cy="1920526"/>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marL="342900" indent="-342900" algn="ctr" fontAlgn="auto">
              <a:spcBef>
                <a:spcPct val="20000"/>
              </a:spcBef>
              <a:spcAft>
                <a:spcPts val="0"/>
              </a:spcAft>
              <a:defRPr/>
            </a:pPr>
            <a:r>
              <a:rPr kumimoji="0" lang="zh-TW" altLang="en-US" sz="5400" b="1" kern="0"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ea typeface="標楷體" pitchFamily="65" charset="-120"/>
              </a:rPr>
              <a:t>簡報完畢　　</a:t>
            </a:r>
          </a:p>
          <a:p>
            <a:pPr marL="342900" indent="-342900" algn="ctr" fontAlgn="auto">
              <a:spcBef>
                <a:spcPct val="20000"/>
              </a:spcBef>
              <a:spcAft>
                <a:spcPts val="0"/>
              </a:spcAft>
              <a:defRPr/>
            </a:pPr>
            <a:r>
              <a:rPr kumimoji="0" lang="zh-TW" altLang="en-US" sz="5400" b="1" kern="0"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ea typeface="標楷體" pitchFamily="65" charset="-120"/>
              </a:rPr>
              <a:t>　　敬請指教</a:t>
            </a:r>
            <a:endParaRPr lang="zh-TW" alt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矩形 4"/>
          <p:cNvSpPr/>
          <p:nvPr/>
        </p:nvSpPr>
        <p:spPr>
          <a:xfrm>
            <a:off x="2402175" y="2468737"/>
            <a:ext cx="4339650" cy="1920526"/>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marL="342900" indent="-342900" algn="ctr" fontAlgn="auto">
              <a:spcBef>
                <a:spcPct val="20000"/>
              </a:spcBef>
              <a:spcAft>
                <a:spcPts val="0"/>
              </a:spcAft>
              <a:defRPr/>
            </a:pPr>
            <a:r>
              <a:rPr kumimoji="0" lang="zh-TW" altLang="en-US" sz="5400" b="1" kern="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標楷體" pitchFamily="65" charset="-120"/>
              </a:rPr>
              <a:t>簡報完畢　　</a:t>
            </a:r>
          </a:p>
          <a:p>
            <a:pPr marL="342900" indent="-342900" algn="ctr" fontAlgn="auto">
              <a:spcBef>
                <a:spcPct val="20000"/>
              </a:spcBef>
              <a:spcAft>
                <a:spcPts val="0"/>
              </a:spcAft>
              <a:defRPr/>
            </a:pPr>
            <a:r>
              <a:rPr kumimoji="0" lang="zh-TW" altLang="en-US" sz="5400" b="1" kern="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ea typeface="標楷體" pitchFamily="65" charset="-120"/>
              </a:rPr>
              <a:t>　　敬請指教</a:t>
            </a:r>
            <a:endParaRPr lang="zh-TW" alt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p14="http://schemas.microsoft.com/office/powerpoint/2010/main" val="3855749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1.jpeg"/></Relationships>
</file>

<file path=ppt/theme/theme1.xml><?xml version="1.0" encoding="utf-8"?>
<a:theme xmlns:a="http://schemas.openxmlformats.org/drawingml/2006/main" name="28-Plus3_template_0034">
  <a:themeElements>
    <a:clrScheme name="Custom 317">
      <a:dk1>
        <a:sysClr val="windowText" lastClr="000000"/>
      </a:dk1>
      <a:lt1>
        <a:sysClr val="window" lastClr="FFFFFF"/>
      </a:lt1>
      <a:dk2>
        <a:srgbClr val="5C517B"/>
      </a:dk2>
      <a:lt2>
        <a:srgbClr val="EAECF2"/>
      </a:lt2>
      <a:accent1>
        <a:srgbClr val="79B0C9"/>
      </a:accent1>
      <a:accent2>
        <a:srgbClr val="DD8047"/>
      </a:accent2>
      <a:accent3>
        <a:srgbClr val="9AAD6F"/>
      </a:accent3>
      <a:accent4>
        <a:srgbClr val="D8B25C"/>
      </a:accent4>
      <a:accent5>
        <a:srgbClr val="7BA79D"/>
      </a:accent5>
      <a:accent6>
        <a:srgbClr val="AF7473"/>
      </a:accent6>
      <a:hlink>
        <a:srgbClr val="F7B615"/>
      </a:hlink>
      <a:folHlink>
        <a:srgbClr val="704404"/>
      </a:folHlink>
    </a:clrScheme>
    <a:fontScheme name="Custom 17">
      <a:majorFont>
        <a:latin typeface="Lucida Sans Unicode"/>
        <a:ea typeface=""/>
        <a:cs typeface=""/>
      </a:majorFont>
      <a:minorFont>
        <a:latin typeface="Corbel"/>
        <a:ea typeface=""/>
        <a:cs typeface=""/>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spDef>
      <a:spPr>
        <a:blipFill>
          <a:blip xmlns:r="http://schemas.openxmlformats.org/officeDocument/2006/relationships" r:embed="rId2" cstate="print"/>
          <a:stretch>
            <a:fillRect/>
          </a:stretch>
        </a:blipFill>
      </a:spPr>
      <a:bodyPr wrap="square" lIns="0" tIns="0" rIns="0" bIns="0" rtlCol="0">
        <a:noAutofit/>
      </a:bodyPr>
      <a:lstStyle>
        <a:defPPr>
          <a:defRPr sz="1351"/>
        </a:defPPr>
      </a:lstStyle>
    </a:sp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6986</TotalTime>
  <Words>1993</Words>
  <Application>Microsoft Office PowerPoint</Application>
  <PresentationFormat>如螢幕大小 (4:3)</PresentationFormat>
  <Paragraphs>179</Paragraphs>
  <Slides>17</Slides>
  <Notes>1</Notes>
  <HiddenSlides>0</HiddenSlides>
  <MMClips>0</MMClips>
  <ScaleCrop>false</ScaleCrop>
  <HeadingPairs>
    <vt:vector size="6" baseType="variant">
      <vt:variant>
        <vt:lpstr>使用字型</vt:lpstr>
      </vt:variant>
      <vt:variant>
        <vt:i4>13</vt:i4>
      </vt:variant>
      <vt:variant>
        <vt:lpstr>佈景主題</vt:lpstr>
      </vt:variant>
      <vt:variant>
        <vt:i4>1</vt:i4>
      </vt:variant>
      <vt:variant>
        <vt:lpstr>投影片標題</vt:lpstr>
      </vt:variant>
      <vt:variant>
        <vt:i4>17</vt:i4>
      </vt:variant>
    </vt:vector>
  </HeadingPairs>
  <TitlesOfParts>
    <vt:vector size="31" baseType="lpstr">
      <vt:lpstr>華康特粗楷體(P)</vt:lpstr>
      <vt:lpstr>微軟正黑體</vt:lpstr>
      <vt:lpstr>新細明體</vt:lpstr>
      <vt:lpstr>源泉圓體 TTF Medium</vt:lpstr>
      <vt:lpstr>標楷體</vt:lpstr>
      <vt:lpstr>Arial</vt:lpstr>
      <vt:lpstr>Calibri</vt:lpstr>
      <vt:lpstr>Corbel</vt:lpstr>
      <vt:lpstr>Lucida Sans Unicode</vt:lpstr>
      <vt:lpstr>Times New Roman</vt:lpstr>
      <vt:lpstr>Verdana</vt:lpstr>
      <vt:lpstr>Wingdings 2</vt:lpstr>
      <vt:lpstr>Wingdings 3</vt:lpstr>
      <vt:lpstr>28-Plus3_template_0034</vt:lpstr>
      <vt:lpstr>110年度 外部稽核重點提醒</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講訓-薛玉佳</dc:creator>
  <cp:lastModifiedBy>長宏 紀</cp:lastModifiedBy>
  <cp:revision>593</cp:revision>
  <cp:lastPrinted>2018-04-27T10:14:11Z</cp:lastPrinted>
  <dcterms:created xsi:type="dcterms:W3CDTF">2018-03-23T06:53:24Z</dcterms:created>
  <dcterms:modified xsi:type="dcterms:W3CDTF">2021-03-04T07:13:14Z</dcterms:modified>
</cp:coreProperties>
</file>