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909" r:id="rId1"/>
  </p:sldMasterIdLst>
  <p:notesMasterIdLst>
    <p:notesMasterId r:id="rId48"/>
  </p:notesMasterIdLst>
  <p:handoutMasterIdLst>
    <p:handoutMasterId r:id="rId49"/>
  </p:handoutMasterIdLst>
  <p:sldIdLst>
    <p:sldId id="257" r:id="rId2"/>
    <p:sldId id="258" r:id="rId3"/>
    <p:sldId id="299" r:id="rId4"/>
    <p:sldId id="260" r:id="rId5"/>
    <p:sldId id="307" r:id="rId6"/>
    <p:sldId id="308" r:id="rId7"/>
    <p:sldId id="309" r:id="rId8"/>
    <p:sldId id="301" r:id="rId9"/>
    <p:sldId id="350" r:id="rId10"/>
    <p:sldId id="351" r:id="rId11"/>
    <p:sldId id="320" r:id="rId12"/>
    <p:sldId id="298" r:id="rId13"/>
    <p:sldId id="265" r:id="rId14"/>
    <p:sldId id="267" r:id="rId15"/>
    <p:sldId id="296" r:id="rId16"/>
    <p:sldId id="271" r:id="rId17"/>
    <p:sldId id="325" r:id="rId18"/>
    <p:sldId id="327" r:id="rId19"/>
    <p:sldId id="343" r:id="rId20"/>
    <p:sldId id="268" r:id="rId21"/>
    <p:sldId id="312" r:id="rId22"/>
    <p:sldId id="311" r:id="rId23"/>
    <p:sldId id="313" r:id="rId24"/>
    <p:sldId id="314" r:id="rId25"/>
    <p:sldId id="279" r:id="rId26"/>
    <p:sldId id="280" r:id="rId27"/>
    <p:sldId id="281" r:id="rId28"/>
    <p:sldId id="352" r:id="rId29"/>
    <p:sldId id="353" r:id="rId30"/>
    <p:sldId id="333" r:id="rId31"/>
    <p:sldId id="274" r:id="rId32"/>
    <p:sldId id="275" r:id="rId33"/>
    <p:sldId id="346" r:id="rId34"/>
    <p:sldId id="315" r:id="rId35"/>
    <p:sldId id="349" r:id="rId36"/>
    <p:sldId id="294" r:id="rId37"/>
    <p:sldId id="357" r:id="rId38"/>
    <p:sldId id="295" r:id="rId39"/>
    <p:sldId id="334" r:id="rId40"/>
    <p:sldId id="338" r:id="rId41"/>
    <p:sldId id="292" r:id="rId42"/>
    <p:sldId id="319" r:id="rId43"/>
    <p:sldId id="345" r:id="rId44"/>
    <p:sldId id="354" r:id="rId45"/>
    <p:sldId id="355" r:id="rId46"/>
    <p:sldId id="356" r:id="rId47"/>
  </p:sldIdLst>
  <p:sldSz cx="9144000" cy="6858000" type="screen4x3"/>
  <p:notesSz cx="6794500" cy="9906000"/>
  <p:defaultTextStyle>
    <a:defPPr>
      <a:defRPr lang="zh-TW"/>
    </a:defPPr>
    <a:lvl1pPr algn="l" rtl="0" fontAlgn="base">
      <a:spcBef>
        <a:spcPct val="0"/>
      </a:spcBef>
      <a:spcAft>
        <a:spcPct val="0"/>
      </a:spcAft>
      <a:defRPr kumimoji="1" kern="1200">
        <a:solidFill>
          <a:schemeClr val="tx1"/>
        </a:solidFill>
        <a:latin typeface="Cambria" pitchFamily="18" charset="0"/>
        <a:ea typeface="新細明體" pitchFamily="18" charset="-120"/>
        <a:cs typeface="+mn-cs"/>
      </a:defRPr>
    </a:lvl1pPr>
    <a:lvl2pPr marL="457200" algn="l" rtl="0" fontAlgn="base">
      <a:spcBef>
        <a:spcPct val="0"/>
      </a:spcBef>
      <a:spcAft>
        <a:spcPct val="0"/>
      </a:spcAft>
      <a:defRPr kumimoji="1" kern="1200">
        <a:solidFill>
          <a:schemeClr val="tx1"/>
        </a:solidFill>
        <a:latin typeface="Cambria" pitchFamily="18" charset="0"/>
        <a:ea typeface="新細明體" pitchFamily="18" charset="-120"/>
        <a:cs typeface="+mn-cs"/>
      </a:defRPr>
    </a:lvl2pPr>
    <a:lvl3pPr marL="914400" algn="l" rtl="0" fontAlgn="base">
      <a:spcBef>
        <a:spcPct val="0"/>
      </a:spcBef>
      <a:spcAft>
        <a:spcPct val="0"/>
      </a:spcAft>
      <a:defRPr kumimoji="1" kern="1200">
        <a:solidFill>
          <a:schemeClr val="tx1"/>
        </a:solidFill>
        <a:latin typeface="Cambria" pitchFamily="18" charset="0"/>
        <a:ea typeface="新細明體" pitchFamily="18" charset="-120"/>
        <a:cs typeface="+mn-cs"/>
      </a:defRPr>
    </a:lvl3pPr>
    <a:lvl4pPr marL="1371600" algn="l" rtl="0" fontAlgn="base">
      <a:spcBef>
        <a:spcPct val="0"/>
      </a:spcBef>
      <a:spcAft>
        <a:spcPct val="0"/>
      </a:spcAft>
      <a:defRPr kumimoji="1" kern="1200">
        <a:solidFill>
          <a:schemeClr val="tx1"/>
        </a:solidFill>
        <a:latin typeface="Cambria" pitchFamily="18" charset="0"/>
        <a:ea typeface="新細明體" pitchFamily="18" charset="-120"/>
        <a:cs typeface="+mn-cs"/>
      </a:defRPr>
    </a:lvl4pPr>
    <a:lvl5pPr marL="1828800" algn="l" rtl="0" fontAlgn="base">
      <a:spcBef>
        <a:spcPct val="0"/>
      </a:spcBef>
      <a:spcAft>
        <a:spcPct val="0"/>
      </a:spcAft>
      <a:defRPr kumimoji="1" kern="1200">
        <a:solidFill>
          <a:schemeClr val="tx1"/>
        </a:solidFill>
        <a:latin typeface="Cambria" pitchFamily="18" charset="0"/>
        <a:ea typeface="新細明體" pitchFamily="18" charset="-120"/>
        <a:cs typeface="+mn-cs"/>
      </a:defRPr>
    </a:lvl5pPr>
    <a:lvl6pPr marL="2286000" algn="l" defTabSz="914400" rtl="0" eaLnBrk="1" latinLnBrk="0" hangingPunct="1">
      <a:defRPr kumimoji="1" kern="1200">
        <a:solidFill>
          <a:schemeClr val="tx1"/>
        </a:solidFill>
        <a:latin typeface="Cambria" pitchFamily="18" charset="0"/>
        <a:ea typeface="新細明體" pitchFamily="18" charset="-120"/>
        <a:cs typeface="+mn-cs"/>
      </a:defRPr>
    </a:lvl6pPr>
    <a:lvl7pPr marL="2743200" algn="l" defTabSz="914400" rtl="0" eaLnBrk="1" latinLnBrk="0" hangingPunct="1">
      <a:defRPr kumimoji="1" kern="1200">
        <a:solidFill>
          <a:schemeClr val="tx1"/>
        </a:solidFill>
        <a:latin typeface="Cambria" pitchFamily="18" charset="0"/>
        <a:ea typeface="新細明體" pitchFamily="18" charset="-120"/>
        <a:cs typeface="+mn-cs"/>
      </a:defRPr>
    </a:lvl7pPr>
    <a:lvl8pPr marL="3200400" algn="l" defTabSz="914400" rtl="0" eaLnBrk="1" latinLnBrk="0" hangingPunct="1">
      <a:defRPr kumimoji="1" kern="1200">
        <a:solidFill>
          <a:schemeClr val="tx1"/>
        </a:solidFill>
        <a:latin typeface="Cambria" pitchFamily="18" charset="0"/>
        <a:ea typeface="新細明體" pitchFamily="18" charset="-120"/>
        <a:cs typeface="+mn-cs"/>
      </a:defRPr>
    </a:lvl8pPr>
    <a:lvl9pPr marL="3657600" algn="l" defTabSz="914400" rtl="0" eaLnBrk="1" latinLnBrk="0" hangingPunct="1">
      <a:defRPr kumimoji="1" kern="1200">
        <a:solidFill>
          <a:schemeClr val="tx1"/>
        </a:solidFill>
        <a:latin typeface="Cambria" pitchFamily="18" charset="0"/>
        <a:ea typeface="新細明體"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5050"/>
    <a:srgbClr val="CADBFE"/>
    <a:srgbClr val="FFFF99"/>
    <a:srgbClr val="FFFF00"/>
    <a:srgbClr val="0066FF"/>
    <a:srgbClr val="FFFF66"/>
    <a:srgbClr val="FF99FF"/>
    <a:srgbClr val="FFCCFF"/>
    <a:srgbClr val="FF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中等深淺樣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301B821-A1FF-4177-AEE7-76D212191A09}" styleName="中等深淺樣式 1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BC89EF96-8CEA-46FF-86C4-4CE0E7609802}" styleName="淺色樣式 3 - 輔色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D113A9D2-9D6B-4929-AA2D-F23B5EE8CBE7}" styleName="佈景主題樣式 2 - 輔色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63" autoAdjust="0"/>
    <p:restoredTop sz="89219" autoAdjust="0"/>
  </p:normalViewPr>
  <p:slideViewPr>
    <p:cSldViewPr>
      <p:cViewPr varScale="1">
        <p:scale>
          <a:sx n="97" d="100"/>
          <a:sy n="97" d="100"/>
        </p:scale>
        <p:origin x="39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s>
</file>

<file path=ppt/diagrams/_rels/data2.xml.rels><?xml version="1.0" encoding="UTF-8" standalone="yes"?>
<Relationships xmlns="http://schemas.openxmlformats.org/package/2006/relationships"><Relationship Id="rId2" Type="http://schemas.openxmlformats.org/officeDocument/2006/relationships/hyperlink" Target="https://sec.hk.edu.tw/user.php" TargetMode="External"/><Relationship Id="rId1" Type="http://schemas.openxmlformats.org/officeDocument/2006/relationships/hyperlink" Target="http://120.107.138.125/rule/" TargetMode="External"/></Relationships>
</file>

<file path=ppt/diagrams/_rels/drawing2.xml.rels><?xml version="1.0" encoding="UTF-8" standalone="yes"?>
<Relationships xmlns="http://schemas.openxmlformats.org/package/2006/relationships"><Relationship Id="rId2" Type="http://schemas.openxmlformats.org/officeDocument/2006/relationships/hyperlink" Target="https://sec.hk.edu.tw/user.php" TargetMode="External"/><Relationship Id="rId1" Type="http://schemas.openxmlformats.org/officeDocument/2006/relationships/hyperlink" Target="http://120.107.138.125/rule/"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D29DEA-D7FD-4937-BE2D-979650DDB185}" type="doc">
      <dgm:prSet loTypeId="urn:microsoft.com/office/officeart/2005/8/layout/list1" loCatId="list" qsTypeId="urn:microsoft.com/office/officeart/2005/8/quickstyle/simple2" qsCatId="simple" csTypeId="urn:microsoft.com/office/officeart/2005/8/colors/colorful2" csCatId="colorful" phldr="1"/>
      <dgm:spPr/>
      <dgm:t>
        <a:bodyPr/>
        <a:lstStyle/>
        <a:p>
          <a:endParaRPr lang="zh-TW" altLang="en-US"/>
        </a:p>
      </dgm:t>
    </dgm:pt>
    <dgm:pt modelId="{A9B90497-75FA-4429-94BE-12499AFF351E}">
      <dgm:prSet phldrT="[文字]"/>
      <dgm:spPr/>
      <dgm:t>
        <a:bodyPr/>
        <a:lstStyle/>
        <a:p>
          <a:r>
            <a:rPr lang="zh-TW" altLang="en-US" b="1" dirty="0">
              <a:latin typeface="標楷體" pitchFamily="65" charset="-120"/>
              <a:ea typeface="標楷體" pitchFamily="65" charset="-120"/>
            </a:rPr>
            <a:t>一、相關法令依據</a:t>
          </a:r>
        </a:p>
      </dgm:t>
    </dgm:pt>
    <dgm:pt modelId="{A6F8E08B-EC78-44CD-85B7-02620256D346}" type="parTrans" cxnId="{2DE33047-7226-49C6-B7E3-840E52EB24F0}">
      <dgm:prSet/>
      <dgm:spPr/>
      <dgm:t>
        <a:bodyPr/>
        <a:lstStyle/>
        <a:p>
          <a:endParaRPr lang="zh-TW" altLang="en-US"/>
        </a:p>
      </dgm:t>
    </dgm:pt>
    <dgm:pt modelId="{402E7685-248E-4244-BD15-827142140274}" type="sibTrans" cxnId="{2DE33047-7226-49C6-B7E3-840E52EB24F0}">
      <dgm:prSet/>
      <dgm:spPr/>
      <dgm:t>
        <a:bodyPr/>
        <a:lstStyle/>
        <a:p>
          <a:endParaRPr lang="zh-TW" altLang="en-US"/>
        </a:p>
      </dgm:t>
    </dgm:pt>
    <dgm:pt modelId="{D43C298F-40BF-47AA-925E-44C95A0F23F2}">
      <dgm:prSet phldrT="[文字]"/>
      <dgm:spPr/>
      <dgm:t>
        <a:bodyPr/>
        <a:lstStyle/>
        <a:p>
          <a:r>
            <a:rPr lang="zh-TW" altLang="en-US" b="1" dirty="0">
              <a:latin typeface="標楷體" pitchFamily="65" charset="-120"/>
              <a:ea typeface="標楷體" pitchFamily="65" charset="-120"/>
            </a:rPr>
            <a:t>二、採購流程</a:t>
          </a:r>
        </a:p>
      </dgm:t>
    </dgm:pt>
    <dgm:pt modelId="{B5648FD3-3B90-473D-838D-089969AA2872}" type="parTrans" cxnId="{321601E9-DDEB-4A71-B91C-29DD9DAA564D}">
      <dgm:prSet/>
      <dgm:spPr/>
      <dgm:t>
        <a:bodyPr/>
        <a:lstStyle/>
        <a:p>
          <a:endParaRPr lang="zh-TW" altLang="en-US"/>
        </a:p>
      </dgm:t>
    </dgm:pt>
    <dgm:pt modelId="{50B4080C-C258-47FB-952A-3F389D757BEC}" type="sibTrans" cxnId="{321601E9-DDEB-4A71-B91C-29DD9DAA564D}">
      <dgm:prSet/>
      <dgm:spPr/>
      <dgm:t>
        <a:bodyPr/>
        <a:lstStyle/>
        <a:p>
          <a:endParaRPr lang="zh-TW" altLang="en-US"/>
        </a:p>
      </dgm:t>
    </dgm:pt>
    <dgm:pt modelId="{60186064-098F-4AA2-B8A6-3CAEF7E933CB}">
      <dgm:prSet phldrT="[文字]"/>
      <dgm:spPr/>
      <dgm:t>
        <a:bodyPr/>
        <a:lstStyle/>
        <a:p>
          <a:r>
            <a:rPr lang="zh-TW" altLang="en-US" b="1" dirty="0">
              <a:latin typeface="標楷體" pitchFamily="65" charset="-120"/>
              <a:ea typeface="標楷體" pitchFamily="65" charset="-120"/>
            </a:rPr>
            <a:t>三、使用表單</a:t>
          </a:r>
        </a:p>
      </dgm:t>
    </dgm:pt>
    <dgm:pt modelId="{1D96CED2-106A-46EB-8F64-44B42C46F67F}" type="parTrans" cxnId="{BCB73106-BB03-4973-B850-67ACDD8FADD7}">
      <dgm:prSet/>
      <dgm:spPr/>
      <dgm:t>
        <a:bodyPr/>
        <a:lstStyle/>
        <a:p>
          <a:endParaRPr lang="zh-TW" altLang="en-US"/>
        </a:p>
      </dgm:t>
    </dgm:pt>
    <dgm:pt modelId="{AD38FA83-7723-418F-852F-E2733681D205}" type="sibTrans" cxnId="{BCB73106-BB03-4973-B850-67ACDD8FADD7}">
      <dgm:prSet/>
      <dgm:spPr/>
      <dgm:t>
        <a:bodyPr/>
        <a:lstStyle/>
        <a:p>
          <a:endParaRPr lang="zh-TW" altLang="en-US"/>
        </a:p>
      </dgm:t>
    </dgm:pt>
    <dgm:pt modelId="{DB6915E8-461E-4EB0-A5A1-3B05AF9AEA1E}">
      <dgm:prSet phldrT="[文字]"/>
      <dgm:spPr/>
      <dgm:t>
        <a:bodyPr/>
        <a:lstStyle/>
        <a:p>
          <a:r>
            <a:rPr lang="zh-TW" altLang="en-US" b="1" dirty="0">
              <a:latin typeface="標楷體" pitchFamily="65" charset="-120"/>
              <a:ea typeface="標楷體" pitchFamily="65" charset="-120"/>
            </a:rPr>
            <a:t>五、請款及付款</a:t>
          </a:r>
        </a:p>
      </dgm:t>
    </dgm:pt>
    <dgm:pt modelId="{6A712FDB-EB4A-46E6-8D3A-F7DA4ABBE775}" type="parTrans" cxnId="{C370A24E-7C03-41F0-9B20-EBDB2C690B8F}">
      <dgm:prSet/>
      <dgm:spPr/>
      <dgm:t>
        <a:bodyPr/>
        <a:lstStyle/>
        <a:p>
          <a:endParaRPr lang="zh-TW" altLang="en-US"/>
        </a:p>
      </dgm:t>
    </dgm:pt>
    <dgm:pt modelId="{ACE2EF89-24BC-43A1-89C6-169E84F4259C}" type="sibTrans" cxnId="{C370A24E-7C03-41F0-9B20-EBDB2C690B8F}">
      <dgm:prSet/>
      <dgm:spPr/>
      <dgm:t>
        <a:bodyPr/>
        <a:lstStyle/>
        <a:p>
          <a:endParaRPr lang="zh-TW" altLang="en-US"/>
        </a:p>
      </dgm:t>
    </dgm:pt>
    <dgm:pt modelId="{604230C4-9021-46E0-98EC-9D6D2FCDFBD2}">
      <dgm:prSet phldrT="[文字]"/>
      <dgm:spPr/>
      <dgm:t>
        <a:bodyPr/>
        <a:lstStyle/>
        <a:p>
          <a:r>
            <a:rPr lang="zh-TW" altLang="en-US" b="1" dirty="0">
              <a:latin typeface="標楷體" pitchFamily="65" charset="-120"/>
              <a:ea typeface="標楷體" pitchFamily="65" charset="-120"/>
            </a:rPr>
            <a:t>四、憑證說明</a:t>
          </a:r>
        </a:p>
      </dgm:t>
    </dgm:pt>
    <dgm:pt modelId="{B7437A2E-50D7-4F12-BFDF-67D471C9EAE3}" type="parTrans" cxnId="{41DEE6AC-C8BE-4DC9-9CEB-0F35E40591EF}">
      <dgm:prSet/>
      <dgm:spPr/>
      <dgm:t>
        <a:bodyPr/>
        <a:lstStyle/>
        <a:p>
          <a:endParaRPr lang="zh-TW" altLang="en-US"/>
        </a:p>
      </dgm:t>
    </dgm:pt>
    <dgm:pt modelId="{C790D97C-91E5-442F-88B4-496366CC5B74}" type="sibTrans" cxnId="{41DEE6AC-C8BE-4DC9-9CEB-0F35E40591EF}">
      <dgm:prSet/>
      <dgm:spPr/>
      <dgm:t>
        <a:bodyPr/>
        <a:lstStyle/>
        <a:p>
          <a:endParaRPr lang="zh-TW" altLang="en-US"/>
        </a:p>
      </dgm:t>
    </dgm:pt>
    <dgm:pt modelId="{EAB9AF71-7DDD-42A9-B31A-58B31D9A7435}">
      <dgm:prSet phldrT="[文字]"/>
      <dgm:spPr/>
      <dgm:t>
        <a:bodyPr/>
        <a:lstStyle/>
        <a:p>
          <a:r>
            <a:rPr lang="zh-TW" altLang="en-US" b="1" dirty="0">
              <a:latin typeface="標楷體" pitchFamily="65" charset="-120"/>
              <a:ea typeface="標楷體" pitchFamily="65" charset="-120"/>
            </a:rPr>
            <a:t>六、其他</a:t>
          </a:r>
        </a:p>
      </dgm:t>
    </dgm:pt>
    <dgm:pt modelId="{69685171-E84C-4F48-874A-00326954130B}" type="parTrans" cxnId="{23CFD44D-2063-44EF-AF81-FA5B969DFF51}">
      <dgm:prSet/>
      <dgm:spPr/>
      <dgm:t>
        <a:bodyPr/>
        <a:lstStyle/>
        <a:p>
          <a:endParaRPr lang="zh-TW" altLang="en-US"/>
        </a:p>
      </dgm:t>
    </dgm:pt>
    <dgm:pt modelId="{E8382C75-B1AB-4320-B507-5D23002D97BB}" type="sibTrans" cxnId="{23CFD44D-2063-44EF-AF81-FA5B969DFF51}">
      <dgm:prSet/>
      <dgm:spPr/>
      <dgm:t>
        <a:bodyPr/>
        <a:lstStyle/>
        <a:p>
          <a:endParaRPr lang="zh-TW" altLang="en-US"/>
        </a:p>
      </dgm:t>
    </dgm:pt>
    <dgm:pt modelId="{A7131C65-5AC5-4A43-B0E5-0DDC1CF8CDC4}" type="pres">
      <dgm:prSet presAssocID="{41D29DEA-D7FD-4937-BE2D-979650DDB185}" presName="linear" presStyleCnt="0">
        <dgm:presLayoutVars>
          <dgm:dir/>
          <dgm:animLvl val="lvl"/>
          <dgm:resizeHandles val="exact"/>
        </dgm:presLayoutVars>
      </dgm:prSet>
      <dgm:spPr/>
      <dgm:t>
        <a:bodyPr/>
        <a:lstStyle/>
        <a:p>
          <a:endParaRPr lang="zh-TW" altLang="en-US"/>
        </a:p>
      </dgm:t>
    </dgm:pt>
    <dgm:pt modelId="{2BF3BBF4-9BCC-4D94-BC07-8F6A4393F61A}" type="pres">
      <dgm:prSet presAssocID="{A9B90497-75FA-4429-94BE-12499AFF351E}" presName="parentLin" presStyleCnt="0"/>
      <dgm:spPr/>
    </dgm:pt>
    <dgm:pt modelId="{3C15FA89-B8D1-45C9-A3B7-00227CCF9B71}" type="pres">
      <dgm:prSet presAssocID="{A9B90497-75FA-4429-94BE-12499AFF351E}" presName="parentLeftMargin" presStyleLbl="node1" presStyleIdx="0" presStyleCnt="6"/>
      <dgm:spPr/>
      <dgm:t>
        <a:bodyPr/>
        <a:lstStyle/>
        <a:p>
          <a:endParaRPr lang="zh-TW" altLang="en-US"/>
        </a:p>
      </dgm:t>
    </dgm:pt>
    <dgm:pt modelId="{BC2E03DA-6BC8-45CD-9C4C-6694C8F7588A}" type="pres">
      <dgm:prSet presAssocID="{A9B90497-75FA-4429-94BE-12499AFF351E}" presName="parentText" presStyleLbl="node1" presStyleIdx="0" presStyleCnt="6" custLinFactNeighborX="-9375" custLinFactNeighborY="-7068">
        <dgm:presLayoutVars>
          <dgm:chMax val="0"/>
          <dgm:bulletEnabled val="1"/>
        </dgm:presLayoutVars>
      </dgm:prSet>
      <dgm:spPr/>
      <dgm:t>
        <a:bodyPr/>
        <a:lstStyle/>
        <a:p>
          <a:endParaRPr lang="zh-TW" altLang="en-US"/>
        </a:p>
      </dgm:t>
    </dgm:pt>
    <dgm:pt modelId="{CBA0A384-9372-43DD-971B-E4511539D8A4}" type="pres">
      <dgm:prSet presAssocID="{A9B90497-75FA-4429-94BE-12499AFF351E}" presName="negativeSpace" presStyleCnt="0"/>
      <dgm:spPr/>
    </dgm:pt>
    <dgm:pt modelId="{8EA956EB-49EF-4CC2-861D-230CA86BB680}" type="pres">
      <dgm:prSet presAssocID="{A9B90497-75FA-4429-94BE-12499AFF351E}" presName="childText" presStyleLbl="conFgAcc1" presStyleIdx="0" presStyleCnt="6">
        <dgm:presLayoutVars>
          <dgm:bulletEnabled val="1"/>
        </dgm:presLayoutVars>
      </dgm:prSet>
      <dgm:spPr/>
    </dgm:pt>
    <dgm:pt modelId="{2260EF10-CBF1-4AD6-8865-83782878874C}" type="pres">
      <dgm:prSet presAssocID="{402E7685-248E-4244-BD15-827142140274}" presName="spaceBetweenRectangles" presStyleCnt="0"/>
      <dgm:spPr/>
    </dgm:pt>
    <dgm:pt modelId="{662A7A0F-75BB-46F3-89CB-473CB030C827}" type="pres">
      <dgm:prSet presAssocID="{D43C298F-40BF-47AA-925E-44C95A0F23F2}" presName="parentLin" presStyleCnt="0"/>
      <dgm:spPr/>
    </dgm:pt>
    <dgm:pt modelId="{9BAC556C-800D-4D30-B9A2-B0DA4980F601}" type="pres">
      <dgm:prSet presAssocID="{D43C298F-40BF-47AA-925E-44C95A0F23F2}" presName="parentLeftMargin" presStyleLbl="node1" presStyleIdx="0" presStyleCnt="6"/>
      <dgm:spPr/>
      <dgm:t>
        <a:bodyPr/>
        <a:lstStyle/>
        <a:p>
          <a:endParaRPr lang="zh-TW" altLang="en-US"/>
        </a:p>
      </dgm:t>
    </dgm:pt>
    <dgm:pt modelId="{D6E234A0-A959-4374-8650-881EFA5924EC}" type="pres">
      <dgm:prSet presAssocID="{D43C298F-40BF-47AA-925E-44C95A0F23F2}" presName="parentText" presStyleLbl="node1" presStyleIdx="1" presStyleCnt="6">
        <dgm:presLayoutVars>
          <dgm:chMax val="0"/>
          <dgm:bulletEnabled val="1"/>
        </dgm:presLayoutVars>
      </dgm:prSet>
      <dgm:spPr/>
      <dgm:t>
        <a:bodyPr/>
        <a:lstStyle/>
        <a:p>
          <a:endParaRPr lang="zh-TW" altLang="en-US"/>
        </a:p>
      </dgm:t>
    </dgm:pt>
    <dgm:pt modelId="{E56807F6-961C-4BEF-8748-B7D11FD9DAF1}" type="pres">
      <dgm:prSet presAssocID="{D43C298F-40BF-47AA-925E-44C95A0F23F2}" presName="negativeSpace" presStyleCnt="0"/>
      <dgm:spPr/>
    </dgm:pt>
    <dgm:pt modelId="{2F099649-96D6-44DE-B45A-2B2ED99B4726}" type="pres">
      <dgm:prSet presAssocID="{D43C298F-40BF-47AA-925E-44C95A0F23F2}" presName="childText" presStyleLbl="conFgAcc1" presStyleIdx="1" presStyleCnt="6">
        <dgm:presLayoutVars>
          <dgm:bulletEnabled val="1"/>
        </dgm:presLayoutVars>
      </dgm:prSet>
      <dgm:spPr/>
    </dgm:pt>
    <dgm:pt modelId="{4E6AB533-77A5-474C-A4F5-46CA9C5BE9AF}" type="pres">
      <dgm:prSet presAssocID="{50B4080C-C258-47FB-952A-3F389D757BEC}" presName="spaceBetweenRectangles" presStyleCnt="0"/>
      <dgm:spPr/>
    </dgm:pt>
    <dgm:pt modelId="{6DF5A8C7-7BA1-4D3C-8FB6-3CF02B11331A}" type="pres">
      <dgm:prSet presAssocID="{60186064-098F-4AA2-B8A6-3CAEF7E933CB}" presName="parentLin" presStyleCnt="0"/>
      <dgm:spPr/>
    </dgm:pt>
    <dgm:pt modelId="{E610D9B0-5398-4998-817D-F2FAF45780B4}" type="pres">
      <dgm:prSet presAssocID="{60186064-098F-4AA2-B8A6-3CAEF7E933CB}" presName="parentLeftMargin" presStyleLbl="node1" presStyleIdx="1" presStyleCnt="6"/>
      <dgm:spPr/>
      <dgm:t>
        <a:bodyPr/>
        <a:lstStyle/>
        <a:p>
          <a:endParaRPr lang="zh-TW" altLang="en-US"/>
        </a:p>
      </dgm:t>
    </dgm:pt>
    <dgm:pt modelId="{6A7932D9-5B77-4445-85E9-44AFBDDE97AD}" type="pres">
      <dgm:prSet presAssocID="{60186064-098F-4AA2-B8A6-3CAEF7E933CB}" presName="parentText" presStyleLbl="node1" presStyleIdx="2" presStyleCnt="6">
        <dgm:presLayoutVars>
          <dgm:chMax val="0"/>
          <dgm:bulletEnabled val="1"/>
        </dgm:presLayoutVars>
      </dgm:prSet>
      <dgm:spPr/>
      <dgm:t>
        <a:bodyPr/>
        <a:lstStyle/>
        <a:p>
          <a:endParaRPr lang="zh-TW" altLang="en-US"/>
        </a:p>
      </dgm:t>
    </dgm:pt>
    <dgm:pt modelId="{3D85C187-F71F-43AB-83D0-86C73F122DC0}" type="pres">
      <dgm:prSet presAssocID="{60186064-098F-4AA2-B8A6-3CAEF7E933CB}" presName="negativeSpace" presStyleCnt="0"/>
      <dgm:spPr/>
    </dgm:pt>
    <dgm:pt modelId="{E59CF796-B60B-483F-ADFD-CF7205828144}" type="pres">
      <dgm:prSet presAssocID="{60186064-098F-4AA2-B8A6-3CAEF7E933CB}" presName="childText" presStyleLbl="conFgAcc1" presStyleIdx="2" presStyleCnt="6">
        <dgm:presLayoutVars>
          <dgm:bulletEnabled val="1"/>
        </dgm:presLayoutVars>
      </dgm:prSet>
      <dgm:spPr/>
    </dgm:pt>
    <dgm:pt modelId="{9771C127-EC09-423A-B650-1F9AEEB4A734}" type="pres">
      <dgm:prSet presAssocID="{AD38FA83-7723-418F-852F-E2733681D205}" presName="spaceBetweenRectangles" presStyleCnt="0"/>
      <dgm:spPr/>
    </dgm:pt>
    <dgm:pt modelId="{0B87B333-E704-4DE6-8E94-4A97022E1232}" type="pres">
      <dgm:prSet presAssocID="{604230C4-9021-46E0-98EC-9D6D2FCDFBD2}" presName="parentLin" presStyleCnt="0"/>
      <dgm:spPr/>
    </dgm:pt>
    <dgm:pt modelId="{679E57CE-E96F-45A3-8D9C-298737167C0C}" type="pres">
      <dgm:prSet presAssocID="{604230C4-9021-46E0-98EC-9D6D2FCDFBD2}" presName="parentLeftMargin" presStyleLbl="node1" presStyleIdx="2" presStyleCnt="6"/>
      <dgm:spPr/>
      <dgm:t>
        <a:bodyPr/>
        <a:lstStyle/>
        <a:p>
          <a:endParaRPr lang="zh-TW" altLang="en-US"/>
        </a:p>
      </dgm:t>
    </dgm:pt>
    <dgm:pt modelId="{C716B290-AFA0-47FD-BAB8-1B728FA3D96B}" type="pres">
      <dgm:prSet presAssocID="{604230C4-9021-46E0-98EC-9D6D2FCDFBD2}" presName="parentText" presStyleLbl="node1" presStyleIdx="3" presStyleCnt="6">
        <dgm:presLayoutVars>
          <dgm:chMax val="0"/>
          <dgm:bulletEnabled val="1"/>
        </dgm:presLayoutVars>
      </dgm:prSet>
      <dgm:spPr/>
      <dgm:t>
        <a:bodyPr/>
        <a:lstStyle/>
        <a:p>
          <a:endParaRPr lang="zh-TW" altLang="en-US"/>
        </a:p>
      </dgm:t>
    </dgm:pt>
    <dgm:pt modelId="{C26F55BA-FD41-4E2E-A283-4A18B713A667}" type="pres">
      <dgm:prSet presAssocID="{604230C4-9021-46E0-98EC-9D6D2FCDFBD2}" presName="negativeSpace" presStyleCnt="0"/>
      <dgm:spPr/>
    </dgm:pt>
    <dgm:pt modelId="{CAA93D8C-C820-462C-B5E1-F75A88137745}" type="pres">
      <dgm:prSet presAssocID="{604230C4-9021-46E0-98EC-9D6D2FCDFBD2}" presName="childText" presStyleLbl="conFgAcc1" presStyleIdx="3" presStyleCnt="6">
        <dgm:presLayoutVars>
          <dgm:bulletEnabled val="1"/>
        </dgm:presLayoutVars>
      </dgm:prSet>
      <dgm:spPr/>
    </dgm:pt>
    <dgm:pt modelId="{D8066DD6-B9A3-4134-83E6-E6ED02080CB2}" type="pres">
      <dgm:prSet presAssocID="{C790D97C-91E5-442F-88B4-496366CC5B74}" presName="spaceBetweenRectangles" presStyleCnt="0"/>
      <dgm:spPr/>
    </dgm:pt>
    <dgm:pt modelId="{9DA3F020-7DE3-4829-8EBD-C462D05DBB3F}" type="pres">
      <dgm:prSet presAssocID="{DB6915E8-461E-4EB0-A5A1-3B05AF9AEA1E}" presName="parentLin" presStyleCnt="0"/>
      <dgm:spPr/>
    </dgm:pt>
    <dgm:pt modelId="{8D6ED235-BB31-4711-80F1-C8B9311AC921}" type="pres">
      <dgm:prSet presAssocID="{DB6915E8-461E-4EB0-A5A1-3B05AF9AEA1E}" presName="parentLeftMargin" presStyleLbl="node1" presStyleIdx="3" presStyleCnt="6"/>
      <dgm:spPr/>
      <dgm:t>
        <a:bodyPr/>
        <a:lstStyle/>
        <a:p>
          <a:endParaRPr lang="zh-TW" altLang="en-US"/>
        </a:p>
      </dgm:t>
    </dgm:pt>
    <dgm:pt modelId="{70A4D92D-6A8A-4539-9907-CE09B2C1E6FF}" type="pres">
      <dgm:prSet presAssocID="{DB6915E8-461E-4EB0-A5A1-3B05AF9AEA1E}" presName="parentText" presStyleLbl="node1" presStyleIdx="4" presStyleCnt="6">
        <dgm:presLayoutVars>
          <dgm:chMax val="0"/>
          <dgm:bulletEnabled val="1"/>
        </dgm:presLayoutVars>
      </dgm:prSet>
      <dgm:spPr/>
      <dgm:t>
        <a:bodyPr/>
        <a:lstStyle/>
        <a:p>
          <a:endParaRPr lang="zh-TW" altLang="en-US"/>
        </a:p>
      </dgm:t>
    </dgm:pt>
    <dgm:pt modelId="{8D886B9A-537F-44A2-BA74-7CF7E90C6EF5}" type="pres">
      <dgm:prSet presAssocID="{DB6915E8-461E-4EB0-A5A1-3B05AF9AEA1E}" presName="negativeSpace" presStyleCnt="0"/>
      <dgm:spPr/>
    </dgm:pt>
    <dgm:pt modelId="{23B569F2-937B-4753-B944-696E07AD60DA}" type="pres">
      <dgm:prSet presAssocID="{DB6915E8-461E-4EB0-A5A1-3B05AF9AEA1E}" presName="childText" presStyleLbl="conFgAcc1" presStyleIdx="4" presStyleCnt="6">
        <dgm:presLayoutVars>
          <dgm:bulletEnabled val="1"/>
        </dgm:presLayoutVars>
      </dgm:prSet>
      <dgm:spPr/>
    </dgm:pt>
    <dgm:pt modelId="{049D3F52-A161-4D57-B43B-CE95B5F7C0AB}" type="pres">
      <dgm:prSet presAssocID="{ACE2EF89-24BC-43A1-89C6-169E84F4259C}" presName="spaceBetweenRectangles" presStyleCnt="0"/>
      <dgm:spPr/>
    </dgm:pt>
    <dgm:pt modelId="{AE89D5C3-CF32-4025-A977-F4326CBE7307}" type="pres">
      <dgm:prSet presAssocID="{EAB9AF71-7DDD-42A9-B31A-58B31D9A7435}" presName="parentLin" presStyleCnt="0"/>
      <dgm:spPr/>
    </dgm:pt>
    <dgm:pt modelId="{C08986F5-667C-4B41-BE49-13BDE37012C8}" type="pres">
      <dgm:prSet presAssocID="{EAB9AF71-7DDD-42A9-B31A-58B31D9A7435}" presName="parentLeftMargin" presStyleLbl="node1" presStyleIdx="4" presStyleCnt="6"/>
      <dgm:spPr/>
      <dgm:t>
        <a:bodyPr/>
        <a:lstStyle/>
        <a:p>
          <a:endParaRPr lang="zh-TW" altLang="en-US"/>
        </a:p>
      </dgm:t>
    </dgm:pt>
    <dgm:pt modelId="{7A27FA48-5A98-4A24-A41F-53A6822597BD}" type="pres">
      <dgm:prSet presAssocID="{EAB9AF71-7DDD-42A9-B31A-58B31D9A7435}" presName="parentText" presStyleLbl="node1" presStyleIdx="5" presStyleCnt="6">
        <dgm:presLayoutVars>
          <dgm:chMax val="0"/>
          <dgm:bulletEnabled val="1"/>
        </dgm:presLayoutVars>
      </dgm:prSet>
      <dgm:spPr/>
      <dgm:t>
        <a:bodyPr/>
        <a:lstStyle/>
        <a:p>
          <a:endParaRPr lang="zh-TW" altLang="en-US"/>
        </a:p>
      </dgm:t>
    </dgm:pt>
    <dgm:pt modelId="{7FF336D0-C71B-4C3F-902C-16349C01703B}" type="pres">
      <dgm:prSet presAssocID="{EAB9AF71-7DDD-42A9-B31A-58B31D9A7435}" presName="negativeSpace" presStyleCnt="0"/>
      <dgm:spPr/>
    </dgm:pt>
    <dgm:pt modelId="{CC2E09CE-2B76-4EDD-A3D1-14F54C905CB4}" type="pres">
      <dgm:prSet presAssocID="{EAB9AF71-7DDD-42A9-B31A-58B31D9A7435}" presName="childText" presStyleLbl="conFgAcc1" presStyleIdx="5" presStyleCnt="6">
        <dgm:presLayoutVars>
          <dgm:bulletEnabled val="1"/>
        </dgm:presLayoutVars>
      </dgm:prSet>
      <dgm:spPr/>
    </dgm:pt>
  </dgm:ptLst>
  <dgm:cxnLst>
    <dgm:cxn modelId="{4F31E2FB-20D8-4F30-BCCE-666B638BF8A1}" type="presOf" srcId="{DB6915E8-461E-4EB0-A5A1-3B05AF9AEA1E}" destId="{70A4D92D-6A8A-4539-9907-CE09B2C1E6FF}" srcOrd="1" destOrd="0" presId="urn:microsoft.com/office/officeart/2005/8/layout/list1"/>
    <dgm:cxn modelId="{BCB73106-BB03-4973-B850-67ACDD8FADD7}" srcId="{41D29DEA-D7FD-4937-BE2D-979650DDB185}" destId="{60186064-098F-4AA2-B8A6-3CAEF7E933CB}" srcOrd="2" destOrd="0" parTransId="{1D96CED2-106A-46EB-8F64-44B42C46F67F}" sibTransId="{AD38FA83-7723-418F-852F-E2733681D205}"/>
    <dgm:cxn modelId="{C72638D7-BB0A-433B-92FC-D6C42A6DA21C}" type="presOf" srcId="{604230C4-9021-46E0-98EC-9D6D2FCDFBD2}" destId="{C716B290-AFA0-47FD-BAB8-1B728FA3D96B}" srcOrd="1" destOrd="0" presId="urn:microsoft.com/office/officeart/2005/8/layout/list1"/>
    <dgm:cxn modelId="{45714FE1-0474-4EDF-AFA3-622CD8AD2F9C}" type="presOf" srcId="{D43C298F-40BF-47AA-925E-44C95A0F23F2}" destId="{9BAC556C-800D-4D30-B9A2-B0DA4980F601}" srcOrd="0" destOrd="0" presId="urn:microsoft.com/office/officeart/2005/8/layout/list1"/>
    <dgm:cxn modelId="{41DEE6AC-C8BE-4DC9-9CEB-0F35E40591EF}" srcId="{41D29DEA-D7FD-4937-BE2D-979650DDB185}" destId="{604230C4-9021-46E0-98EC-9D6D2FCDFBD2}" srcOrd="3" destOrd="0" parTransId="{B7437A2E-50D7-4F12-BFDF-67D471C9EAE3}" sibTransId="{C790D97C-91E5-442F-88B4-496366CC5B74}"/>
    <dgm:cxn modelId="{C370A24E-7C03-41F0-9B20-EBDB2C690B8F}" srcId="{41D29DEA-D7FD-4937-BE2D-979650DDB185}" destId="{DB6915E8-461E-4EB0-A5A1-3B05AF9AEA1E}" srcOrd="4" destOrd="0" parTransId="{6A712FDB-EB4A-46E6-8D3A-F7DA4ABBE775}" sibTransId="{ACE2EF89-24BC-43A1-89C6-169E84F4259C}"/>
    <dgm:cxn modelId="{FE138375-A238-4860-9E18-9ED862BE479A}" type="presOf" srcId="{EAB9AF71-7DDD-42A9-B31A-58B31D9A7435}" destId="{C08986F5-667C-4B41-BE49-13BDE37012C8}" srcOrd="0" destOrd="0" presId="urn:microsoft.com/office/officeart/2005/8/layout/list1"/>
    <dgm:cxn modelId="{8BC9EFB5-69FB-44F5-BC0E-85DA77C6FD72}" type="presOf" srcId="{604230C4-9021-46E0-98EC-9D6D2FCDFBD2}" destId="{679E57CE-E96F-45A3-8D9C-298737167C0C}" srcOrd="0" destOrd="0" presId="urn:microsoft.com/office/officeart/2005/8/layout/list1"/>
    <dgm:cxn modelId="{2DE33047-7226-49C6-B7E3-840E52EB24F0}" srcId="{41D29DEA-D7FD-4937-BE2D-979650DDB185}" destId="{A9B90497-75FA-4429-94BE-12499AFF351E}" srcOrd="0" destOrd="0" parTransId="{A6F8E08B-EC78-44CD-85B7-02620256D346}" sibTransId="{402E7685-248E-4244-BD15-827142140274}"/>
    <dgm:cxn modelId="{82712BAE-3BA8-4E88-A444-C799681A3CBE}" type="presOf" srcId="{41D29DEA-D7FD-4937-BE2D-979650DDB185}" destId="{A7131C65-5AC5-4A43-B0E5-0DDC1CF8CDC4}" srcOrd="0" destOrd="0" presId="urn:microsoft.com/office/officeart/2005/8/layout/list1"/>
    <dgm:cxn modelId="{4E33FDF3-5BAF-4C6F-997E-95249DD113CD}" type="presOf" srcId="{A9B90497-75FA-4429-94BE-12499AFF351E}" destId="{3C15FA89-B8D1-45C9-A3B7-00227CCF9B71}" srcOrd="0" destOrd="0" presId="urn:microsoft.com/office/officeart/2005/8/layout/list1"/>
    <dgm:cxn modelId="{EE5FA05A-89A6-41DE-B9BE-970C5CE506CD}" type="presOf" srcId="{60186064-098F-4AA2-B8A6-3CAEF7E933CB}" destId="{6A7932D9-5B77-4445-85E9-44AFBDDE97AD}" srcOrd="1" destOrd="0" presId="urn:microsoft.com/office/officeart/2005/8/layout/list1"/>
    <dgm:cxn modelId="{241CF884-9485-4654-9BB4-F83B490C32B1}" type="presOf" srcId="{D43C298F-40BF-47AA-925E-44C95A0F23F2}" destId="{D6E234A0-A959-4374-8650-881EFA5924EC}" srcOrd="1" destOrd="0" presId="urn:microsoft.com/office/officeart/2005/8/layout/list1"/>
    <dgm:cxn modelId="{321601E9-DDEB-4A71-B91C-29DD9DAA564D}" srcId="{41D29DEA-D7FD-4937-BE2D-979650DDB185}" destId="{D43C298F-40BF-47AA-925E-44C95A0F23F2}" srcOrd="1" destOrd="0" parTransId="{B5648FD3-3B90-473D-838D-089969AA2872}" sibTransId="{50B4080C-C258-47FB-952A-3F389D757BEC}"/>
    <dgm:cxn modelId="{4D4A3C63-1483-4775-9B34-851366FBCA6E}" type="presOf" srcId="{DB6915E8-461E-4EB0-A5A1-3B05AF9AEA1E}" destId="{8D6ED235-BB31-4711-80F1-C8B9311AC921}" srcOrd="0" destOrd="0" presId="urn:microsoft.com/office/officeart/2005/8/layout/list1"/>
    <dgm:cxn modelId="{23CFD44D-2063-44EF-AF81-FA5B969DFF51}" srcId="{41D29DEA-D7FD-4937-BE2D-979650DDB185}" destId="{EAB9AF71-7DDD-42A9-B31A-58B31D9A7435}" srcOrd="5" destOrd="0" parTransId="{69685171-E84C-4F48-874A-00326954130B}" sibTransId="{E8382C75-B1AB-4320-B507-5D23002D97BB}"/>
    <dgm:cxn modelId="{62309452-333D-46F4-B2B0-EF940044876A}" type="presOf" srcId="{60186064-098F-4AA2-B8A6-3CAEF7E933CB}" destId="{E610D9B0-5398-4998-817D-F2FAF45780B4}" srcOrd="0" destOrd="0" presId="urn:microsoft.com/office/officeart/2005/8/layout/list1"/>
    <dgm:cxn modelId="{9EF108C8-D56E-4033-AEF1-2862A49D4539}" type="presOf" srcId="{A9B90497-75FA-4429-94BE-12499AFF351E}" destId="{BC2E03DA-6BC8-45CD-9C4C-6694C8F7588A}" srcOrd="1" destOrd="0" presId="urn:microsoft.com/office/officeart/2005/8/layout/list1"/>
    <dgm:cxn modelId="{3C6A5851-E63B-4E70-B328-80BA4CA7137D}" type="presOf" srcId="{EAB9AF71-7DDD-42A9-B31A-58B31D9A7435}" destId="{7A27FA48-5A98-4A24-A41F-53A6822597BD}" srcOrd="1" destOrd="0" presId="urn:microsoft.com/office/officeart/2005/8/layout/list1"/>
    <dgm:cxn modelId="{EEBD8293-E063-476C-9783-C21E95FC368E}" type="presParOf" srcId="{A7131C65-5AC5-4A43-B0E5-0DDC1CF8CDC4}" destId="{2BF3BBF4-9BCC-4D94-BC07-8F6A4393F61A}" srcOrd="0" destOrd="0" presId="urn:microsoft.com/office/officeart/2005/8/layout/list1"/>
    <dgm:cxn modelId="{D3F77143-6942-413E-A4F0-AFBF2E380CE6}" type="presParOf" srcId="{2BF3BBF4-9BCC-4D94-BC07-8F6A4393F61A}" destId="{3C15FA89-B8D1-45C9-A3B7-00227CCF9B71}" srcOrd="0" destOrd="0" presId="urn:microsoft.com/office/officeart/2005/8/layout/list1"/>
    <dgm:cxn modelId="{9A5283B1-04B1-4832-961C-35CC7A042F03}" type="presParOf" srcId="{2BF3BBF4-9BCC-4D94-BC07-8F6A4393F61A}" destId="{BC2E03DA-6BC8-45CD-9C4C-6694C8F7588A}" srcOrd="1" destOrd="0" presId="urn:microsoft.com/office/officeart/2005/8/layout/list1"/>
    <dgm:cxn modelId="{DF21BDF0-EAB8-47D0-A1EE-4F64FF2E737B}" type="presParOf" srcId="{A7131C65-5AC5-4A43-B0E5-0DDC1CF8CDC4}" destId="{CBA0A384-9372-43DD-971B-E4511539D8A4}" srcOrd="1" destOrd="0" presId="urn:microsoft.com/office/officeart/2005/8/layout/list1"/>
    <dgm:cxn modelId="{FA3F4874-0CD4-4C66-A899-639F47F9873E}" type="presParOf" srcId="{A7131C65-5AC5-4A43-B0E5-0DDC1CF8CDC4}" destId="{8EA956EB-49EF-4CC2-861D-230CA86BB680}" srcOrd="2" destOrd="0" presId="urn:microsoft.com/office/officeart/2005/8/layout/list1"/>
    <dgm:cxn modelId="{1AC80B25-9E7C-4723-A512-CCF0308DCFE1}" type="presParOf" srcId="{A7131C65-5AC5-4A43-B0E5-0DDC1CF8CDC4}" destId="{2260EF10-CBF1-4AD6-8865-83782878874C}" srcOrd="3" destOrd="0" presId="urn:microsoft.com/office/officeart/2005/8/layout/list1"/>
    <dgm:cxn modelId="{0433D828-99B7-4B02-A077-58E899E1A297}" type="presParOf" srcId="{A7131C65-5AC5-4A43-B0E5-0DDC1CF8CDC4}" destId="{662A7A0F-75BB-46F3-89CB-473CB030C827}" srcOrd="4" destOrd="0" presId="urn:microsoft.com/office/officeart/2005/8/layout/list1"/>
    <dgm:cxn modelId="{055AC2FA-BD4C-49C3-A7D1-469D4F977C26}" type="presParOf" srcId="{662A7A0F-75BB-46F3-89CB-473CB030C827}" destId="{9BAC556C-800D-4D30-B9A2-B0DA4980F601}" srcOrd="0" destOrd="0" presId="urn:microsoft.com/office/officeart/2005/8/layout/list1"/>
    <dgm:cxn modelId="{5E74A4CB-5629-40BB-898D-476EDE588586}" type="presParOf" srcId="{662A7A0F-75BB-46F3-89CB-473CB030C827}" destId="{D6E234A0-A959-4374-8650-881EFA5924EC}" srcOrd="1" destOrd="0" presId="urn:microsoft.com/office/officeart/2005/8/layout/list1"/>
    <dgm:cxn modelId="{6B3DCA7C-98A5-413E-AB79-295A9537DC82}" type="presParOf" srcId="{A7131C65-5AC5-4A43-B0E5-0DDC1CF8CDC4}" destId="{E56807F6-961C-4BEF-8748-B7D11FD9DAF1}" srcOrd="5" destOrd="0" presId="urn:microsoft.com/office/officeart/2005/8/layout/list1"/>
    <dgm:cxn modelId="{27390364-6B69-40C8-B798-013E465107E5}" type="presParOf" srcId="{A7131C65-5AC5-4A43-B0E5-0DDC1CF8CDC4}" destId="{2F099649-96D6-44DE-B45A-2B2ED99B4726}" srcOrd="6" destOrd="0" presId="urn:microsoft.com/office/officeart/2005/8/layout/list1"/>
    <dgm:cxn modelId="{ABC6397D-2ACB-43DC-8EEA-17A482E152EB}" type="presParOf" srcId="{A7131C65-5AC5-4A43-B0E5-0DDC1CF8CDC4}" destId="{4E6AB533-77A5-474C-A4F5-46CA9C5BE9AF}" srcOrd="7" destOrd="0" presId="urn:microsoft.com/office/officeart/2005/8/layout/list1"/>
    <dgm:cxn modelId="{22743A77-D222-4DB1-9EEE-27D619C68D31}" type="presParOf" srcId="{A7131C65-5AC5-4A43-B0E5-0DDC1CF8CDC4}" destId="{6DF5A8C7-7BA1-4D3C-8FB6-3CF02B11331A}" srcOrd="8" destOrd="0" presId="urn:microsoft.com/office/officeart/2005/8/layout/list1"/>
    <dgm:cxn modelId="{D83BB0BA-169B-4C07-A500-32EC216B5F18}" type="presParOf" srcId="{6DF5A8C7-7BA1-4D3C-8FB6-3CF02B11331A}" destId="{E610D9B0-5398-4998-817D-F2FAF45780B4}" srcOrd="0" destOrd="0" presId="urn:microsoft.com/office/officeart/2005/8/layout/list1"/>
    <dgm:cxn modelId="{A65D1B24-E26C-4940-AEF3-5555EFD9FC3C}" type="presParOf" srcId="{6DF5A8C7-7BA1-4D3C-8FB6-3CF02B11331A}" destId="{6A7932D9-5B77-4445-85E9-44AFBDDE97AD}" srcOrd="1" destOrd="0" presId="urn:microsoft.com/office/officeart/2005/8/layout/list1"/>
    <dgm:cxn modelId="{B9C3E761-8503-4FB9-9827-789A7D7D7B32}" type="presParOf" srcId="{A7131C65-5AC5-4A43-B0E5-0DDC1CF8CDC4}" destId="{3D85C187-F71F-43AB-83D0-86C73F122DC0}" srcOrd="9" destOrd="0" presId="urn:microsoft.com/office/officeart/2005/8/layout/list1"/>
    <dgm:cxn modelId="{6F7C7088-9D0F-4597-93FF-ACCB3519ED7D}" type="presParOf" srcId="{A7131C65-5AC5-4A43-B0E5-0DDC1CF8CDC4}" destId="{E59CF796-B60B-483F-ADFD-CF7205828144}" srcOrd="10" destOrd="0" presId="urn:microsoft.com/office/officeart/2005/8/layout/list1"/>
    <dgm:cxn modelId="{77E01CCD-0CB5-413E-A329-A483D5C3F6F9}" type="presParOf" srcId="{A7131C65-5AC5-4A43-B0E5-0DDC1CF8CDC4}" destId="{9771C127-EC09-423A-B650-1F9AEEB4A734}" srcOrd="11" destOrd="0" presId="urn:microsoft.com/office/officeart/2005/8/layout/list1"/>
    <dgm:cxn modelId="{AE7B57DD-EEEE-4C0D-BBB0-B3EDEB066E00}" type="presParOf" srcId="{A7131C65-5AC5-4A43-B0E5-0DDC1CF8CDC4}" destId="{0B87B333-E704-4DE6-8E94-4A97022E1232}" srcOrd="12" destOrd="0" presId="urn:microsoft.com/office/officeart/2005/8/layout/list1"/>
    <dgm:cxn modelId="{A5293500-98BD-44EE-8F30-2719579ABE2A}" type="presParOf" srcId="{0B87B333-E704-4DE6-8E94-4A97022E1232}" destId="{679E57CE-E96F-45A3-8D9C-298737167C0C}" srcOrd="0" destOrd="0" presId="urn:microsoft.com/office/officeart/2005/8/layout/list1"/>
    <dgm:cxn modelId="{5FA0C647-CB78-4E11-AEDF-B9DDD15DB6E3}" type="presParOf" srcId="{0B87B333-E704-4DE6-8E94-4A97022E1232}" destId="{C716B290-AFA0-47FD-BAB8-1B728FA3D96B}" srcOrd="1" destOrd="0" presId="urn:microsoft.com/office/officeart/2005/8/layout/list1"/>
    <dgm:cxn modelId="{1F3150EE-0769-4448-987C-92F03DC7BF33}" type="presParOf" srcId="{A7131C65-5AC5-4A43-B0E5-0DDC1CF8CDC4}" destId="{C26F55BA-FD41-4E2E-A283-4A18B713A667}" srcOrd="13" destOrd="0" presId="urn:microsoft.com/office/officeart/2005/8/layout/list1"/>
    <dgm:cxn modelId="{9DF5BF20-0001-4046-8645-D740F422EA54}" type="presParOf" srcId="{A7131C65-5AC5-4A43-B0E5-0DDC1CF8CDC4}" destId="{CAA93D8C-C820-462C-B5E1-F75A88137745}" srcOrd="14" destOrd="0" presId="urn:microsoft.com/office/officeart/2005/8/layout/list1"/>
    <dgm:cxn modelId="{8C5F9C80-3879-4F4E-B700-9EC85F288B70}" type="presParOf" srcId="{A7131C65-5AC5-4A43-B0E5-0DDC1CF8CDC4}" destId="{D8066DD6-B9A3-4134-83E6-E6ED02080CB2}" srcOrd="15" destOrd="0" presId="urn:microsoft.com/office/officeart/2005/8/layout/list1"/>
    <dgm:cxn modelId="{86516A54-6876-47A6-ACFC-721C7DDDDBBE}" type="presParOf" srcId="{A7131C65-5AC5-4A43-B0E5-0DDC1CF8CDC4}" destId="{9DA3F020-7DE3-4829-8EBD-C462D05DBB3F}" srcOrd="16" destOrd="0" presId="urn:microsoft.com/office/officeart/2005/8/layout/list1"/>
    <dgm:cxn modelId="{FCBBC4A8-9472-4089-947A-5D6EF9960569}" type="presParOf" srcId="{9DA3F020-7DE3-4829-8EBD-C462D05DBB3F}" destId="{8D6ED235-BB31-4711-80F1-C8B9311AC921}" srcOrd="0" destOrd="0" presId="urn:microsoft.com/office/officeart/2005/8/layout/list1"/>
    <dgm:cxn modelId="{DA9F098D-A663-41EE-92AE-FB251D0F0CDB}" type="presParOf" srcId="{9DA3F020-7DE3-4829-8EBD-C462D05DBB3F}" destId="{70A4D92D-6A8A-4539-9907-CE09B2C1E6FF}" srcOrd="1" destOrd="0" presId="urn:microsoft.com/office/officeart/2005/8/layout/list1"/>
    <dgm:cxn modelId="{2A47007E-0AF6-4475-B41B-FCF054E3BCD4}" type="presParOf" srcId="{A7131C65-5AC5-4A43-B0E5-0DDC1CF8CDC4}" destId="{8D886B9A-537F-44A2-BA74-7CF7E90C6EF5}" srcOrd="17" destOrd="0" presId="urn:microsoft.com/office/officeart/2005/8/layout/list1"/>
    <dgm:cxn modelId="{5CBDE215-19A5-4D71-8D7C-F7BB0EBEB0EA}" type="presParOf" srcId="{A7131C65-5AC5-4A43-B0E5-0DDC1CF8CDC4}" destId="{23B569F2-937B-4753-B944-696E07AD60DA}" srcOrd="18" destOrd="0" presId="urn:microsoft.com/office/officeart/2005/8/layout/list1"/>
    <dgm:cxn modelId="{5864780A-6E6C-453C-A5E6-2839B775C966}" type="presParOf" srcId="{A7131C65-5AC5-4A43-B0E5-0DDC1CF8CDC4}" destId="{049D3F52-A161-4D57-B43B-CE95B5F7C0AB}" srcOrd="19" destOrd="0" presId="urn:microsoft.com/office/officeart/2005/8/layout/list1"/>
    <dgm:cxn modelId="{8CAFB8C8-BF8D-44B4-BB76-1E6EA8ECAE24}" type="presParOf" srcId="{A7131C65-5AC5-4A43-B0E5-0DDC1CF8CDC4}" destId="{AE89D5C3-CF32-4025-A977-F4326CBE7307}" srcOrd="20" destOrd="0" presId="urn:microsoft.com/office/officeart/2005/8/layout/list1"/>
    <dgm:cxn modelId="{6A353BFE-27CB-42A3-9867-8C1DAD81BE41}" type="presParOf" srcId="{AE89D5C3-CF32-4025-A977-F4326CBE7307}" destId="{C08986F5-667C-4B41-BE49-13BDE37012C8}" srcOrd="0" destOrd="0" presId="urn:microsoft.com/office/officeart/2005/8/layout/list1"/>
    <dgm:cxn modelId="{73AE262C-D0E4-404E-95A1-D89A083D31BA}" type="presParOf" srcId="{AE89D5C3-CF32-4025-A977-F4326CBE7307}" destId="{7A27FA48-5A98-4A24-A41F-53A6822597BD}" srcOrd="1" destOrd="0" presId="urn:microsoft.com/office/officeart/2005/8/layout/list1"/>
    <dgm:cxn modelId="{C7BF0AF3-5E79-49C2-87C2-918A52555ADD}" type="presParOf" srcId="{A7131C65-5AC5-4A43-B0E5-0DDC1CF8CDC4}" destId="{7FF336D0-C71B-4C3F-902C-16349C01703B}" srcOrd="21" destOrd="0" presId="urn:microsoft.com/office/officeart/2005/8/layout/list1"/>
    <dgm:cxn modelId="{126DBF8E-C601-42D8-A9AD-50C4FF2D89E4}" type="presParOf" srcId="{A7131C65-5AC5-4A43-B0E5-0DDC1CF8CDC4}" destId="{CC2E09CE-2B76-4EDD-A3D1-14F54C905CB4}"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D29DEA-D7FD-4937-BE2D-979650DDB185}" type="doc">
      <dgm:prSet loTypeId="urn:diagrams.loki3.com/BracketList+Icon" loCatId="list" qsTypeId="urn:microsoft.com/office/officeart/2005/8/quickstyle/simple2" qsCatId="simple" csTypeId="urn:microsoft.com/office/officeart/2005/8/colors/colorful2" csCatId="colorful" phldr="1"/>
      <dgm:spPr/>
      <dgm:t>
        <a:bodyPr/>
        <a:lstStyle/>
        <a:p>
          <a:endParaRPr lang="zh-TW" altLang="en-US"/>
        </a:p>
      </dgm:t>
    </dgm:pt>
    <dgm:pt modelId="{A9B90497-75FA-4429-94BE-12499AFF351E}">
      <dgm:prSet phldrT="[文字]" custT="1"/>
      <dgm:spPr/>
      <dgm:t>
        <a:bodyPr/>
        <a:lstStyle/>
        <a:p>
          <a:r>
            <a:rPr lang="zh-TW" altLang="en-US" sz="1800" dirty="0">
              <a:latin typeface="標楷體" panose="03000509000000000000" pitchFamily="65" charset="-120"/>
              <a:ea typeface="標楷體" panose="03000509000000000000" pitchFamily="65" charset="-120"/>
            </a:rPr>
            <a:t>弘光科技大學經費核銷請款期程準則</a:t>
          </a:r>
          <a:endParaRPr lang="zh-TW" altLang="en-US" sz="1800" b="1" dirty="0">
            <a:latin typeface="標楷體" pitchFamily="65" charset="-120"/>
            <a:ea typeface="標楷體" pitchFamily="65" charset="-120"/>
          </a:endParaRPr>
        </a:p>
      </dgm:t>
    </dgm:pt>
    <dgm:pt modelId="{A6F8E08B-EC78-44CD-85B7-02620256D346}" type="parTrans" cxnId="{2DE33047-7226-49C6-B7E3-840E52EB24F0}">
      <dgm:prSet/>
      <dgm:spPr/>
      <dgm:t>
        <a:bodyPr/>
        <a:lstStyle/>
        <a:p>
          <a:endParaRPr lang="zh-TW" altLang="en-US" sz="1800">
            <a:latin typeface="標楷體" panose="03000509000000000000" pitchFamily="65" charset="-120"/>
            <a:ea typeface="標楷體" panose="03000509000000000000" pitchFamily="65" charset="-120"/>
          </a:endParaRPr>
        </a:p>
      </dgm:t>
    </dgm:pt>
    <dgm:pt modelId="{402E7685-248E-4244-BD15-827142140274}" type="sibTrans" cxnId="{2DE33047-7226-49C6-B7E3-840E52EB24F0}">
      <dgm:prSet/>
      <dgm:spPr/>
      <dgm:t>
        <a:bodyPr/>
        <a:lstStyle/>
        <a:p>
          <a:endParaRPr lang="zh-TW" altLang="en-US" sz="1800">
            <a:latin typeface="標楷體" panose="03000509000000000000" pitchFamily="65" charset="-120"/>
            <a:ea typeface="標楷體" panose="03000509000000000000" pitchFamily="65" charset="-120"/>
          </a:endParaRPr>
        </a:p>
      </dgm:t>
    </dgm:pt>
    <dgm:pt modelId="{D43C298F-40BF-47AA-925E-44C95A0F23F2}">
      <dgm:prSet phldrT="[文字]" custT="1"/>
      <dgm:spPr/>
      <dgm:t>
        <a:bodyPr anchor="ctr" anchorCtr="0"/>
        <a:lstStyle/>
        <a:p>
          <a:r>
            <a:rPr lang="zh-TW" altLang="en-US" sz="1800" dirty="0">
              <a:latin typeface="標楷體" panose="03000509000000000000" pitchFamily="65" charset="-120"/>
              <a:ea typeface="標楷體" panose="03000509000000000000" pitchFamily="65" charset="-120"/>
            </a:rPr>
            <a:t>弘光科技大學高等教育深耕計畫經費使用原則</a:t>
          </a:r>
          <a:endParaRPr lang="zh-TW" altLang="en-US" sz="1800" b="1" dirty="0">
            <a:latin typeface="標楷體" pitchFamily="65" charset="-120"/>
            <a:ea typeface="標楷體" pitchFamily="65" charset="-120"/>
          </a:endParaRPr>
        </a:p>
      </dgm:t>
    </dgm:pt>
    <dgm:pt modelId="{B5648FD3-3B90-473D-838D-089969AA2872}" type="parTrans" cxnId="{321601E9-DDEB-4A71-B91C-29DD9DAA564D}">
      <dgm:prSet/>
      <dgm:spPr/>
      <dgm:t>
        <a:bodyPr/>
        <a:lstStyle/>
        <a:p>
          <a:endParaRPr lang="zh-TW" altLang="en-US" sz="1800">
            <a:latin typeface="標楷體" panose="03000509000000000000" pitchFamily="65" charset="-120"/>
            <a:ea typeface="標楷體" panose="03000509000000000000" pitchFamily="65" charset="-120"/>
          </a:endParaRPr>
        </a:p>
      </dgm:t>
    </dgm:pt>
    <dgm:pt modelId="{50B4080C-C258-47FB-952A-3F389D757BEC}" type="sibTrans" cxnId="{321601E9-DDEB-4A71-B91C-29DD9DAA564D}">
      <dgm:prSet/>
      <dgm:spPr/>
      <dgm:t>
        <a:bodyPr/>
        <a:lstStyle/>
        <a:p>
          <a:endParaRPr lang="zh-TW" altLang="en-US" sz="1800">
            <a:latin typeface="標楷體" panose="03000509000000000000" pitchFamily="65" charset="-120"/>
            <a:ea typeface="標楷體" panose="03000509000000000000" pitchFamily="65" charset="-120"/>
          </a:endParaRPr>
        </a:p>
      </dgm:t>
    </dgm:pt>
    <dgm:pt modelId="{60186064-098F-4AA2-B8A6-3CAEF7E933CB}">
      <dgm:prSet phldrT="[文字]" custT="1"/>
      <dgm:spPr/>
      <dgm:t>
        <a:bodyPr/>
        <a:lstStyle/>
        <a:p>
          <a:r>
            <a:rPr lang="zh-TW" altLang="en-US" sz="1800" dirty="0">
              <a:latin typeface="標楷體" panose="03000509000000000000" pitchFamily="65" charset="-120"/>
              <a:ea typeface="標楷體" panose="03000509000000000000" pitchFamily="65" charset="-120"/>
            </a:rPr>
            <a:t>弘光科技大學教職員工出差旅費報支準則</a:t>
          </a:r>
        </a:p>
      </dgm:t>
    </dgm:pt>
    <dgm:pt modelId="{1D96CED2-106A-46EB-8F64-44B42C46F67F}" type="parTrans" cxnId="{BCB73106-BB03-4973-B850-67ACDD8FADD7}">
      <dgm:prSet/>
      <dgm:spPr/>
      <dgm:t>
        <a:bodyPr/>
        <a:lstStyle/>
        <a:p>
          <a:endParaRPr lang="zh-TW" altLang="en-US" sz="1800">
            <a:latin typeface="標楷體" panose="03000509000000000000" pitchFamily="65" charset="-120"/>
            <a:ea typeface="標楷體" panose="03000509000000000000" pitchFamily="65" charset="-120"/>
          </a:endParaRPr>
        </a:p>
      </dgm:t>
    </dgm:pt>
    <dgm:pt modelId="{AD38FA83-7723-418F-852F-E2733681D205}" type="sibTrans" cxnId="{BCB73106-BB03-4973-B850-67ACDD8FADD7}">
      <dgm:prSet/>
      <dgm:spPr/>
      <dgm:t>
        <a:bodyPr/>
        <a:lstStyle/>
        <a:p>
          <a:endParaRPr lang="zh-TW" altLang="en-US" sz="1800">
            <a:latin typeface="標楷體" panose="03000509000000000000" pitchFamily="65" charset="-120"/>
            <a:ea typeface="標楷體" panose="03000509000000000000" pitchFamily="65" charset="-120"/>
          </a:endParaRPr>
        </a:p>
      </dgm:t>
    </dgm:pt>
    <dgm:pt modelId="{8401B8AC-4DBF-4F3C-A3CC-23D5263EE45B}">
      <dgm:prSet phldrT="[文字]" custT="1"/>
      <dgm:spPr/>
      <dgm:t>
        <a:bodyPr/>
        <a:lstStyle/>
        <a:p>
          <a:r>
            <a:rPr lang="zh-TW" altLang="en-US" sz="1800" b="1" dirty="0">
              <a:latin typeface="標楷體" pitchFamily="65" charset="-120"/>
              <a:ea typeface="標楷體" pitchFamily="65" charset="-120"/>
            </a:rPr>
            <a:t>會計室</a:t>
          </a:r>
        </a:p>
      </dgm:t>
    </dgm:pt>
    <dgm:pt modelId="{BEE06418-488C-4F7C-9077-CD08E5E43C66}" type="parTrans" cxnId="{6548037B-7178-4027-BAE5-6615F97A48D9}">
      <dgm:prSet/>
      <dgm:spPr/>
      <dgm:t>
        <a:bodyPr/>
        <a:lstStyle/>
        <a:p>
          <a:endParaRPr lang="zh-TW" altLang="en-US" sz="1800">
            <a:latin typeface="標楷體" panose="03000509000000000000" pitchFamily="65" charset="-120"/>
            <a:ea typeface="標楷體" panose="03000509000000000000" pitchFamily="65" charset="-120"/>
          </a:endParaRPr>
        </a:p>
      </dgm:t>
    </dgm:pt>
    <dgm:pt modelId="{BE58E9A8-7C3B-4CF5-8ECB-A4B1122570BC}" type="sibTrans" cxnId="{6548037B-7178-4027-BAE5-6615F97A48D9}">
      <dgm:prSet/>
      <dgm:spPr/>
      <dgm:t>
        <a:bodyPr/>
        <a:lstStyle/>
        <a:p>
          <a:endParaRPr lang="zh-TW" altLang="en-US" sz="1800">
            <a:latin typeface="標楷體" panose="03000509000000000000" pitchFamily="65" charset="-120"/>
            <a:ea typeface="標楷體" panose="03000509000000000000" pitchFamily="65" charset="-120"/>
          </a:endParaRPr>
        </a:p>
      </dgm:t>
    </dgm:pt>
    <dgm:pt modelId="{BDA1A3EC-0920-47D5-A778-436FD8F301B3}">
      <dgm:prSet phldrT="[文字]" custT="1"/>
      <dgm:spPr/>
      <dgm:t>
        <a:bodyPr/>
        <a:lstStyle/>
        <a:p>
          <a:r>
            <a:rPr lang="zh-TW" altLang="en-US" sz="1800" b="1" dirty="0">
              <a:latin typeface="標楷體" panose="03000509000000000000" pitchFamily="65" charset="-120"/>
              <a:ea typeface="標楷體" panose="03000509000000000000" pitchFamily="65" charset="-120"/>
            </a:rPr>
            <a:t>人事室</a:t>
          </a:r>
        </a:p>
      </dgm:t>
    </dgm:pt>
    <dgm:pt modelId="{D8783044-57A3-43B7-90D1-99EF5E8FE2D6}" type="parTrans" cxnId="{44B9E5A3-E374-41AC-8326-A89CEA6C8A72}">
      <dgm:prSet/>
      <dgm:spPr/>
      <dgm:t>
        <a:bodyPr/>
        <a:lstStyle/>
        <a:p>
          <a:endParaRPr lang="zh-TW" altLang="en-US" sz="1800">
            <a:latin typeface="標楷體" panose="03000509000000000000" pitchFamily="65" charset="-120"/>
            <a:ea typeface="標楷體" panose="03000509000000000000" pitchFamily="65" charset="-120"/>
          </a:endParaRPr>
        </a:p>
      </dgm:t>
    </dgm:pt>
    <dgm:pt modelId="{1580FAC2-CEB3-4061-A251-F99BC27CFC89}" type="sibTrans" cxnId="{44B9E5A3-E374-41AC-8326-A89CEA6C8A72}">
      <dgm:prSet/>
      <dgm:spPr/>
      <dgm:t>
        <a:bodyPr/>
        <a:lstStyle/>
        <a:p>
          <a:endParaRPr lang="zh-TW" altLang="en-US" sz="1800">
            <a:latin typeface="標楷體" panose="03000509000000000000" pitchFamily="65" charset="-120"/>
            <a:ea typeface="標楷體" panose="03000509000000000000" pitchFamily="65" charset="-120"/>
          </a:endParaRPr>
        </a:p>
      </dgm:t>
    </dgm:pt>
    <dgm:pt modelId="{562030C6-8A0F-4E32-9577-2A448FFC5636}">
      <dgm:prSet phldrT="[文字]" custT="1"/>
      <dgm:spPr/>
      <dgm:t>
        <a:bodyPr/>
        <a:lstStyle/>
        <a:p>
          <a:r>
            <a:rPr lang="zh-TW" altLang="en-US" sz="1800" b="1" dirty="0">
              <a:latin typeface="標楷體" pitchFamily="65" charset="-120"/>
              <a:ea typeface="標楷體" pitchFamily="65" charset="-120"/>
              <a:hlinkClick xmlns:r="http://schemas.openxmlformats.org/officeDocument/2006/relationships" r:id="rId1"/>
            </a:rPr>
            <a:t>法規資料庫</a:t>
          </a:r>
          <a:endParaRPr lang="en-US" altLang="zh-TW" sz="1800" b="1" dirty="0">
            <a:latin typeface="標楷體" pitchFamily="65" charset="-120"/>
            <a:ea typeface="標楷體" pitchFamily="65" charset="-120"/>
          </a:endParaRPr>
        </a:p>
        <a:p>
          <a:r>
            <a:rPr lang="en-US" altLang="zh-TW" sz="1800" b="1" dirty="0">
              <a:latin typeface="標楷體" pitchFamily="65" charset="-120"/>
              <a:ea typeface="標楷體" pitchFamily="65" charset="-120"/>
            </a:rPr>
            <a:t>(</a:t>
          </a:r>
          <a:r>
            <a:rPr lang="zh-TW" altLang="en-US" sz="1800" b="1" dirty="0">
              <a:latin typeface="標楷體" pitchFamily="65" charset="-120"/>
              <a:ea typeface="標楷體" pitchFamily="65" charset="-120"/>
            </a:rPr>
            <a:t>校內規定</a:t>
          </a:r>
          <a:r>
            <a:rPr lang="en-US" altLang="zh-TW" sz="1800" b="1" dirty="0">
              <a:latin typeface="標楷體" pitchFamily="65" charset="-120"/>
              <a:ea typeface="標楷體" pitchFamily="65" charset="-120"/>
            </a:rPr>
            <a:t>)</a:t>
          </a:r>
          <a:endParaRPr lang="zh-TW" altLang="en-US" sz="1800" b="1" dirty="0">
            <a:latin typeface="標楷體" pitchFamily="65" charset="-120"/>
            <a:ea typeface="標楷體" pitchFamily="65" charset="-120"/>
          </a:endParaRPr>
        </a:p>
      </dgm:t>
    </dgm:pt>
    <dgm:pt modelId="{E802445B-905B-44B0-95DC-79F79CB29B5B}" type="parTrans" cxnId="{87EB7EE6-6BB5-4EAC-9491-333502EC7705}">
      <dgm:prSet/>
      <dgm:spPr/>
      <dgm:t>
        <a:bodyPr/>
        <a:lstStyle/>
        <a:p>
          <a:endParaRPr lang="zh-TW" altLang="en-US" sz="1800">
            <a:latin typeface="標楷體" panose="03000509000000000000" pitchFamily="65" charset="-120"/>
            <a:ea typeface="標楷體" panose="03000509000000000000" pitchFamily="65" charset="-120"/>
          </a:endParaRPr>
        </a:p>
      </dgm:t>
    </dgm:pt>
    <dgm:pt modelId="{4A497DB1-418B-4044-8385-128EF419B342}" type="sibTrans" cxnId="{87EB7EE6-6BB5-4EAC-9491-333502EC7705}">
      <dgm:prSet/>
      <dgm:spPr/>
      <dgm:t>
        <a:bodyPr/>
        <a:lstStyle/>
        <a:p>
          <a:endParaRPr lang="zh-TW" altLang="en-US" sz="1800">
            <a:latin typeface="標楷體" panose="03000509000000000000" pitchFamily="65" charset="-120"/>
            <a:ea typeface="標楷體" panose="03000509000000000000" pitchFamily="65" charset="-120"/>
          </a:endParaRPr>
        </a:p>
      </dgm:t>
    </dgm:pt>
    <dgm:pt modelId="{7B0580CC-10E6-4686-AEFC-D8AC3192EDF5}">
      <dgm:prSet phldrT="[文字]" custT="1"/>
      <dgm:spPr/>
      <dgm:t>
        <a:bodyPr/>
        <a:lstStyle/>
        <a:p>
          <a:r>
            <a:rPr lang="zh-TW" altLang="en-US" sz="1800" b="1" dirty="0">
              <a:latin typeface="標楷體" pitchFamily="65" charset="-120"/>
              <a:ea typeface="標楷體" pitchFamily="65" charset="-120"/>
              <a:hlinkClick xmlns:r="http://schemas.openxmlformats.org/officeDocument/2006/relationships" r:id="rId2"/>
            </a:rPr>
            <a:t>內控制度</a:t>
          </a:r>
          <a:endParaRPr lang="en-US" altLang="zh-TW" sz="1800" b="1" dirty="0">
            <a:latin typeface="標楷體" pitchFamily="65" charset="-120"/>
            <a:ea typeface="標楷體" pitchFamily="65" charset="-120"/>
          </a:endParaRPr>
        </a:p>
        <a:p>
          <a:r>
            <a:rPr lang="en-US" altLang="zh-TW" sz="1800" b="1" dirty="0">
              <a:latin typeface="標楷體" pitchFamily="65" charset="-120"/>
              <a:ea typeface="標楷體" pitchFamily="65" charset="-120"/>
            </a:rPr>
            <a:t>(</a:t>
          </a:r>
          <a:r>
            <a:rPr lang="zh-TW" altLang="en-US" sz="1800" b="1" dirty="0">
              <a:latin typeface="標楷體" pitchFamily="65" charset="-120"/>
              <a:ea typeface="標楷體" pitchFamily="65" charset="-120"/>
            </a:rPr>
            <a:t>校內規定</a:t>
          </a:r>
          <a:r>
            <a:rPr lang="en-US" altLang="zh-TW" sz="1800" b="1" dirty="0">
              <a:latin typeface="標楷體" pitchFamily="65" charset="-120"/>
              <a:ea typeface="標楷體" pitchFamily="65" charset="-120"/>
            </a:rPr>
            <a:t>)</a:t>
          </a:r>
          <a:endParaRPr lang="zh-TW" altLang="en-US" sz="1800" b="1" dirty="0">
            <a:latin typeface="標楷體" pitchFamily="65" charset="-120"/>
            <a:ea typeface="標楷體" pitchFamily="65" charset="-120"/>
          </a:endParaRPr>
        </a:p>
      </dgm:t>
    </dgm:pt>
    <dgm:pt modelId="{D1FAAE2A-1180-435C-88CB-EE3A313AFD78}" type="parTrans" cxnId="{687A11F1-BEEC-4B26-ADDD-B1687DEB2438}">
      <dgm:prSet/>
      <dgm:spPr/>
      <dgm:t>
        <a:bodyPr/>
        <a:lstStyle/>
        <a:p>
          <a:endParaRPr lang="zh-TW" altLang="en-US" sz="1800">
            <a:latin typeface="標楷體" panose="03000509000000000000" pitchFamily="65" charset="-120"/>
            <a:ea typeface="標楷體" panose="03000509000000000000" pitchFamily="65" charset="-120"/>
          </a:endParaRPr>
        </a:p>
      </dgm:t>
    </dgm:pt>
    <dgm:pt modelId="{496DAFBB-933B-4E5F-B0D6-34045AD86557}" type="sibTrans" cxnId="{687A11F1-BEEC-4B26-ADDD-B1687DEB2438}">
      <dgm:prSet/>
      <dgm:spPr/>
      <dgm:t>
        <a:bodyPr/>
        <a:lstStyle/>
        <a:p>
          <a:endParaRPr lang="zh-TW" altLang="en-US" sz="1800">
            <a:latin typeface="標楷體" panose="03000509000000000000" pitchFamily="65" charset="-120"/>
            <a:ea typeface="標楷體" panose="03000509000000000000" pitchFamily="65" charset="-120"/>
          </a:endParaRPr>
        </a:p>
      </dgm:t>
    </dgm:pt>
    <dgm:pt modelId="{0F5A1C22-7389-41A3-950F-ECA625F27A2C}">
      <dgm:prSet phldrT="[文字]" custT="1"/>
      <dgm:spPr/>
      <dgm:t>
        <a:bodyPr/>
        <a:lstStyle/>
        <a:p>
          <a:r>
            <a:rPr lang="en-US" sz="1800" dirty="0">
              <a:latin typeface="標楷體" panose="03000509000000000000" pitchFamily="65" charset="-120"/>
              <a:ea typeface="標楷體" panose="03000509000000000000" pitchFamily="65" charset="-120"/>
            </a:rPr>
            <a:t>IC-10660-001</a:t>
          </a:r>
          <a:r>
            <a:rPr lang="zh-TW" altLang="en-US" sz="1800" dirty="0">
              <a:latin typeface="標楷體" panose="03000509000000000000" pitchFamily="65" charset="-120"/>
              <a:ea typeface="標楷體" panose="03000509000000000000" pitchFamily="65" charset="-120"/>
            </a:rPr>
            <a:t>採購作業</a:t>
          </a:r>
          <a:endParaRPr lang="zh-TW" altLang="en-US" sz="1800" b="1" dirty="0">
            <a:latin typeface="標楷體" pitchFamily="65" charset="-120"/>
            <a:ea typeface="標楷體" pitchFamily="65" charset="-120"/>
          </a:endParaRPr>
        </a:p>
      </dgm:t>
    </dgm:pt>
    <dgm:pt modelId="{FD91C311-E109-4116-AF0F-1E0BA6648F53}" type="parTrans" cxnId="{6426AAEF-AA63-4C81-B20B-DDFD94CB68EF}">
      <dgm:prSet/>
      <dgm:spPr/>
      <dgm:t>
        <a:bodyPr/>
        <a:lstStyle/>
        <a:p>
          <a:endParaRPr lang="zh-TW" altLang="en-US" sz="1800">
            <a:latin typeface="標楷體" panose="03000509000000000000" pitchFamily="65" charset="-120"/>
            <a:ea typeface="標楷體" panose="03000509000000000000" pitchFamily="65" charset="-120"/>
          </a:endParaRPr>
        </a:p>
      </dgm:t>
    </dgm:pt>
    <dgm:pt modelId="{BD4B0AE3-F8D2-460C-AABD-3B574763E81C}" type="sibTrans" cxnId="{6426AAEF-AA63-4C81-B20B-DDFD94CB68EF}">
      <dgm:prSet/>
      <dgm:spPr/>
      <dgm:t>
        <a:bodyPr/>
        <a:lstStyle/>
        <a:p>
          <a:endParaRPr lang="zh-TW" altLang="en-US" sz="1800">
            <a:latin typeface="標楷體" panose="03000509000000000000" pitchFamily="65" charset="-120"/>
            <a:ea typeface="標楷體" panose="03000509000000000000" pitchFamily="65" charset="-120"/>
          </a:endParaRPr>
        </a:p>
      </dgm:t>
    </dgm:pt>
    <dgm:pt modelId="{B8A6D8DB-B2AB-45FD-841B-0782F8B73C87}">
      <dgm:prSet phldrT="[文字]" custT="1"/>
      <dgm:spPr/>
      <dgm:t>
        <a:bodyPr/>
        <a:lstStyle/>
        <a:p>
          <a:r>
            <a:rPr lang="zh-TW" altLang="en-US" sz="1800" b="1" dirty="0">
              <a:latin typeface="標楷體" pitchFamily="65" charset="-120"/>
              <a:ea typeface="標楷體" pitchFamily="65" charset="-120"/>
            </a:rPr>
            <a:t>總務處採購組</a:t>
          </a:r>
        </a:p>
      </dgm:t>
    </dgm:pt>
    <dgm:pt modelId="{F25543B9-CD47-4F4A-B4E9-18FDCCD8B3C0}" type="parTrans" cxnId="{39FD5501-6B70-43D3-91FD-63D208C72B37}">
      <dgm:prSet/>
      <dgm:spPr/>
      <dgm:t>
        <a:bodyPr/>
        <a:lstStyle/>
        <a:p>
          <a:endParaRPr lang="zh-TW" altLang="en-US"/>
        </a:p>
      </dgm:t>
    </dgm:pt>
    <dgm:pt modelId="{7B47AB87-B360-4E43-81F8-F308FA3D142E}" type="sibTrans" cxnId="{39FD5501-6B70-43D3-91FD-63D208C72B37}">
      <dgm:prSet/>
      <dgm:spPr/>
      <dgm:t>
        <a:bodyPr/>
        <a:lstStyle/>
        <a:p>
          <a:endParaRPr lang="zh-TW" altLang="en-US"/>
        </a:p>
      </dgm:t>
    </dgm:pt>
    <dgm:pt modelId="{9F1FDEA7-F30B-4A50-9D50-7F13C183B45D}">
      <dgm:prSet phldrT="[文字]" custT="1"/>
      <dgm:spPr/>
      <dgm:t>
        <a:bodyPr/>
        <a:lstStyle/>
        <a:p>
          <a:r>
            <a:rPr lang="zh-TW" altLang="en-US" sz="1800" b="1" dirty="0">
              <a:latin typeface="標楷體" pitchFamily="65" charset="-120"/>
              <a:ea typeface="標楷體" pitchFamily="65" charset="-120"/>
            </a:rPr>
            <a:t>其他</a:t>
          </a:r>
        </a:p>
      </dgm:t>
    </dgm:pt>
    <dgm:pt modelId="{A4971A30-54EF-4271-8F61-DC26DD5F464F}" type="parTrans" cxnId="{DD8ED9CA-CDDD-4870-9940-CD0A473CFCF7}">
      <dgm:prSet/>
      <dgm:spPr/>
      <dgm:t>
        <a:bodyPr/>
        <a:lstStyle/>
        <a:p>
          <a:endParaRPr lang="zh-TW" altLang="en-US"/>
        </a:p>
      </dgm:t>
    </dgm:pt>
    <dgm:pt modelId="{3AB3349D-A3FD-49E5-B9CC-69DCB8BA1330}" type="sibTrans" cxnId="{DD8ED9CA-CDDD-4870-9940-CD0A473CFCF7}">
      <dgm:prSet/>
      <dgm:spPr/>
      <dgm:t>
        <a:bodyPr/>
        <a:lstStyle/>
        <a:p>
          <a:endParaRPr lang="zh-TW" altLang="en-US"/>
        </a:p>
      </dgm:t>
    </dgm:pt>
    <dgm:pt modelId="{165842F5-C412-43A0-A91D-9BB47745EC03}">
      <dgm:prSet phldrT="[文字]" custT="1"/>
      <dgm:spPr/>
      <dgm:t>
        <a:bodyPr/>
        <a:lstStyle/>
        <a:p>
          <a:r>
            <a:rPr lang="zh-TW" altLang="en-US" sz="1800" b="1" dirty="0">
              <a:latin typeface="標楷體" pitchFamily="65" charset="-120"/>
              <a:ea typeface="標楷體" pitchFamily="65" charset="-120"/>
            </a:rPr>
            <a:t>教育部</a:t>
          </a:r>
        </a:p>
      </dgm:t>
    </dgm:pt>
    <dgm:pt modelId="{377FB31B-E227-44ED-ABE4-B783D56CD550}" type="parTrans" cxnId="{1194E5E3-D743-4C22-8321-6E5D337D5B36}">
      <dgm:prSet/>
      <dgm:spPr/>
      <dgm:t>
        <a:bodyPr/>
        <a:lstStyle/>
        <a:p>
          <a:endParaRPr lang="zh-TW" altLang="en-US"/>
        </a:p>
      </dgm:t>
    </dgm:pt>
    <dgm:pt modelId="{176DE7CC-46C2-46D0-AB22-CB69BCF855FB}" type="sibTrans" cxnId="{1194E5E3-D743-4C22-8321-6E5D337D5B36}">
      <dgm:prSet/>
      <dgm:spPr/>
      <dgm:t>
        <a:bodyPr/>
        <a:lstStyle/>
        <a:p>
          <a:endParaRPr lang="zh-TW" altLang="en-US"/>
        </a:p>
      </dgm:t>
    </dgm:pt>
    <dgm:pt modelId="{8A1B18D8-2404-4086-8C70-B989B3A32A0D}">
      <dgm:prSet phldrT="[文字]" custT="1"/>
      <dgm:spPr/>
      <dgm:t>
        <a:bodyPr/>
        <a:lstStyle/>
        <a:p>
          <a:r>
            <a:rPr lang="zh-TW" altLang="en-US" sz="1800" b="1" dirty="0">
              <a:solidFill>
                <a:schemeClr val="bg1"/>
              </a:solidFill>
              <a:latin typeface="標楷體" pitchFamily="65" charset="-120"/>
              <a:ea typeface="標楷體" pitchFamily="65" charset="-120"/>
            </a:rPr>
            <a:t>政府支出憑證處理要點</a:t>
          </a:r>
          <a:endParaRPr lang="zh-TW" altLang="en-US" sz="1800" b="1" dirty="0">
            <a:latin typeface="標楷體" pitchFamily="65" charset="-120"/>
            <a:ea typeface="標楷體" pitchFamily="65" charset="-120"/>
          </a:endParaRPr>
        </a:p>
      </dgm:t>
    </dgm:pt>
    <dgm:pt modelId="{EA769AF1-5FC7-4DA9-9A4C-BA90D285B0F8}" type="parTrans" cxnId="{311DCFA3-B2EE-420A-B6AE-1121D8A0C47B}">
      <dgm:prSet/>
      <dgm:spPr/>
      <dgm:t>
        <a:bodyPr/>
        <a:lstStyle/>
        <a:p>
          <a:endParaRPr lang="zh-TW" altLang="en-US"/>
        </a:p>
      </dgm:t>
    </dgm:pt>
    <dgm:pt modelId="{0344D2A4-F455-49DA-90F7-515B558DA5DD}" type="sibTrans" cxnId="{311DCFA3-B2EE-420A-B6AE-1121D8A0C47B}">
      <dgm:prSet/>
      <dgm:spPr/>
      <dgm:t>
        <a:bodyPr/>
        <a:lstStyle/>
        <a:p>
          <a:endParaRPr lang="zh-TW" altLang="en-US"/>
        </a:p>
      </dgm:t>
    </dgm:pt>
    <dgm:pt modelId="{DD82FF1B-41B0-4C7E-A5B4-79F0D7093B4C}">
      <dgm:prSet phldrT="[文字]" custT="1"/>
      <dgm:spPr/>
      <dgm:t>
        <a:bodyPr/>
        <a:lstStyle/>
        <a:p>
          <a:r>
            <a:rPr lang="zh-TW" altLang="en-US" sz="1800" u="none" dirty="0">
              <a:solidFill>
                <a:schemeClr val="bg1"/>
              </a:solidFill>
              <a:latin typeface="標楷體" pitchFamily="65" charset="-120"/>
              <a:ea typeface="標楷體" pitchFamily="65" charset="-120"/>
            </a:rPr>
            <a:t>教育部補助及委辦計畫經費核撥結報作業要點</a:t>
          </a:r>
          <a:endParaRPr lang="zh-TW" altLang="en-US" sz="1800" b="1" u="none" dirty="0">
            <a:solidFill>
              <a:schemeClr val="bg1"/>
            </a:solidFill>
            <a:latin typeface="標楷體" pitchFamily="65" charset="-120"/>
            <a:ea typeface="標楷體" pitchFamily="65" charset="-120"/>
          </a:endParaRPr>
        </a:p>
      </dgm:t>
    </dgm:pt>
    <dgm:pt modelId="{BFA79DDF-A6A6-4F52-B942-CF0954E3EA59}" type="parTrans" cxnId="{8AFE6138-FD13-420E-94B5-C1F185CBFDD3}">
      <dgm:prSet/>
      <dgm:spPr/>
      <dgm:t>
        <a:bodyPr/>
        <a:lstStyle/>
        <a:p>
          <a:endParaRPr lang="zh-TW" altLang="en-US"/>
        </a:p>
      </dgm:t>
    </dgm:pt>
    <dgm:pt modelId="{77FD6D99-4459-401D-943A-169F5920F8D4}" type="sibTrans" cxnId="{8AFE6138-FD13-420E-94B5-C1F185CBFDD3}">
      <dgm:prSet/>
      <dgm:spPr/>
      <dgm:t>
        <a:bodyPr/>
        <a:lstStyle/>
        <a:p>
          <a:endParaRPr lang="zh-TW" altLang="en-US"/>
        </a:p>
      </dgm:t>
    </dgm:pt>
    <dgm:pt modelId="{65463A39-A955-46D4-9450-5D3C6C2841FF}">
      <dgm:prSet phldrT="[文字]" custT="1"/>
      <dgm:spPr/>
      <dgm:t>
        <a:bodyPr/>
        <a:lstStyle/>
        <a:p>
          <a:r>
            <a:rPr lang="zh-TW" altLang="en-US" sz="1800" b="0" u="none" dirty="0">
              <a:solidFill>
                <a:schemeClr val="bg1"/>
              </a:solidFill>
              <a:latin typeface="標楷體" pitchFamily="65" charset="-120"/>
              <a:ea typeface="標楷體" pitchFamily="65" charset="-120"/>
            </a:rPr>
            <a:t>大專校院高等教育深耕計畫經費使用原則</a:t>
          </a:r>
        </a:p>
      </dgm:t>
    </dgm:pt>
    <dgm:pt modelId="{1FCC0C02-FDAC-4F31-9DC3-3A105D5CA6B9}" type="parTrans" cxnId="{A967F077-544F-4C89-AC55-D18A6545F646}">
      <dgm:prSet/>
      <dgm:spPr/>
      <dgm:t>
        <a:bodyPr/>
        <a:lstStyle/>
        <a:p>
          <a:endParaRPr lang="zh-TW" altLang="en-US"/>
        </a:p>
      </dgm:t>
    </dgm:pt>
    <dgm:pt modelId="{DD383A1B-2D2C-42D1-BFF9-F97A3AB0A481}" type="sibTrans" cxnId="{A967F077-544F-4C89-AC55-D18A6545F646}">
      <dgm:prSet/>
      <dgm:spPr/>
      <dgm:t>
        <a:bodyPr/>
        <a:lstStyle/>
        <a:p>
          <a:endParaRPr lang="zh-TW" altLang="en-US"/>
        </a:p>
      </dgm:t>
    </dgm:pt>
    <dgm:pt modelId="{67F06579-CA57-491A-AC88-686DB3726CE9}">
      <dgm:prSet phldrT="[文字]" custT="1"/>
      <dgm:spPr/>
      <dgm:t>
        <a:bodyPr/>
        <a:lstStyle/>
        <a:p>
          <a:r>
            <a:rPr lang="zh-TW" altLang="en-US" sz="1800" b="1" u="none" dirty="0">
              <a:solidFill>
                <a:schemeClr val="bg1"/>
              </a:solidFill>
              <a:latin typeface="標楷體" pitchFamily="65" charset="-120"/>
              <a:ea typeface="標楷體" pitchFamily="65" charset="-120"/>
            </a:rPr>
            <a:t>中央政府各機關學校出席費及稿費支給要點</a:t>
          </a:r>
        </a:p>
      </dgm:t>
    </dgm:pt>
    <dgm:pt modelId="{F7F0D63A-12DD-4F42-BC56-52CF0DF46D36}" type="parTrans" cxnId="{0E816447-A3BF-4A91-8D42-F9AB55FC5D72}">
      <dgm:prSet/>
      <dgm:spPr/>
      <dgm:t>
        <a:bodyPr/>
        <a:lstStyle/>
        <a:p>
          <a:endParaRPr lang="zh-TW" altLang="en-US"/>
        </a:p>
      </dgm:t>
    </dgm:pt>
    <dgm:pt modelId="{013C1BCA-D422-4538-AB60-A98764BBF906}" type="sibTrans" cxnId="{0E816447-A3BF-4A91-8D42-F9AB55FC5D72}">
      <dgm:prSet/>
      <dgm:spPr/>
      <dgm:t>
        <a:bodyPr/>
        <a:lstStyle/>
        <a:p>
          <a:endParaRPr lang="zh-TW" altLang="en-US"/>
        </a:p>
      </dgm:t>
    </dgm:pt>
    <dgm:pt modelId="{51B9A040-5F2F-4B01-B4A2-1F61CE9F7723}" type="pres">
      <dgm:prSet presAssocID="{41D29DEA-D7FD-4937-BE2D-979650DDB185}" presName="Name0" presStyleCnt="0">
        <dgm:presLayoutVars>
          <dgm:dir/>
          <dgm:animLvl val="lvl"/>
          <dgm:resizeHandles val="exact"/>
        </dgm:presLayoutVars>
      </dgm:prSet>
      <dgm:spPr/>
      <dgm:t>
        <a:bodyPr/>
        <a:lstStyle/>
        <a:p>
          <a:endParaRPr lang="zh-TW" altLang="en-US"/>
        </a:p>
      </dgm:t>
    </dgm:pt>
    <dgm:pt modelId="{122AE59A-7B4A-4257-80CF-52E25B89DC98}" type="pres">
      <dgm:prSet presAssocID="{562030C6-8A0F-4E32-9577-2A448FFC5636}" presName="linNode" presStyleCnt="0"/>
      <dgm:spPr/>
    </dgm:pt>
    <dgm:pt modelId="{60FEFA46-2FB9-4235-825F-5A476289E853}" type="pres">
      <dgm:prSet presAssocID="{562030C6-8A0F-4E32-9577-2A448FFC5636}" presName="parTx" presStyleLbl="revTx" presStyleIdx="0" presStyleCnt="3">
        <dgm:presLayoutVars>
          <dgm:chMax val="1"/>
          <dgm:bulletEnabled val="1"/>
        </dgm:presLayoutVars>
      </dgm:prSet>
      <dgm:spPr/>
      <dgm:t>
        <a:bodyPr/>
        <a:lstStyle/>
        <a:p>
          <a:endParaRPr lang="zh-TW" altLang="en-US"/>
        </a:p>
      </dgm:t>
    </dgm:pt>
    <dgm:pt modelId="{56A4C6DE-E896-4C76-98CA-4D54EB3E6B75}" type="pres">
      <dgm:prSet presAssocID="{562030C6-8A0F-4E32-9577-2A448FFC5636}" presName="bracket" presStyleLbl="parChTrans1D1" presStyleIdx="0" presStyleCnt="3"/>
      <dgm:spPr/>
    </dgm:pt>
    <dgm:pt modelId="{FF22C2E8-3D50-4291-96A1-D2F1D09BA90A}" type="pres">
      <dgm:prSet presAssocID="{562030C6-8A0F-4E32-9577-2A448FFC5636}" presName="spH" presStyleCnt="0"/>
      <dgm:spPr/>
    </dgm:pt>
    <dgm:pt modelId="{48CEE79E-24AB-4A9B-BBCB-603122E9CD09}" type="pres">
      <dgm:prSet presAssocID="{562030C6-8A0F-4E32-9577-2A448FFC5636}" presName="desTx" presStyleLbl="node1" presStyleIdx="0" presStyleCnt="3">
        <dgm:presLayoutVars>
          <dgm:bulletEnabled val="1"/>
        </dgm:presLayoutVars>
      </dgm:prSet>
      <dgm:spPr/>
      <dgm:t>
        <a:bodyPr/>
        <a:lstStyle/>
        <a:p>
          <a:endParaRPr lang="zh-TW" altLang="en-US"/>
        </a:p>
      </dgm:t>
    </dgm:pt>
    <dgm:pt modelId="{844A3B91-C985-4FF7-BA2A-0436E104056F}" type="pres">
      <dgm:prSet presAssocID="{4A497DB1-418B-4044-8385-128EF419B342}" presName="spV" presStyleCnt="0"/>
      <dgm:spPr/>
    </dgm:pt>
    <dgm:pt modelId="{E43772E4-C0C6-44A5-A810-541F387E3153}" type="pres">
      <dgm:prSet presAssocID="{7B0580CC-10E6-4686-AEFC-D8AC3192EDF5}" presName="linNode" presStyleCnt="0"/>
      <dgm:spPr/>
    </dgm:pt>
    <dgm:pt modelId="{3BD008BD-DD88-4AE2-893A-1E5ED411A69C}" type="pres">
      <dgm:prSet presAssocID="{7B0580CC-10E6-4686-AEFC-D8AC3192EDF5}" presName="parTx" presStyleLbl="revTx" presStyleIdx="1" presStyleCnt="3">
        <dgm:presLayoutVars>
          <dgm:chMax val="1"/>
          <dgm:bulletEnabled val="1"/>
        </dgm:presLayoutVars>
      </dgm:prSet>
      <dgm:spPr/>
      <dgm:t>
        <a:bodyPr/>
        <a:lstStyle/>
        <a:p>
          <a:endParaRPr lang="zh-TW" altLang="en-US"/>
        </a:p>
      </dgm:t>
    </dgm:pt>
    <dgm:pt modelId="{9BF2A886-9506-4561-971B-7AF329B7251A}" type="pres">
      <dgm:prSet presAssocID="{7B0580CC-10E6-4686-AEFC-D8AC3192EDF5}" presName="bracket" presStyleLbl="parChTrans1D1" presStyleIdx="1" presStyleCnt="3"/>
      <dgm:spPr/>
    </dgm:pt>
    <dgm:pt modelId="{F5F06282-7C05-4376-8F6F-D998C1A59F65}" type="pres">
      <dgm:prSet presAssocID="{7B0580CC-10E6-4686-AEFC-D8AC3192EDF5}" presName="spH" presStyleCnt="0"/>
      <dgm:spPr/>
    </dgm:pt>
    <dgm:pt modelId="{F9761895-6E01-4D92-8A86-C3474004AC70}" type="pres">
      <dgm:prSet presAssocID="{7B0580CC-10E6-4686-AEFC-D8AC3192EDF5}" presName="desTx" presStyleLbl="node1" presStyleIdx="1" presStyleCnt="3">
        <dgm:presLayoutVars>
          <dgm:bulletEnabled val="1"/>
        </dgm:presLayoutVars>
      </dgm:prSet>
      <dgm:spPr/>
      <dgm:t>
        <a:bodyPr/>
        <a:lstStyle/>
        <a:p>
          <a:endParaRPr lang="zh-TW" altLang="en-US"/>
        </a:p>
      </dgm:t>
    </dgm:pt>
    <dgm:pt modelId="{0B82D8FD-91DF-4283-8CED-EA80CCD639D7}" type="pres">
      <dgm:prSet presAssocID="{496DAFBB-933B-4E5F-B0D6-34045AD86557}" presName="spV" presStyleCnt="0"/>
      <dgm:spPr/>
    </dgm:pt>
    <dgm:pt modelId="{07F191F3-D253-4DC9-89EA-E64F43872080}" type="pres">
      <dgm:prSet presAssocID="{9F1FDEA7-F30B-4A50-9D50-7F13C183B45D}" presName="linNode" presStyleCnt="0"/>
      <dgm:spPr/>
    </dgm:pt>
    <dgm:pt modelId="{D2525D5F-4A5C-49D9-84D9-531B0C003537}" type="pres">
      <dgm:prSet presAssocID="{9F1FDEA7-F30B-4A50-9D50-7F13C183B45D}" presName="parTx" presStyleLbl="revTx" presStyleIdx="2" presStyleCnt="3">
        <dgm:presLayoutVars>
          <dgm:chMax val="1"/>
          <dgm:bulletEnabled val="1"/>
        </dgm:presLayoutVars>
      </dgm:prSet>
      <dgm:spPr/>
      <dgm:t>
        <a:bodyPr/>
        <a:lstStyle/>
        <a:p>
          <a:endParaRPr lang="zh-TW" altLang="en-US"/>
        </a:p>
      </dgm:t>
    </dgm:pt>
    <dgm:pt modelId="{83FCE034-C79C-426D-B511-84AC1F761B96}" type="pres">
      <dgm:prSet presAssocID="{9F1FDEA7-F30B-4A50-9D50-7F13C183B45D}" presName="bracket" presStyleLbl="parChTrans1D1" presStyleIdx="2" presStyleCnt="3"/>
      <dgm:spPr/>
    </dgm:pt>
    <dgm:pt modelId="{85F4CC42-281E-4A75-A839-4DA8BDB37888}" type="pres">
      <dgm:prSet presAssocID="{9F1FDEA7-F30B-4A50-9D50-7F13C183B45D}" presName="spH" presStyleCnt="0"/>
      <dgm:spPr/>
    </dgm:pt>
    <dgm:pt modelId="{2460EFB3-6266-4E12-941A-CC30619D37E5}" type="pres">
      <dgm:prSet presAssocID="{9F1FDEA7-F30B-4A50-9D50-7F13C183B45D}" presName="desTx" presStyleLbl="node1" presStyleIdx="2" presStyleCnt="3">
        <dgm:presLayoutVars>
          <dgm:bulletEnabled val="1"/>
        </dgm:presLayoutVars>
      </dgm:prSet>
      <dgm:spPr/>
      <dgm:t>
        <a:bodyPr/>
        <a:lstStyle/>
        <a:p>
          <a:endParaRPr lang="zh-TW" altLang="en-US"/>
        </a:p>
      </dgm:t>
    </dgm:pt>
  </dgm:ptLst>
  <dgm:cxnLst>
    <dgm:cxn modelId="{8AFE6138-FD13-420E-94B5-C1F185CBFDD3}" srcId="{165842F5-C412-43A0-A91D-9BB47745EC03}" destId="{DD82FF1B-41B0-4C7E-A5B4-79F0D7093B4C}" srcOrd="0" destOrd="0" parTransId="{BFA79DDF-A6A6-4F52-B942-CF0954E3EA59}" sibTransId="{77FD6D99-4459-401D-943A-169F5920F8D4}"/>
    <dgm:cxn modelId="{1194E5E3-D743-4C22-8321-6E5D337D5B36}" srcId="{9F1FDEA7-F30B-4A50-9D50-7F13C183B45D}" destId="{165842F5-C412-43A0-A91D-9BB47745EC03}" srcOrd="0" destOrd="0" parTransId="{377FB31B-E227-44ED-ABE4-B783D56CD550}" sibTransId="{176DE7CC-46C2-46D0-AB22-CB69BCF855FB}"/>
    <dgm:cxn modelId="{F13A1502-ADFB-48BA-BD2D-9C2B9679F2B9}" type="presOf" srcId="{67F06579-CA57-491A-AC88-686DB3726CE9}" destId="{2460EFB3-6266-4E12-941A-CC30619D37E5}" srcOrd="0" destOrd="4" presId="urn:diagrams.loki3.com/BracketList+Icon"/>
    <dgm:cxn modelId="{BCB73106-BB03-4973-B850-67ACDD8FADD7}" srcId="{BDA1A3EC-0920-47D5-A778-436FD8F301B3}" destId="{60186064-098F-4AA2-B8A6-3CAEF7E933CB}" srcOrd="0" destOrd="0" parTransId="{1D96CED2-106A-46EB-8F64-44B42C46F67F}" sibTransId="{AD38FA83-7723-418F-852F-E2733681D205}"/>
    <dgm:cxn modelId="{3D0DEB1C-A7DC-4A57-9B69-5A95058D602E}" type="presOf" srcId="{60186064-098F-4AA2-B8A6-3CAEF7E933CB}" destId="{48CEE79E-24AB-4A9B-BBCB-603122E9CD09}" srcOrd="0" destOrd="4" presId="urn:diagrams.loki3.com/BracketList+Icon"/>
    <dgm:cxn modelId="{6548037B-7178-4027-BAE5-6615F97A48D9}" srcId="{562030C6-8A0F-4E32-9577-2A448FFC5636}" destId="{8401B8AC-4DBF-4F3C-A3CC-23D5263EE45B}" srcOrd="0" destOrd="0" parTransId="{BEE06418-488C-4F7C-9077-CD08E5E43C66}" sibTransId="{BE58E9A8-7C3B-4CF5-8ECB-A4B1122570BC}"/>
    <dgm:cxn modelId="{F0DA9E10-0436-466B-A426-CE2428488ED1}" type="presOf" srcId="{8A1B18D8-2404-4086-8C70-B989B3A32A0D}" destId="{2460EFB3-6266-4E12-941A-CC30619D37E5}" srcOrd="0" destOrd="3" presId="urn:diagrams.loki3.com/BracketList+Icon"/>
    <dgm:cxn modelId="{F550A725-9F37-47C1-9158-5CDA0229281D}" type="presOf" srcId="{B8A6D8DB-B2AB-45FD-841B-0782F8B73C87}" destId="{F9761895-6E01-4D92-8A86-C3474004AC70}" srcOrd="0" destOrd="0" presId="urn:diagrams.loki3.com/BracketList+Icon"/>
    <dgm:cxn modelId="{FD4E0D19-21DB-4BA9-B07A-51CB871B78C1}" type="presOf" srcId="{562030C6-8A0F-4E32-9577-2A448FFC5636}" destId="{60FEFA46-2FB9-4235-825F-5A476289E853}" srcOrd="0" destOrd="0" presId="urn:diagrams.loki3.com/BracketList+Icon"/>
    <dgm:cxn modelId="{D54254FF-53C1-4D59-981B-C3B0F92ABC65}" type="presOf" srcId="{0F5A1C22-7389-41A3-950F-ECA625F27A2C}" destId="{F9761895-6E01-4D92-8A86-C3474004AC70}" srcOrd="0" destOrd="1" presId="urn:diagrams.loki3.com/BracketList+Icon"/>
    <dgm:cxn modelId="{44B9E5A3-E374-41AC-8326-A89CEA6C8A72}" srcId="{562030C6-8A0F-4E32-9577-2A448FFC5636}" destId="{BDA1A3EC-0920-47D5-A778-436FD8F301B3}" srcOrd="1" destOrd="0" parTransId="{D8783044-57A3-43B7-90D1-99EF5E8FE2D6}" sibTransId="{1580FAC2-CEB3-4061-A251-F99BC27CFC89}"/>
    <dgm:cxn modelId="{47FE9A61-D63F-4966-B1C5-96A33E92FBC6}" type="presOf" srcId="{7B0580CC-10E6-4686-AEFC-D8AC3192EDF5}" destId="{3BD008BD-DD88-4AE2-893A-1E5ED411A69C}" srcOrd="0" destOrd="0" presId="urn:diagrams.loki3.com/BracketList+Icon"/>
    <dgm:cxn modelId="{2DE33047-7226-49C6-B7E3-840E52EB24F0}" srcId="{8401B8AC-4DBF-4F3C-A3CC-23D5263EE45B}" destId="{A9B90497-75FA-4429-94BE-12499AFF351E}" srcOrd="0" destOrd="0" parTransId="{A6F8E08B-EC78-44CD-85B7-02620256D346}" sibTransId="{402E7685-248E-4244-BD15-827142140274}"/>
    <dgm:cxn modelId="{A967F077-544F-4C89-AC55-D18A6545F646}" srcId="{165842F5-C412-43A0-A91D-9BB47745EC03}" destId="{65463A39-A955-46D4-9450-5D3C6C2841FF}" srcOrd="1" destOrd="0" parTransId="{1FCC0C02-FDAC-4F31-9DC3-3A105D5CA6B9}" sibTransId="{DD383A1B-2D2C-42D1-BFF9-F97A3AB0A481}"/>
    <dgm:cxn modelId="{0E816447-A3BF-4A91-8D42-F9AB55FC5D72}" srcId="{9F1FDEA7-F30B-4A50-9D50-7F13C183B45D}" destId="{67F06579-CA57-491A-AC88-686DB3726CE9}" srcOrd="2" destOrd="0" parTransId="{F7F0D63A-12DD-4F42-BC56-52CF0DF46D36}" sibTransId="{013C1BCA-D422-4538-AB60-A98764BBF906}"/>
    <dgm:cxn modelId="{4D15D57A-5313-45C0-954E-6FAD4DB779C2}" type="presOf" srcId="{9F1FDEA7-F30B-4A50-9D50-7F13C183B45D}" destId="{D2525D5F-4A5C-49D9-84D9-531B0C003537}" srcOrd="0" destOrd="0" presId="urn:diagrams.loki3.com/BracketList+Icon"/>
    <dgm:cxn modelId="{9BCDCD0A-C1F4-45EB-AA1E-EB015BEEC17B}" type="presOf" srcId="{65463A39-A955-46D4-9450-5D3C6C2841FF}" destId="{2460EFB3-6266-4E12-941A-CC30619D37E5}" srcOrd="0" destOrd="2" presId="urn:diagrams.loki3.com/BracketList+Icon"/>
    <dgm:cxn modelId="{4CDEDD14-F95B-4F29-A05C-82C282BAE983}" type="presOf" srcId="{D43C298F-40BF-47AA-925E-44C95A0F23F2}" destId="{48CEE79E-24AB-4A9B-BBCB-603122E9CD09}" srcOrd="0" destOrd="2" presId="urn:diagrams.loki3.com/BracketList+Icon"/>
    <dgm:cxn modelId="{6426AAEF-AA63-4C81-B20B-DDFD94CB68EF}" srcId="{B8A6D8DB-B2AB-45FD-841B-0782F8B73C87}" destId="{0F5A1C22-7389-41A3-950F-ECA625F27A2C}" srcOrd="0" destOrd="0" parTransId="{FD91C311-E109-4116-AF0F-1E0BA6648F53}" sibTransId="{BD4B0AE3-F8D2-460C-AABD-3B574763E81C}"/>
    <dgm:cxn modelId="{321601E9-DDEB-4A71-B91C-29DD9DAA564D}" srcId="{8401B8AC-4DBF-4F3C-A3CC-23D5263EE45B}" destId="{D43C298F-40BF-47AA-925E-44C95A0F23F2}" srcOrd="1" destOrd="0" parTransId="{B5648FD3-3B90-473D-838D-089969AA2872}" sibTransId="{50B4080C-C258-47FB-952A-3F389D757BEC}"/>
    <dgm:cxn modelId="{D88EB953-BB83-4219-9AAE-E7C7231A8ACD}" type="presOf" srcId="{BDA1A3EC-0920-47D5-A778-436FD8F301B3}" destId="{48CEE79E-24AB-4A9B-BBCB-603122E9CD09}" srcOrd="0" destOrd="3" presId="urn:diagrams.loki3.com/BracketList+Icon"/>
    <dgm:cxn modelId="{F98FB601-4312-4196-9564-634D546E3612}" type="presOf" srcId="{41D29DEA-D7FD-4937-BE2D-979650DDB185}" destId="{51B9A040-5F2F-4B01-B4A2-1F61CE9F7723}" srcOrd="0" destOrd="0" presId="urn:diagrams.loki3.com/BracketList+Icon"/>
    <dgm:cxn modelId="{39B0E6AC-DADC-4C4F-9F82-4E74A6F26F2C}" type="presOf" srcId="{DD82FF1B-41B0-4C7E-A5B4-79F0D7093B4C}" destId="{2460EFB3-6266-4E12-941A-CC30619D37E5}" srcOrd="0" destOrd="1" presId="urn:diagrams.loki3.com/BracketList+Icon"/>
    <dgm:cxn modelId="{39FD5501-6B70-43D3-91FD-63D208C72B37}" srcId="{7B0580CC-10E6-4686-AEFC-D8AC3192EDF5}" destId="{B8A6D8DB-B2AB-45FD-841B-0782F8B73C87}" srcOrd="0" destOrd="0" parTransId="{F25543B9-CD47-4F4A-B4E9-18FDCCD8B3C0}" sibTransId="{7B47AB87-B360-4E43-81F8-F308FA3D142E}"/>
    <dgm:cxn modelId="{87EB7EE6-6BB5-4EAC-9491-333502EC7705}" srcId="{41D29DEA-D7FD-4937-BE2D-979650DDB185}" destId="{562030C6-8A0F-4E32-9577-2A448FFC5636}" srcOrd="0" destOrd="0" parTransId="{E802445B-905B-44B0-95DC-79F79CB29B5B}" sibTransId="{4A497DB1-418B-4044-8385-128EF419B342}"/>
    <dgm:cxn modelId="{DD8ED9CA-CDDD-4870-9940-CD0A473CFCF7}" srcId="{41D29DEA-D7FD-4937-BE2D-979650DDB185}" destId="{9F1FDEA7-F30B-4A50-9D50-7F13C183B45D}" srcOrd="2" destOrd="0" parTransId="{A4971A30-54EF-4271-8F61-DC26DD5F464F}" sibTransId="{3AB3349D-A3FD-49E5-B9CC-69DCB8BA1330}"/>
    <dgm:cxn modelId="{687A11F1-BEEC-4B26-ADDD-B1687DEB2438}" srcId="{41D29DEA-D7FD-4937-BE2D-979650DDB185}" destId="{7B0580CC-10E6-4686-AEFC-D8AC3192EDF5}" srcOrd="1" destOrd="0" parTransId="{D1FAAE2A-1180-435C-88CB-EE3A313AFD78}" sibTransId="{496DAFBB-933B-4E5F-B0D6-34045AD86557}"/>
    <dgm:cxn modelId="{4FB5BBF3-CE9C-4C42-8284-A34D4C2A703F}" type="presOf" srcId="{165842F5-C412-43A0-A91D-9BB47745EC03}" destId="{2460EFB3-6266-4E12-941A-CC30619D37E5}" srcOrd="0" destOrd="0" presId="urn:diagrams.loki3.com/BracketList+Icon"/>
    <dgm:cxn modelId="{2EAAC273-DD2B-489A-AD53-65ACB00AAAC2}" type="presOf" srcId="{8401B8AC-4DBF-4F3C-A3CC-23D5263EE45B}" destId="{48CEE79E-24AB-4A9B-BBCB-603122E9CD09}" srcOrd="0" destOrd="0" presId="urn:diagrams.loki3.com/BracketList+Icon"/>
    <dgm:cxn modelId="{3B5A3DD3-8224-4A4C-BA19-0BEF00B6253D}" type="presOf" srcId="{A9B90497-75FA-4429-94BE-12499AFF351E}" destId="{48CEE79E-24AB-4A9B-BBCB-603122E9CD09}" srcOrd="0" destOrd="1" presId="urn:diagrams.loki3.com/BracketList+Icon"/>
    <dgm:cxn modelId="{311DCFA3-B2EE-420A-B6AE-1121D8A0C47B}" srcId="{9F1FDEA7-F30B-4A50-9D50-7F13C183B45D}" destId="{8A1B18D8-2404-4086-8C70-B989B3A32A0D}" srcOrd="1" destOrd="0" parTransId="{EA769AF1-5FC7-4DA9-9A4C-BA90D285B0F8}" sibTransId="{0344D2A4-F455-49DA-90F7-515B558DA5DD}"/>
    <dgm:cxn modelId="{A917EC09-B6CA-48A4-A888-B7A28D360470}" type="presParOf" srcId="{51B9A040-5F2F-4B01-B4A2-1F61CE9F7723}" destId="{122AE59A-7B4A-4257-80CF-52E25B89DC98}" srcOrd="0" destOrd="0" presId="urn:diagrams.loki3.com/BracketList+Icon"/>
    <dgm:cxn modelId="{39E21002-D89C-4611-87B4-D54D8573A26E}" type="presParOf" srcId="{122AE59A-7B4A-4257-80CF-52E25B89DC98}" destId="{60FEFA46-2FB9-4235-825F-5A476289E853}" srcOrd="0" destOrd="0" presId="urn:diagrams.loki3.com/BracketList+Icon"/>
    <dgm:cxn modelId="{320E3D53-8408-4A60-84AF-B4700ED9FF0E}" type="presParOf" srcId="{122AE59A-7B4A-4257-80CF-52E25B89DC98}" destId="{56A4C6DE-E896-4C76-98CA-4D54EB3E6B75}" srcOrd="1" destOrd="0" presId="urn:diagrams.loki3.com/BracketList+Icon"/>
    <dgm:cxn modelId="{0A014707-3CE1-4D31-B179-0079325FA365}" type="presParOf" srcId="{122AE59A-7B4A-4257-80CF-52E25B89DC98}" destId="{FF22C2E8-3D50-4291-96A1-D2F1D09BA90A}" srcOrd="2" destOrd="0" presId="urn:diagrams.loki3.com/BracketList+Icon"/>
    <dgm:cxn modelId="{7685AF97-6E7A-4356-B77C-01E43FFCEF10}" type="presParOf" srcId="{122AE59A-7B4A-4257-80CF-52E25B89DC98}" destId="{48CEE79E-24AB-4A9B-BBCB-603122E9CD09}" srcOrd="3" destOrd="0" presId="urn:diagrams.loki3.com/BracketList+Icon"/>
    <dgm:cxn modelId="{1FB9C2EE-7762-46E8-9C4D-3C4A7DD9646D}" type="presParOf" srcId="{51B9A040-5F2F-4B01-B4A2-1F61CE9F7723}" destId="{844A3B91-C985-4FF7-BA2A-0436E104056F}" srcOrd="1" destOrd="0" presId="urn:diagrams.loki3.com/BracketList+Icon"/>
    <dgm:cxn modelId="{C2A5BD74-3AEA-406F-967D-42CE6D7D1CE1}" type="presParOf" srcId="{51B9A040-5F2F-4B01-B4A2-1F61CE9F7723}" destId="{E43772E4-C0C6-44A5-A810-541F387E3153}" srcOrd="2" destOrd="0" presId="urn:diagrams.loki3.com/BracketList+Icon"/>
    <dgm:cxn modelId="{7C9C5363-18C5-4251-B12C-96968EB502BD}" type="presParOf" srcId="{E43772E4-C0C6-44A5-A810-541F387E3153}" destId="{3BD008BD-DD88-4AE2-893A-1E5ED411A69C}" srcOrd="0" destOrd="0" presId="urn:diagrams.loki3.com/BracketList+Icon"/>
    <dgm:cxn modelId="{B27ED880-65C2-4C59-8E50-42DE057C2061}" type="presParOf" srcId="{E43772E4-C0C6-44A5-A810-541F387E3153}" destId="{9BF2A886-9506-4561-971B-7AF329B7251A}" srcOrd="1" destOrd="0" presId="urn:diagrams.loki3.com/BracketList+Icon"/>
    <dgm:cxn modelId="{C6400096-2089-4252-B3F5-0AF6218C8EB1}" type="presParOf" srcId="{E43772E4-C0C6-44A5-A810-541F387E3153}" destId="{F5F06282-7C05-4376-8F6F-D998C1A59F65}" srcOrd="2" destOrd="0" presId="urn:diagrams.loki3.com/BracketList+Icon"/>
    <dgm:cxn modelId="{3EFF5D07-81AD-48C4-999D-1E6C3FAB79B7}" type="presParOf" srcId="{E43772E4-C0C6-44A5-A810-541F387E3153}" destId="{F9761895-6E01-4D92-8A86-C3474004AC70}" srcOrd="3" destOrd="0" presId="urn:diagrams.loki3.com/BracketList+Icon"/>
    <dgm:cxn modelId="{AB754292-78C4-4748-A49D-3EA006EBD8B0}" type="presParOf" srcId="{51B9A040-5F2F-4B01-B4A2-1F61CE9F7723}" destId="{0B82D8FD-91DF-4283-8CED-EA80CCD639D7}" srcOrd="3" destOrd="0" presId="urn:diagrams.loki3.com/BracketList+Icon"/>
    <dgm:cxn modelId="{BB9BDA4B-29F5-4886-836E-CCC554D6C5FD}" type="presParOf" srcId="{51B9A040-5F2F-4B01-B4A2-1F61CE9F7723}" destId="{07F191F3-D253-4DC9-89EA-E64F43872080}" srcOrd="4" destOrd="0" presId="urn:diagrams.loki3.com/BracketList+Icon"/>
    <dgm:cxn modelId="{B757B0A3-F4C3-43FE-82D5-65E0495E16E5}" type="presParOf" srcId="{07F191F3-D253-4DC9-89EA-E64F43872080}" destId="{D2525D5F-4A5C-49D9-84D9-531B0C003537}" srcOrd="0" destOrd="0" presId="urn:diagrams.loki3.com/BracketList+Icon"/>
    <dgm:cxn modelId="{C1D98882-D5CC-41AD-A0F9-04020D705EE0}" type="presParOf" srcId="{07F191F3-D253-4DC9-89EA-E64F43872080}" destId="{83FCE034-C79C-426D-B511-84AC1F761B96}" srcOrd="1" destOrd="0" presId="urn:diagrams.loki3.com/BracketList+Icon"/>
    <dgm:cxn modelId="{E7BEA726-5E98-4BF6-AE7D-D0B6F9E4C3A8}" type="presParOf" srcId="{07F191F3-D253-4DC9-89EA-E64F43872080}" destId="{85F4CC42-281E-4A75-A839-4DA8BDB37888}" srcOrd="2" destOrd="0" presId="urn:diagrams.loki3.com/BracketList+Icon"/>
    <dgm:cxn modelId="{BDB7C44F-01F2-440F-AD82-077AEF95D44E}" type="presParOf" srcId="{07F191F3-D253-4DC9-89EA-E64F43872080}" destId="{2460EFB3-6266-4E12-941A-CC30619D37E5}" srcOrd="3" destOrd="0" presId="urn:diagrams.loki3.com/BracketLis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1"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高教深耕計畫預算流用</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2349877-4F6C-43D9-8290-D177AEC0C1A9}" type="sibTrans" cxnId="{B6156D23-CEBB-44AF-9A88-8DA2A65C52DB}">
      <dgm:prSet/>
      <dgm:spPr/>
      <dgm:t>
        <a:bodyPr/>
        <a:lstStyle/>
        <a:p>
          <a:endParaRPr lang="zh-TW" altLang="en-US" sz="1800"/>
        </a:p>
      </dgm:t>
    </dgm:pt>
    <dgm:pt modelId="{57833DB5-20F2-445C-A963-9E0069A51A75}" type="par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330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B6156D23-CEBB-44AF-9A88-8DA2A65C52DB}" srcId="{71CE0FB0-1DD5-434C-9A23-7BD58503771F}" destId="{60F2D951-6EF6-4BB0-B999-D787ECA0189B}" srcOrd="2" destOrd="0" parTransId="{57833DB5-20F2-445C-A963-9E0069A51A75}" sibTransId="{52349877-4F6C-43D9-8290-D177AEC0C1A9}"/>
    <dgm:cxn modelId="{2B20FACE-8E48-4545-84BB-E63CA6A53616}" srcId="{71CE0FB0-1DD5-434C-9A23-7BD58503771F}" destId="{F3664C1C-148F-4BEC-BBAC-C4CA548FB40C}" srcOrd="1" destOrd="0" parTransId="{56C32377-B7EB-4935-8AD3-043AF73EB2CE}" sibTransId="{D34EC752-1991-456B-91BE-6595638A1623}"/>
    <dgm:cxn modelId="{E01F38CA-55C2-404F-8C85-F5BECADC19CA}" type="presOf" srcId="{60F2D951-6EF6-4BB0-B999-D787ECA0189B}" destId="{49660A3C-81DD-4447-923E-348D3B9D0716}" srcOrd="0" destOrd="0" presId="urn:microsoft.com/office/officeart/2005/8/layout/chevron1"/>
    <dgm:cxn modelId="{63085B5A-4694-44C0-9447-0D9B56122AA0}" srcId="{71CE0FB0-1DD5-434C-9A23-7BD58503771F}" destId="{0DA0CAB4-3F99-4118-86E3-ACF3A24738F6}" srcOrd="0" destOrd="0" parTransId="{3503083F-F6DB-444E-8887-EB9A49BE6BEA}" sibTransId="{ECB4FA10-ED13-487D-81F8-C51B523FC952}"/>
    <dgm:cxn modelId="{A7C046CA-D747-4653-A467-66FCA20BEF17}" type="presOf" srcId="{71CE0FB0-1DD5-434C-9A23-7BD58503771F}" destId="{F2B912AF-F725-4D04-921F-D204FF0662CD}" srcOrd="0" destOrd="0" presId="urn:microsoft.com/office/officeart/2005/8/layout/chevron1"/>
    <dgm:cxn modelId="{7966CE55-28B0-4FE7-BE87-FF4F1B270B44}" type="presOf" srcId="{F3664C1C-148F-4BEC-BBAC-C4CA548FB40C}" destId="{05C66B18-B623-4F59-AFD1-72C02C5FEFFD}" srcOrd="0" destOrd="0" presId="urn:microsoft.com/office/officeart/2005/8/layout/chevron1"/>
    <dgm:cxn modelId="{884B211F-EBAE-48B9-88AB-C1B2F64ED84A}" type="presOf" srcId="{0DA0CAB4-3F99-4118-86E3-ACF3A24738F6}" destId="{76CDA96B-993C-491A-9542-0FF695C7F538}" srcOrd="0" destOrd="0" presId="urn:microsoft.com/office/officeart/2005/8/layout/chevron1"/>
    <dgm:cxn modelId="{5A457214-DCB5-4225-9224-55D083483A3F}" type="presParOf" srcId="{F2B912AF-F725-4D04-921F-D204FF0662CD}" destId="{76CDA96B-993C-491A-9542-0FF695C7F538}" srcOrd="0" destOrd="0" presId="urn:microsoft.com/office/officeart/2005/8/layout/chevron1"/>
    <dgm:cxn modelId="{22B495CF-BA06-4066-BF63-16732F8DA57F}" type="presParOf" srcId="{F2B912AF-F725-4D04-921F-D204FF0662CD}" destId="{170F4216-4A09-47A2-A49E-3C393CBADBF1}" srcOrd="1" destOrd="0" presId="urn:microsoft.com/office/officeart/2005/8/layout/chevron1"/>
    <dgm:cxn modelId="{FF3BEB1A-DB98-49B3-908C-55E0A8F16DB5}" type="presParOf" srcId="{F2B912AF-F725-4D04-921F-D204FF0662CD}" destId="{05C66B18-B623-4F59-AFD1-72C02C5FEFFD}" srcOrd="2" destOrd="0" presId="urn:microsoft.com/office/officeart/2005/8/layout/chevron1"/>
    <dgm:cxn modelId="{0B08692D-C33D-43B8-995B-6FB17DCD47CC}" type="presParOf" srcId="{F2B912AF-F725-4D04-921F-D204FF0662CD}" destId="{C3B2BCCF-9235-4FC8-8B3C-FFDC9F95548A}" srcOrd="3" destOrd="0" presId="urn:microsoft.com/office/officeart/2005/8/layout/chevron1"/>
    <dgm:cxn modelId="{F68BC221-4DC8-4267-9849-618A8A5A0A8D}"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2"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高教深耕計畫預算流用</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330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967193F1-7EB6-4BDA-89D8-F827020D5418}" type="presOf" srcId="{0DA0CAB4-3F99-4118-86E3-ACF3A24738F6}" destId="{76CDA96B-993C-491A-9542-0FF695C7F538}" srcOrd="0" destOrd="0" presId="urn:microsoft.com/office/officeart/2005/8/layout/chevron1"/>
    <dgm:cxn modelId="{B6156D23-CEBB-44AF-9A88-8DA2A65C52DB}" srcId="{71CE0FB0-1DD5-434C-9A23-7BD58503771F}" destId="{60F2D951-6EF6-4BB0-B999-D787ECA0189B}" srcOrd="2" destOrd="0" parTransId="{57833DB5-20F2-445C-A963-9E0069A51A75}" sibTransId="{52349877-4F6C-43D9-8290-D177AEC0C1A9}"/>
    <dgm:cxn modelId="{63085B5A-4694-44C0-9447-0D9B56122AA0}" srcId="{71CE0FB0-1DD5-434C-9A23-7BD58503771F}" destId="{0DA0CAB4-3F99-4118-86E3-ACF3A24738F6}" srcOrd="0" destOrd="0" parTransId="{3503083F-F6DB-444E-8887-EB9A49BE6BEA}" sibTransId="{ECB4FA10-ED13-487D-81F8-C51B523FC952}"/>
    <dgm:cxn modelId="{45A64934-8FD6-4EFF-8E9C-326F7911704A}" type="presOf" srcId="{60F2D951-6EF6-4BB0-B999-D787ECA0189B}" destId="{49660A3C-81DD-4447-923E-348D3B9D0716}" srcOrd="0" destOrd="0" presId="urn:microsoft.com/office/officeart/2005/8/layout/chevron1"/>
    <dgm:cxn modelId="{DAF219AF-4AC0-4D4D-B6F8-4F6A9C03A729}" type="presOf" srcId="{F3664C1C-148F-4BEC-BBAC-C4CA548FB40C}" destId="{05C66B18-B623-4F59-AFD1-72C02C5FEFFD}" srcOrd="0" destOrd="0" presId="urn:microsoft.com/office/officeart/2005/8/layout/chevron1"/>
    <dgm:cxn modelId="{2B20FACE-8E48-4545-84BB-E63CA6A53616}" srcId="{71CE0FB0-1DD5-434C-9A23-7BD58503771F}" destId="{F3664C1C-148F-4BEC-BBAC-C4CA548FB40C}" srcOrd="1" destOrd="0" parTransId="{56C32377-B7EB-4935-8AD3-043AF73EB2CE}" sibTransId="{D34EC752-1991-456B-91BE-6595638A1623}"/>
    <dgm:cxn modelId="{9901603E-EED2-44A9-A40F-A05696D6A68E}" type="presOf" srcId="{71CE0FB0-1DD5-434C-9A23-7BD58503771F}" destId="{F2B912AF-F725-4D04-921F-D204FF0662CD}" srcOrd="0" destOrd="0" presId="urn:microsoft.com/office/officeart/2005/8/layout/chevron1"/>
    <dgm:cxn modelId="{5BBBEFF5-9EF2-4089-AF20-0A5ABDA0AC01}" type="presParOf" srcId="{F2B912AF-F725-4D04-921F-D204FF0662CD}" destId="{76CDA96B-993C-491A-9542-0FF695C7F538}" srcOrd="0" destOrd="0" presId="urn:microsoft.com/office/officeart/2005/8/layout/chevron1"/>
    <dgm:cxn modelId="{40553665-70CA-421E-B888-24842EB93F3D}" type="presParOf" srcId="{F2B912AF-F725-4D04-921F-D204FF0662CD}" destId="{170F4216-4A09-47A2-A49E-3C393CBADBF1}" srcOrd="1" destOrd="0" presId="urn:microsoft.com/office/officeart/2005/8/layout/chevron1"/>
    <dgm:cxn modelId="{DC4697BE-991E-4145-ACE7-8484559678CF}" type="presParOf" srcId="{F2B912AF-F725-4D04-921F-D204FF0662CD}" destId="{05C66B18-B623-4F59-AFD1-72C02C5FEFFD}" srcOrd="2" destOrd="0" presId="urn:microsoft.com/office/officeart/2005/8/layout/chevron1"/>
    <dgm:cxn modelId="{FF71C649-1DF4-42AB-BB0B-258B6E74DD58}" type="presParOf" srcId="{F2B912AF-F725-4D04-921F-D204FF0662CD}" destId="{C3B2BCCF-9235-4FC8-8B3C-FFDC9F95548A}" srcOrd="3" destOrd="0" presId="urn:microsoft.com/office/officeart/2005/8/layout/chevron1"/>
    <dgm:cxn modelId="{BE671445-F166-405C-9F4B-95B97B013D43}"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3"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高教深耕計畫預算流用</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330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F081E668-6FA6-4B33-BC05-22698C0DA06E}" type="presOf" srcId="{F3664C1C-148F-4BEC-BBAC-C4CA548FB40C}" destId="{05C66B18-B623-4F59-AFD1-72C02C5FEFFD}" srcOrd="0" destOrd="0" presId="urn:microsoft.com/office/officeart/2005/8/layout/chevron1"/>
    <dgm:cxn modelId="{2B20FACE-8E48-4545-84BB-E63CA6A53616}" srcId="{71CE0FB0-1DD5-434C-9A23-7BD58503771F}" destId="{F3664C1C-148F-4BEC-BBAC-C4CA548FB40C}" srcOrd="1" destOrd="0" parTransId="{56C32377-B7EB-4935-8AD3-043AF73EB2CE}" sibTransId="{D34EC752-1991-456B-91BE-6595638A1623}"/>
    <dgm:cxn modelId="{DD3E029B-EB82-472D-8EE7-AF787F81767A}" type="presOf" srcId="{71CE0FB0-1DD5-434C-9A23-7BD58503771F}" destId="{F2B912AF-F725-4D04-921F-D204FF0662CD}" srcOrd="0" destOrd="0" presId="urn:microsoft.com/office/officeart/2005/8/layout/chevron1"/>
    <dgm:cxn modelId="{63085B5A-4694-44C0-9447-0D9B56122AA0}" srcId="{71CE0FB0-1DD5-434C-9A23-7BD58503771F}" destId="{0DA0CAB4-3F99-4118-86E3-ACF3A24738F6}" srcOrd="0" destOrd="0" parTransId="{3503083F-F6DB-444E-8887-EB9A49BE6BEA}" sibTransId="{ECB4FA10-ED13-487D-81F8-C51B523FC952}"/>
    <dgm:cxn modelId="{61CF41DA-6357-4457-97CE-F195E75BD833}" type="presOf" srcId="{0DA0CAB4-3F99-4118-86E3-ACF3A24738F6}" destId="{76CDA96B-993C-491A-9542-0FF695C7F538}" srcOrd="0" destOrd="0" presId="urn:microsoft.com/office/officeart/2005/8/layout/chevron1"/>
    <dgm:cxn modelId="{7ED7219C-EFFA-40A6-A909-3B348DD14516}" type="presOf" srcId="{60F2D951-6EF6-4BB0-B999-D787ECA0189B}" destId="{49660A3C-81DD-4447-923E-348D3B9D0716}" srcOrd="0" destOrd="0" presId="urn:microsoft.com/office/officeart/2005/8/layout/chevron1"/>
    <dgm:cxn modelId="{B6156D23-CEBB-44AF-9A88-8DA2A65C52DB}" srcId="{71CE0FB0-1DD5-434C-9A23-7BD58503771F}" destId="{60F2D951-6EF6-4BB0-B999-D787ECA0189B}" srcOrd="2" destOrd="0" parTransId="{57833DB5-20F2-445C-A963-9E0069A51A75}" sibTransId="{52349877-4F6C-43D9-8290-D177AEC0C1A9}"/>
    <dgm:cxn modelId="{9FF7E9AE-E813-404D-A0DB-4F0548FE0890}" type="presParOf" srcId="{F2B912AF-F725-4D04-921F-D204FF0662CD}" destId="{76CDA96B-993C-491A-9542-0FF695C7F538}" srcOrd="0" destOrd="0" presId="urn:microsoft.com/office/officeart/2005/8/layout/chevron1"/>
    <dgm:cxn modelId="{34441240-5A3E-47EF-AB05-DDE449EF51BC}" type="presParOf" srcId="{F2B912AF-F725-4D04-921F-D204FF0662CD}" destId="{170F4216-4A09-47A2-A49E-3C393CBADBF1}" srcOrd="1" destOrd="0" presId="urn:microsoft.com/office/officeart/2005/8/layout/chevron1"/>
    <dgm:cxn modelId="{A483DA0E-D89D-41AB-B98E-E099414476E4}" type="presParOf" srcId="{F2B912AF-F725-4D04-921F-D204FF0662CD}" destId="{05C66B18-B623-4F59-AFD1-72C02C5FEFFD}" srcOrd="2" destOrd="0" presId="urn:microsoft.com/office/officeart/2005/8/layout/chevron1"/>
    <dgm:cxn modelId="{7C6FA52B-D324-4DCC-BE13-06C16CDBA878}" type="presParOf" srcId="{F2B912AF-F725-4D04-921F-D204FF0662CD}" destId="{C3B2BCCF-9235-4FC8-8B3C-FFDC9F95548A}" srcOrd="3" destOrd="0" presId="urn:microsoft.com/office/officeart/2005/8/layout/chevron1"/>
    <dgm:cxn modelId="{CCF4C6FD-7DAE-486D-A7F1-6D9DAACCFD2E}"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1CE0FB0-1DD5-434C-9A23-7BD58503771F}" type="doc">
      <dgm:prSet loTypeId="urn:microsoft.com/office/officeart/2005/8/layout/chevron1" loCatId="process" qsTypeId="urn:microsoft.com/office/officeart/2005/8/quickstyle/simple1" qsCatId="simple" csTypeId="urn:microsoft.com/office/officeart/2005/8/colors/colorful1#4" csCatId="colorful" phldr="1"/>
      <dgm:spPr/>
    </dgm:pt>
    <dgm:pt modelId="{0DA0CAB4-3F99-4118-86E3-ACF3A24738F6}">
      <dgm:prSet phldrT="[文字]" custT="1"/>
      <dgm:spPr/>
      <dgm:t>
        <a:bodyPr/>
        <a:lstStyle/>
        <a:p>
          <a:r>
            <a:rPr lang="zh-TW" altLang="en-US" sz="1800" dirty="0">
              <a:latin typeface="標楷體" panose="03000509000000000000" pitchFamily="65" charset="-120"/>
              <a:ea typeface="標楷體" panose="03000509000000000000" pitchFamily="65" charset="-120"/>
            </a:rPr>
            <a:t>經費核銷請款期程準則</a:t>
          </a:r>
          <a:endParaRPr lang="zh-TW" altLang="en-US" sz="1800" dirty="0"/>
        </a:p>
      </dgm:t>
    </dgm:pt>
    <dgm:pt modelId="{3503083F-F6DB-444E-8887-EB9A49BE6BEA}" type="parTrans" cxnId="{63085B5A-4694-44C0-9447-0D9B56122AA0}">
      <dgm:prSet/>
      <dgm:spPr/>
      <dgm:t>
        <a:bodyPr/>
        <a:lstStyle/>
        <a:p>
          <a:endParaRPr lang="zh-TW" altLang="en-US" sz="1800"/>
        </a:p>
      </dgm:t>
    </dgm:pt>
    <dgm:pt modelId="{ECB4FA10-ED13-487D-81F8-C51B523FC952}" type="sibTrans" cxnId="{63085B5A-4694-44C0-9447-0D9B56122AA0}">
      <dgm:prSet/>
      <dgm:spPr/>
      <dgm:t>
        <a:bodyPr/>
        <a:lstStyle/>
        <a:p>
          <a:endParaRPr lang="zh-TW" altLang="en-US" sz="1800"/>
        </a:p>
      </dgm:t>
    </dgm:pt>
    <dgm:pt modelId="{F3664C1C-148F-4BEC-BBAC-C4CA548FB40C}">
      <dgm:prSet phldrT="[文字]" custT="1"/>
      <dgm:spPr/>
      <dgm:t>
        <a:bodyPr/>
        <a:lstStyle/>
        <a:p>
          <a:r>
            <a:rPr lang="zh-TW" altLang="en-US" sz="1800" dirty="0">
              <a:latin typeface="標楷體" panose="03000509000000000000" pitchFamily="65" charset="-120"/>
              <a:ea typeface="標楷體" panose="03000509000000000000" pitchFamily="65" charset="-120"/>
            </a:rPr>
            <a:t>高教深耕計畫預算流用</a:t>
          </a:r>
          <a:endParaRPr lang="zh-TW" altLang="en-US" sz="1800" dirty="0"/>
        </a:p>
      </dgm:t>
    </dgm:pt>
    <dgm:pt modelId="{56C32377-B7EB-4935-8AD3-043AF73EB2CE}" type="parTrans" cxnId="{2B20FACE-8E48-4545-84BB-E63CA6A53616}">
      <dgm:prSet/>
      <dgm:spPr/>
      <dgm:t>
        <a:bodyPr/>
        <a:lstStyle/>
        <a:p>
          <a:endParaRPr lang="zh-TW" altLang="en-US" sz="1800"/>
        </a:p>
      </dgm:t>
    </dgm:pt>
    <dgm:pt modelId="{D34EC752-1991-456B-91BE-6595638A1623}" type="sibTrans" cxnId="{2B20FACE-8E48-4545-84BB-E63CA6A53616}">
      <dgm:prSet/>
      <dgm:spPr/>
      <dgm:t>
        <a:bodyPr/>
        <a:lstStyle/>
        <a:p>
          <a:endParaRPr lang="zh-TW" altLang="en-US" sz="1800"/>
        </a:p>
      </dgm:t>
    </dgm:pt>
    <dgm:pt modelId="{60F2D951-6EF6-4BB0-B999-D787ECA0189B}">
      <dgm:prSet phldrT="[文字]" custT="1"/>
      <dgm:spPr/>
      <dgm:t>
        <a:bodyPr/>
        <a:lstStyle/>
        <a:p>
          <a:r>
            <a:rPr lang="zh-TW" altLang="en-US" sz="1800" dirty="0">
              <a:latin typeface="標楷體" panose="03000509000000000000" pitchFamily="65" charset="-120"/>
              <a:ea typeface="標楷體" panose="03000509000000000000" pitchFamily="65" charset="-120"/>
            </a:rPr>
            <a:t>出差旅費報支準則</a:t>
          </a:r>
          <a:endParaRPr lang="zh-TW" altLang="en-US" sz="1800" dirty="0"/>
        </a:p>
      </dgm:t>
    </dgm:pt>
    <dgm:pt modelId="{57833DB5-20F2-445C-A963-9E0069A51A75}" type="parTrans" cxnId="{B6156D23-CEBB-44AF-9A88-8DA2A65C52DB}">
      <dgm:prSet/>
      <dgm:spPr/>
      <dgm:t>
        <a:bodyPr/>
        <a:lstStyle/>
        <a:p>
          <a:endParaRPr lang="zh-TW" altLang="en-US" sz="1800"/>
        </a:p>
      </dgm:t>
    </dgm:pt>
    <dgm:pt modelId="{52349877-4F6C-43D9-8290-D177AEC0C1A9}" type="sibTrans" cxnId="{B6156D23-CEBB-44AF-9A88-8DA2A65C52DB}">
      <dgm:prSet/>
      <dgm:spPr/>
      <dgm:t>
        <a:bodyPr/>
        <a:lstStyle/>
        <a:p>
          <a:endParaRPr lang="zh-TW" altLang="en-US" sz="1800"/>
        </a:p>
      </dgm:t>
    </dgm:pt>
    <dgm:pt modelId="{F2B912AF-F725-4D04-921F-D204FF0662CD}" type="pres">
      <dgm:prSet presAssocID="{71CE0FB0-1DD5-434C-9A23-7BD58503771F}" presName="Name0" presStyleCnt="0">
        <dgm:presLayoutVars>
          <dgm:dir/>
          <dgm:animLvl val="lvl"/>
          <dgm:resizeHandles val="exact"/>
        </dgm:presLayoutVars>
      </dgm:prSet>
      <dgm:spPr/>
    </dgm:pt>
    <dgm:pt modelId="{76CDA96B-993C-491A-9542-0FF695C7F538}" type="pres">
      <dgm:prSet presAssocID="{0DA0CAB4-3F99-4118-86E3-ACF3A24738F6}" presName="parTxOnly" presStyleLbl="node1" presStyleIdx="0" presStyleCnt="3" custScaleX="38881" custLinFactX="-12328" custLinFactNeighborX="-100000">
        <dgm:presLayoutVars>
          <dgm:chMax val="0"/>
          <dgm:chPref val="0"/>
          <dgm:bulletEnabled val="1"/>
        </dgm:presLayoutVars>
      </dgm:prSet>
      <dgm:spPr>
        <a:prstGeom prst="roundRect">
          <a:avLst/>
        </a:prstGeom>
      </dgm:spPr>
      <dgm:t>
        <a:bodyPr/>
        <a:lstStyle/>
        <a:p>
          <a:endParaRPr lang="zh-TW" altLang="en-US"/>
        </a:p>
      </dgm:t>
    </dgm:pt>
    <dgm:pt modelId="{170F4216-4A09-47A2-A49E-3C393CBADBF1}" type="pres">
      <dgm:prSet presAssocID="{ECB4FA10-ED13-487D-81F8-C51B523FC952}" presName="parTxOnlySpace" presStyleCnt="0"/>
      <dgm:spPr/>
    </dgm:pt>
    <dgm:pt modelId="{05C66B18-B623-4F59-AFD1-72C02C5FEFFD}" type="pres">
      <dgm:prSet presAssocID="{F3664C1C-148F-4BEC-BBAC-C4CA548FB40C}" presName="parTxOnly" presStyleLbl="node1" presStyleIdx="1" presStyleCnt="3" custScaleX="33048" custLinFactNeighborX="-3993">
        <dgm:presLayoutVars>
          <dgm:chMax val="0"/>
          <dgm:chPref val="0"/>
          <dgm:bulletEnabled val="1"/>
        </dgm:presLayoutVars>
      </dgm:prSet>
      <dgm:spPr>
        <a:prstGeom prst="flowChartAlternateProcess">
          <a:avLst/>
        </a:prstGeom>
      </dgm:spPr>
      <dgm:t>
        <a:bodyPr/>
        <a:lstStyle/>
        <a:p>
          <a:endParaRPr lang="zh-TW" altLang="en-US"/>
        </a:p>
      </dgm:t>
    </dgm:pt>
    <dgm:pt modelId="{C3B2BCCF-9235-4FC8-8B3C-FFDC9F95548A}" type="pres">
      <dgm:prSet presAssocID="{D34EC752-1991-456B-91BE-6595638A1623}" presName="parTxOnlySpace" presStyleCnt="0"/>
      <dgm:spPr/>
    </dgm:pt>
    <dgm:pt modelId="{49660A3C-81DD-4447-923E-348D3B9D0716}" type="pres">
      <dgm:prSet presAssocID="{60F2D951-6EF6-4BB0-B999-D787ECA0189B}" presName="parTxOnly" presStyleLbl="node1" presStyleIdx="2" presStyleCnt="3" custScaleX="29192" custLinFactX="454" custLinFactNeighborX="100000">
        <dgm:presLayoutVars>
          <dgm:chMax val="0"/>
          <dgm:chPref val="0"/>
          <dgm:bulletEnabled val="1"/>
        </dgm:presLayoutVars>
      </dgm:prSet>
      <dgm:spPr>
        <a:prstGeom prst="flowChartAlternateProcess">
          <a:avLst/>
        </a:prstGeom>
      </dgm:spPr>
      <dgm:t>
        <a:bodyPr/>
        <a:lstStyle/>
        <a:p>
          <a:endParaRPr lang="zh-TW" altLang="en-US"/>
        </a:p>
      </dgm:t>
    </dgm:pt>
  </dgm:ptLst>
  <dgm:cxnLst>
    <dgm:cxn modelId="{753878AD-65D2-4CE5-8C2F-9733BC2C72BB}" type="presOf" srcId="{60F2D951-6EF6-4BB0-B999-D787ECA0189B}" destId="{49660A3C-81DD-4447-923E-348D3B9D0716}" srcOrd="0" destOrd="0" presId="urn:microsoft.com/office/officeart/2005/8/layout/chevron1"/>
    <dgm:cxn modelId="{B6156D23-CEBB-44AF-9A88-8DA2A65C52DB}" srcId="{71CE0FB0-1DD5-434C-9A23-7BD58503771F}" destId="{60F2D951-6EF6-4BB0-B999-D787ECA0189B}" srcOrd="2" destOrd="0" parTransId="{57833DB5-20F2-445C-A963-9E0069A51A75}" sibTransId="{52349877-4F6C-43D9-8290-D177AEC0C1A9}"/>
    <dgm:cxn modelId="{63085B5A-4694-44C0-9447-0D9B56122AA0}" srcId="{71CE0FB0-1DD5-434C-9A23-7BD58503771F}" destId="{0DA0CAB4-3F99-4118-86E3-ACF3A24738F6}" srcOrd="0" destOrd="0" parTransId="{3503083F-F6DB-444E-8887-EB9A49BE6BEA}" sibTransId="{ECB4FA10-ED13-487D-81F8-C51B523FC952}"/>
    <dgm:cxn modelId="{2B20FACE-8E48-4545-84BB-E63CA6A53616}" srcId="{71CE0FB0-1DD5-434C-9A23-7BD58503771F}" destId="{F3664C1C-148F-4BEC-BBAC-C4CA548FB40C}" srcOrd="1" destOrd="0" parTransId="{56C32377-B7EB-4935-8AD3-043AF73EB2CE}" sibTransId="{D34EC752-1991-456B-91BE-6595638A1623}"/>
    <dgm:cxn modelId="{1BB59E76-89FB-4BFC-B5A5-05A891137F53}" type="presOf" srcId="{71CE0FB0-1DD5-434C-9A23-7BD58503771F}" destId="{F2B912AF-F725-4D04-921F-D204FF0662CD}" srcOrd="0" destOrd="0" presId="urn:microsoft.com/office/officeart/2005/8/layout/chevron1"/>
    <dgm:cxn modelId="{D1445B74-58EE-47FD-999C-76EF50ABFD86}" type="presOf" srcId="{F3664C1C-148F-4BEC-BBAC-C4CA548FB40C}" destId="{05C66B18-B623-4F59-AFD1-72C02C5FEFFD}" srcOrd="0" destOrd="0" presId="urn:microsoft.com/office/officeart/2005/8/layout/chevron1"/>
    <dgm:cxn modelId="{B48D39B1-86C8-4EE5-985A-0709E87AFB4F}" type="presOf" srcId="{0DA0CAB4-3F99-4118-86E3-ACF3A24738F6}" destId="{76CDA96B-993C-491A-9542-0FF695C7F538}" srcOrd="0" destOrd="0" presId="urn:microsoft.com/office/officeart/2005/8/layout/chevron1"/>
    <dgm:cxn modelId="{A36D2C9C-1FBF-40CF-B3A6-5937BC61E902}" type="presParOf" srcId="{F2B912AF-F725-4D04-921F-D204FF0662CD}" destId="{76CDA96B-993C-491A-9542-0FF695C7F538}" srcOrd="0" destOrd="0" presId="urn:microsoft.com/office/officeart/2005/8/layout/chevron1"/>
    <dgm:cxn modelId="{21C0112F-FCFE-4115-8486-FCBEE9F189A7}" type="presParOf" srcId="{F2B912AF-F725-4D04-921F-D204FF0662CD}" destId="{170F4216-4A09-47A2-A49E-3C393CBADBF1}" srcOrd="1" destOrd="0" presId="urn:microsoft.com/office/officeart/2005/8/layout/chevron1"/>
    <dgm:cxn modelId="{088309EC-1062-424C-8E47-3F0C01C660FA}" type="presParOf" srcId="{F2B912AF-F725-4D04-921F-D204FF0662CD}" destId="{05C66B18-B623-4F59-AFD1-72C02C5FEFFD}" srcOrd="2" destOrd="0" presId="urn:microsoft.com/office/officeart/2005/8/layout/chevron1"/>
    <dgm:cxn modelId="{9FD80D92-01D0-4775-BA04-24AB7597FD65}" type="presParOf" srcId="{F2B912AF-F725-4D04-921F-D204FF0662CD}" destId="{C3B2BCCF-9235-4FC8-8B3C-FFDC9F95548A}" srcOrd="3" destOrd="0" presId="urn:microsoft.com/office/officeart/2005/8/layout/chevron1"/>
    <dgm:cxn modelId="{FF8C5D6D-210A-4163-BDC7-50BD35188592}" type="presParOf" srcId="{F2B912AF-F725-4D04-921F-D204FF0662CD}" destId="{49660A3C-81DD-4447-923E-348D3B9D0716}"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8FF238B-A56E-498B-BBF6-BB459383BB3C}" type="doc">
      <dgm:prSet loTypeId="urn:microsoft.com/office/officeart/2005/8/layout/vList5" loCatId="list" qsTypeId="urn:microsoft.com/office/officeart/2005/8/quickstyle/simple1#1" qsCatId="simple" csTypeId="urn:microsoft.com/office/officeart/2005/8/colors/colorful1#6" csCatId="colorful" phldr="1"/>
      <dgm:spPr/>
      <dgm:t>
        <a:bodyPr/>
        <a:lstStyle/>
        <a:p>
          <a:endParaRPr lang="zh-TW" altLang="en-US"/>
        </a:p>
      </dgm:t>
    </dgm:pt>
    <dgm:pt modelId="{B0525917-29B2-49D0-A1E5-F787314A2838}">
      <dgm:prSet phldrT="[文字]" custT="1"/>
      <dgm:spPr/>
      <dgm:t>
        <a:bodyPr/>
        <a:lstStyle/>
        <a:p>
          <a:r>
            <a:rPr kumimoji="0" lang="zh-TW" altLang="en-US" sz="2400" b="1" i="0" u="none" strike="noStrike" cap="none" normalizeH="0" baseline="0" dirty="0">
              <a:ln/>
              <a:effectLst/>
              <a:latin typeface="標楷體" pitchFamily="65" charset="-120"/>
              <a:ea typeface="標楷體" pitchFamily="65" charset="-120"/>
              <a:cs typeface="BiauKai"/>
            </a:rPr>
            <a:t>在取得交易憑證後，於</a:t>
          </a:r>
          <a:r>
            <a:rPr kumimoji="0" lang="zh-TW" altLang="en-US" sz="2400" b="1" i="0" u="sng" strike="noStrike" cap="none" normalizeH="0" baseline="0" dirty="0">
              <a:ln/>
              <a:effectLst/>
              <a:latin typeface="標楷體" pitchFamily="65" charset="-120"/>
              <a:ea typeface="標楷體" pitchFamily="65" charset="-120"/>
              <a:cs typeface="BiauKai"/>
            </a:rPr>
            <a:t>預算管理系統</a:t>
          </a:r>
          <a:r>
            <a:rPr kumimoji="0" lang="zh-TW" altLang="en-US" sz="2400" b="1" i="0" u="none" strike="noStrike" cap="none" normalizeH="0" baseline="0" dirty="0">
              <a:ln/>
              <a:effectLst/>
              <a:latin typeface="標楷體" pitchFamily="65" charset="-120"/>
              <a:ea typeface="標楷體" pitchFamily="65" charset="-120"/>
              <a:cs typeface="BiauKai"/>
            </a:rPr>
            <a:t>印出</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400" b="1" i="0" u="none" strike="noStrike" cap="none" normalizeH="0" baseline="0" dirty="0">
              <a:ln/>
              <a:effectLst/>
              <a:latin typeface="標楷體" pitchFamily="65" charset="-120"/>
              <a:ea typeface="標楷體" pitchFamily="65" charset="-120"/>
              <a:cs typeface="BiauKai"/>
            </a:rPr>
            <a:t>黏貼憑證用紙</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400" b="1" i="0" u="none" strike="noStrike" cap="none" normalizeH="0" baseline="0" dirty="0">
              <a:ln/>
              <a:effectLst/>
              <a:latin typeface="標楷體" pitchFamily="65" charset="-120"/>
              <a:ea typeface="標楷體" pitchFamily="65" charset="-120"/>
              <a:cs typeface="BiauKai"/>
            </a:rPr>
            <a:t>。</a:t>
          </a:r>
          <a:endParaRPr lang="zh-TW" altLang="en-US" sz="2400" dirty="0">
            <a:latin typeface="標楷體" pitchFamily="65" charset="-120"/>
            <a:ea typeface="標楷體" pitchFamily="65" charset="-120"/>
            <a:cs typeface="BiauKai"/>
          </a:endParaRPr>
        </a:p>
      </dgm:t>
    </dgm:pt>
    <dgm:pt modelId="{ADBE0E82-F16B-4186-948C-92660855BE88}" type="parTrans" cxnId="{4019334C-ED67-4A41-B920-A3131FA7CA73}">
      <dgm:prSet/>
      <dgm:spPr/>
      <dgm:t>
        <a:bodyPr/>
        <a:lstStyle/>
        <a:p>
          <a:endParaRPr lang="zh-TW" altLang="en-US">
            <a:solidFill>
              <a:srgbClr val="292934"/>
            </a:solidFill>
            <a:latin typeface="BiauKai"/>
            <a:ea typeface="BiauKai"/>
            <a:cs typeface="BiauKai"/>
          </a:endParaRPr>
        </a:p>
      </dgm:t>
    </dgm:pt>
    <dgm:pt modelId="{B1D70B88-1219-435F-A9F3-D56B0246D76A}" type="sibTrans" cxnId="{4019334C-ED67-4A41-B920-A3131FA7CA73}">
      <dgm:prSet/>
      <dgm:spPr/>
      <dgm:t>
        <a:bodyPr/>
        <a:lstStyle/>
        <a:p>
          <a:endParaRPr lang="zh-TW" altLang="en-US">
            <a:solidFill>
              <a:srgbClr val="292934"/>
            </a:solidFill>
            <a:latin typeface="BiauKai"/>
            <a:ea typeface="BiauKai"/>
            <a:cs typeface="BiauKai"/>
          </a:endParaRPr>
        </a:p>
      </dgm:t>
    </dgm:pt>
    <dgm:pt modelId="{C15EE957-EB89-46D1-BA98-4F4584D92E58}">
      <dgm:prSet phldrT="[文字]" custT="1"/>
      <dgm:spPr/>
      <dgm:t>
        <a:bodyPr/>
        <a:lstStyle/>
        <a:p>
          <a:r>
            <a:rPr lang="zh-TW" altLang="en-US" sz="3200" b="1" dirty="0">
              <a:latin typeface="標楷體" pitchFamily="65" charset="-120"/>
              <a:ea typeface="標楷體" pitchFamily="65" charset="-120"/>
              <a:cs typeface="BiauKai"/>
            </a:rPr>
            <a:t>採購驗收</a:t>
          </a:r>
        </a:p>
      </dgm:t>
    </dgm:pt>
    <dgm:pt modelId="{0A3D2F77-5237-49BD-AE2E-A7B49C31D01F}" type="parTrans" cxnId="{F11ABA32-DEF4-431C-A4DE-16CA1BA5315E}">
      <dgm:prSet/>
      <dgm:spPr/>
      <dgm:t>
        <a:bodyPr/>
        <a:lstStyle/>
        <a:p>
          <a:endParaRPr lang="zh-TW" altLang="en-US">
            <a:solidFill>
              <a:srgbClr val="292934"/>
            </a:solidFill>
            <a:latin typeface="BiauKai"/>
            <a:ea typeface="BiauKai"/>
            <a:cs typeface="BiauKai"/>
          </a:endParaRPr>
        </a:p>
      </dgm:t>
    </dgm:pt>
    <dgm:pt modelId="{91230915-9FA7-401F-A87D-9929C7A83CC6}" type="sibTrans" cxnId="{F11ABA32-DEF4-431C-A4DE-16CA1BA5315E}">
      <dgm:prSet/>
      <dgm:spPr/>
      <dgm:t>
        <a:bodyPr/>
        <a:lstStyle/>
        <a:p>
          <a:endParaRPr lang="zh-TW" altLang="en-US">
            <a:solidFill>
              <a:srgbClr val="292934"/>
            </a:solidFill>
            <a:latin typeface="BiauKai"/>
            <a:ea typeface="BiauKai"/>
            <a:cs typeface="BiauKai"/>
          </a:endParaRPr>
        </a:p>
      </dgm:t>
    </dgm:pt>
    <dgm:pt modelId="{FD7B120C-EBC2-4758-9B8E-3F07B993CF23}">
      <dgm:prSet phldrT="[文字]" custT="1"/>
      <dgm:spPr/>
      <dgm:t>
        <a:bodyPr/>
        <a:lstStyle/>
        <a:p>
          <a:r>
            <a:rPr kumimoji="0" lang="zh-TW" altLang="en-US" sz="2400" b="1" i="0" u="none" strike="noStrike" cap="none" normalizeH="0" baseline="0" dirty="0">
              <a:ln/>
              <a:effectLst/>
              <a:latin typeface="標楷體" pitchFamily="65" charset="-120"/>
              <a:ea typeface="標楷體" pitchFamily="65" charset="-120"/>
              <a:cs typeface="BiauKai"/>
            </a:rPr>
            <a:t>在設備完成初驗時，於</a:t>
          </a:r>
          <a:r>
            <a:rPr kumimoji="0" lang="zh-TW" altLang="en-US" sz="2400" b="1" i="0" u="sng" strike="noStrike" cap="none" normalizeH="0" baseline="0" dirty="0">
              <a:ln/>
              <a:effectLst/>
              <a:latin typeface="標楷體" pitchFamily="65" charset="-120"/>
              <a:ea typeface="標楷體" pitchFamily="65" charset="-120"/>
              <a:cs typeface="BiauKai"/>
            </a:rPr>
            <a:t>採購驗收系統</a:t>
          </a:r>
          <a:r>
            <a:rPr kumimoji="0" lang="zh-TW" altLang="en-US" sz="2400" b="1" i="0" u="none" strike="noStrike" cap="none" normalizeH="0" baseline="0" dirty="0">
              <a:ln/>
              <a:effectLst/>
              <a:latin typeface="標楷體" pitchFamily="65" charset="-120"/>
              <a:ea typeface="標楷體" pitchFamily="65" charset="-120"/>
              <a:cs typeface="BiauKai"/>
            </a:rPr>
            <a:t>列印驗收單時一併列印</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400" b="1" i="0" u="none" strike="noStrike" cap="none" normalizeH="0" baseline="0" dirty="0">
              <a:ln/>
              <a:effectLst/>
              <a:latin typeface="標楷體" pitchFamily="65" charset="-120"/>
              <a:ea typeface="標楷體" pitchFamily="65" charset="-120"/>
              <a:cs typeface="BiauKai"/>
            </a:rPr>
            <a:t>黏貼憑證用紙</a:t>
          </a:r>
          <a:r>
            <a:rPr kumimoji="0" lang="en-US" altLang="zh-TW" sz="2400" b="1" i="0" u="none" strike="noStrike" cap="none" normalizeH="0" baseline="0" dirty="0">
              <a:ln/>
              <a:effectLst/>
              <a:latin typeface="標楷體" pitchFamily="65" charset="-120"/>
              <a:ea typeface="標楷體" pitchFamily="65" charset="-120"/>
              <a:cs typeface="BiauKai"/>
            </a:rPr>
            <a:t>』</a:t>
          </a:r>
          <a:r>
            <a:rPr kumimoji="0" lang="zh-TW" altLang="en-US" sz="2800" b="1" i="0" u="none" strike="noStrike" cap="none" normalizeH="0" baseline="0" dirty="0">
              <a:ln/>
              <a:effectLst/>
              <a:latin typeface="BiauKai"/>
              <a:ea typeface="BiauKai"/>
              <a:cs typeface="BiauKai"/>
            </a:rPr>
            <a:t>。</a:t>
          </a:r>
        </a:p>
      </dgm:t>
    </dgm:pt>
    <dgm:pt modelId="{4B014ABE-7D24-4F57-9386-B4DA547ECF9D}" type="parTrans" cxnId="{CDDDC513-B354-481D-8370-7E912F3A5867}">
      <dgm:prSet/>
      <dgm:spPr/>
      <dgm:t>
        <a:bodyPr/>
        <a:lstStyle/>
        <a:p>
          <a:endParaRPr lang="zh-TW" altLang="en-US">
            <a:solidFill>
              <a:srgbClr val="292934"/>
            </a:solidFill>
            <a:latin typeface="BiauKai"/>
            <a:ea typeface="BiauKai"/>
            <a:cs typeface="BiauKai"/>
          </a:endParaRPr>
        </a:p>
      </dgm:t>
    </dgm:pt>
    <dgm:pt modelId="{F1626ACA-11AE-49D9-97B4-7446D3E4B5C5}" type="sibTrans" cxnId="{CDDDC513-B354-481D-8370-7E912F3A5867}">
      <dgm:prSet/>
      <dgm:spPr/>
      <dgm:t>
        <a:bodyPr/>
        <a:lstStyle/>
        <a:p>
          <a:endParaRPr lang="zh-TW" altLang="en-US">
            <a:solidFill>
              <a:srgbClr val="292934"/>
            </a:solidFill>
            <a:latin typeface="BiauKai"/>
            <a:ea typeface="BiauKai"/>
            <a:cs typeface="BiauKai"/>
          </a:endParaRPr>
        </a:p>
      </dgm:t>
    </dgm:pt>
    <dgm:pt modelId="{B4632DD2-030E-4C6B-9316-B67612180B2C}">
      <dgm:prSet phldrT="[文字]" custT="1"/>
      <dgm:spPr/>
      <dgm:t>
        <a:bodyPr/>
        <a:lstStyle/>
        <a:p>
          <a:r>
            <a:rPr lang="zh-TW" altLang="en-US" sz="3200" b="1" dirty="0">
              <a:latin typeface="標楷體" pitchFamily="65" charset="-120"/>
              <a:ea typeface="標楷體" pitchFamily="65" charset="-120"/>
              <a:cs typeface="BiauKai"/>
            </a:rPr>
            <a:t>費用申請</a:t>
          </a:r>
        </a:p>
      </dgm:t>
    </dgm:pt>
    <dgm:pt modelId="{D4A72BF0-4D86-44E0-86E9-42267FF5F0A4}" type="parTrans" cxnId="{84851F74-889E-4398-AA36-43B0A2CE845A}">
      <dgm:prSet/>
      <dgm:spPr/>
      <dgm:t>
        <a:bodyPr/>
        <a:lstStyle/>
        <a:p>
          <a:endParaRPr lang="zh-TW" altLang="en-US">
            <a:solidFill>
              <a:srgbClr val="292934"/>
            </a:solidFill>
            <a:latin typeface="BiauKai"/>
            <a:ea typeface="BiauKai"/>
            <a:cs typeface="BiauKai"/>
          </a:endParaRPr>
        </a:p>
      </dgm:t>
    </dgm:pt>
    <dgm:pt modelId="{F8F35A75-5F83-4B5F-A017-938BEEFBB6B9}" type="sibTrans" cxnId="{84851F74-889E-4398-AA36-43B0A2CE845A}">
      <dgm:prSet/>
      <dgm:spPr/>
      <dgm:t>
        <a:bodyPr/>
        <a:lstStyle/>
        <a:p>
          <a:endParaRPr lang="zh-TW" altLang="en-US">
            <a:solidFill>
              <a:srgbClr val="292934"/>
            </a:solidFill>
            <a:latin typeface="BiauKai"/>
            <a:ea typeface="BiauKai"/>
            <a:cs typeface="BiauKai"/>
          </a:endParaRPr>
        </a:p>
      </dgm:t>
    </dgm:pt>
    <dgm:pt modelId="{5EADEF01-86E6-4779-BD0A-D33A7DA62A61}" type="pres">
      <dgm:prSet presAssocID="{88FF238B-A56E-498B-BBF6-BB459383BB3C}" presName="Name0" presStyleCnt="0">
        <dgm:presLayoutVars>
          <dgm:dir/>
          <dgm:animLvl val="lvl"/>
          <dgm:resizeHandles val="exact"/>
        </dgm:presLayoutVars>
      </dgm:prSet>
      <dgm:spPr/>
      <dgm:t>
        <a:bodyPr/>
        <a:lstStyle/>
        <a:p>
          <a:endParaRPr lang="zh-TW" altLang="en-US"/>
        </a:p>
      </dgm:t>
    </dgm:pt>
    <dgm:pt modelId="{2BCBA8FC-FBDB-4DF4-9A49-DD413E93D060}" type="pres">
      <dgm:prSet presAssocID="{B4632DD2-030E-4C6B-9316-B67612180B2C}" presName="linNode" presStyleCnt="0"/>
      <dgm:spPr/>
    </dgm:pt>
    <dgm:pt modelId="{F69FED65-6EFB-49BB-A55E-EE2E5DBBF7D3}" type="pres">
      <dgm:prSet presAssocID="{B4632DD2-030E-4C6B-9316-B67612180B2C}" presName="parentText" presStyleLbl="node1" presStyleIdx="0" presStyleCnt="2" custScaleX="46393">
        <dgm:presLayoutVars>
          <dgm:chMax val="1"/>
          <dgm:bulletEnabled val="1"/>
        </dgm:presLayoutVars>
      </dgm:prSet>
      <dgm:spPr/>
      <dgm:t>
        <a:bodyPr/>
        <a:lstStyle/>
        <a:p>
          <a:endParaRPr lang="zh-TW" altLang="en-US"/>
        </a:p>
      </dgm:t>
    </dgm:pt>
    <dgm:pt modelId="{59F2E4D4-6722-4B2C-8F61-0CDFA3A6040D}" type="pres">
      <dgm:prSet presAssocID="{B4632DD2-030E-4C6B-9316-B67612180B2C}" presName="descendantText" presStyleLbl="alignAccFollowNode1" presStyleIdx="0" presStyleCnt="2" custScaleX="129528" custLinFactNeighborX="14347" custLinFactNeighborY="352">
        <dgm:presLayoutVars>
          <dgm:bulletEnabled val="1"/>
        </dgm:presLayoutVars>
      </dgm:prSet>
      <dgm:spPr/>
      <dgm:t>
        <a:bodyPr/>
        <a:lstStyle/>
        <a:p>
          <a:endParaRPr lang="zh-TW" altLang="en-US"/>
        </a:p>
      </dgm:t>
    </dgm:pt>
    <dgm:pt modelId="{E8F5C740-27A5-4F82-B2E4-37AC14816B64}" type="pres">
      <dgm:prSet presAssocID="{F8F35A75-5F83-4B5F-A017-938BEEFBB6B9}" presName="sp" presStyleCnt="0"/>
      <dgm:spPr/>
    </dgm:pt>
    <dgm:pt modelId="{500E2AA2-D360-4C57-8986-537C3CB246F4}" type="pres">
      <dgm:prSet presAssocID="{C15EE957-EB89-46D1-BA98-4F4584D92E58}" presName="linNode" presStyleCnt="0"/>
      <dgm:spPr/>
    </dgm:pt>
    <dgm:pt modelId="{2CC60FF0-5F7D-4122-8DE8-C41E97C83BE4}" type="pres">
      <dgm:prSet presAssocID="{C15EE957-EB89-46D1-BA98-4F4584D92E58}" presName="parentText" presStyleLbl="node1" presStyleIdx="1" presStyleCnt="2" custScaleX="46199">
        <dgm:presLayoutVars>
          <dgm:chMax val="1"/>
          <dgm:bulletEnabled val="1"/>
        </dgm:presLayoutVars>
      </dgm:prSet>
      <dgm:spPr/>
      <dgm:t>
        <a:bodyPr/>
        <a:lstStyle/>
        <a:p>
          <a:endParaRPr lang="zh-TW" altLang="en-US"/>
        </a:p>
      </dgm:t>
    </dgm:pt>
    <dgm:pt modelId="{3E085E04-E719-42E1-B75A-22A6B2F466F5}" type="pres">
      <dgm:prSet presAssocID="{C15EE957-EB89-46D1-BA98-4F4584D92E58}" presName="descendantText" presStyleLbl="alignAccFollowNode1" presStyleIdx="1" presStyleCnt="2" custScaleX="129153">
        <dgm:presLayoutVars>
          <dgm:bulletEnabled val="1"/>
        </dgm:presLayoutVars>
      </dgm:prSet>
      <dgm:spPr/>
      <dgm:t>
        <a:bodyPr/>
        <a:lstStyle/>
        <a:p>
          <a:endParaRPr lang="zh-TW" altLang="en-US"/>
        </a:p>
      </dgm:t>
    </dgm:pt>
  </dgm:ptLst>
  <dgm:cxnLst>
    <dgm:cxn modelId="{84851F74-889E-4398-AA36-43B0A2CE845A}" srcId="{88FF238B-A56E-498B-BBF6-BB459383BB3C}" destId="{B4632DD2-030E-4C6B-9316-B67612180B2C}" srcOrd="0" destOrd="0" parTransId="{D4A72BF0-4D86-44E0-86E9-42267FF5F0A4}" sibTransId="{F8F35A75-5F83-4B5F-A017-938BEEFBB6B9}"/>
    <dgm:cxn modelId="{F11ABA32-DEF4-431C-A4DE-16CA1BA5315E}" srcId="{88FF238B-A56E-498B-BBF6-BB459383BB3C}" destId="{C15EE957-EB89-46D1-BA98-4F4584D92E58}" srcOrd="1" destOrd="0" parTransId="{0A3D2F77-5237-49BD-AE2E-A7B49C31D01F}" sibTransId="{91230915-9FA7-401F-A87D-9929C7A83CC6}"/>
    <dgm:cxn modelId="{1B6136FD-3818-4E5E-8AB9-68FDD9813396}" type="presOf" srcId="{FD7B120C-EBC2-4758-9B8E-3F07B993CF23}" destId="{3E085E04-E719-42E1-B75A-22A6B2F466F5}" srcOrd="0" destOrd="0" presId="urn:microsoft.com/office/officeart/2005/8/layout/vList5"/>
    <dgm:cxn modelId="{3FD084D4-CAB4-413F-8CE2-E246E4751233}" type="presOf" srcId="{C15EE957-EB89-46D1-BA98-4F4584D92E58}" destId="{2CC60FF0-5F7D-4122-8DE8-C41E97C83BE4}" srcOrd="0" destOrd="0" presId="urn:microsoft.com/office/officeart/2005/8/layout/vList5"/>
    <dgm:cxn modelId="{964CEF95-D091-4A15-931F-9F7DBBDBB304}" type="presOf" srcId="{88FF238B-A56E-498B-BBF6-BB459383BB3C}" destId="{5EADEF01-86E6-4779-BD0A-D33A7DA62A61}" srcOrd="0" destOrd="0" presId="urn:microsoft.com/office/officeart/2005/8/layout/vList5"/>
    <dgm:cxn modelId="{FF038A33-CD18-4270-A85A-1A1F46CA01C0}" type="presOf" srcId="{B4632DD2-030E-4C6B-9316-B67612180B2C}" destId="{F69FED65-6EFB-49BB-A55E-EE2E5DBBF7D3}" srcOrd="0" destOrd="0" presId="urn:microsoft.com/office/officeart/2005/8/layout/vList5"/>
    <dgm:cxn modelId="{CDDDC513-B354-481D-8370-7E912F3A5867}" srcId="{C15EE957-EB89-46D1-BA98-4F4584D92E58}" destId="{FD7B120C-EBC2-4758-9B8E-3F07B993CF23}" srcOrd="0" destOrd="0" parTransId="{4B014ABE-7D24-4F57-9386-B4DA547ECF9D}" sibTransId="{F1626ACA-11AE-49D9-97B4-7446D3E4B5C5}"/>
    <dgm:cxn modelId="{4019334C-ED67-4A41-B920-A3131FA7CA73}" srcId="{B4632DD2-030E-4C6B-9316-B67612180B2C}" destId="{B0525917-29B2-49D0-A1E5-F787314A2838}" srcOrd="0" destOrd="0" parTransId="{ADBE0E82-F16B-4186-948C-92660855BE88}" sibTransId="{B1D70B88-1219-435F-A9F3-D56B0246D76A}"/>
    <dgm:cxn modelId="{4F967936-A471-43F7-BD98-CC8F9984A11B}" type="presOf" srcId="{B0525917-29B2-49D0-A1E5-F787314A2838}" destId="{59F2E4D4-6722-4B2C-8F61-0CDFA3A6040D}" srcOrd="0" destOrd="0" presId="urn:microsoft.com/office/officeart/2005/8/layout/vList5"/>
    <dgm:cxn modelId="{CDEC52A9-D384-4001-B723-D0915E56289C}" type="presParOf" srcId="{5EADEF01-86E6-4779-BD0A-D33A7DA62A61}" destId="{2BCBA8FC-FBDB-4DF4-9A49-DD413E93D060}" srcOrd="0" destOrd="0" presId="urn:microsoft.com/office/officeart/2005/8/layout/vList5"/>
    <dgm:cxn modelId="{7DD0D0AE-70FD-49A6-A9B8-9F6156963A0A}" type="presParOf" srcId="{2BCBA8FC-FBDB-4DF4-9A49-DD413E93D060}" destId="{F69FED65-6EFB-49BB-A55E-EE2E5DBBF7D3}" srcOrd="0" destOrd="0" presId="urn:microsoft.com/office/officeart/2005/8/layout/vList5"/>
    <dgm:cxn modelId="{B8F91E6F-8A6A-4644-91C4-DE474B3FEC46}" type="presParOf" srcId="{2BCBA8FC-FBDB-4DF4-9A49-DD413E93D060}" destId="{59F2E4D4-6722-4B2C-8F61-0CDFA3A6040D}" srcOrd="1" destOrd="0" presId="urn:microsoft.com/office/officeart/2005/8/layout/vList5"/>
    <dgm:cxn modelId="{AF238B86-D63F-4FDC-A81C-9D63F103E4F0}" type="presParOf" srcId="{5EADEF01-86E6-4779-BD0A-D33A7DA62A61}" destId="{E8F5C740-27A5-4F82-B2E4-37AC14816B64}" srcOrd="1" destOrd="0" presId="urn:microsoft.com/office/officeart/2005/8/layout/vList5"/>
    <dgm:cxn modelId="{B7DD4235-61D3-4887-95D2-B5E84072E01D}" type="presParOf" srcId="{5EADEF01-86E6-4779-BD0A-D33A7DA62A61}" destId="{500E2AA2-D360-4C57-8986-537C3CB246F4}" srcOrd="2" destOrd="0" presId="urn:microsoft.com/office/officeart/2005/8/layout/vList5"/>
    <dgm:cxn modelId="{BD79E70E-EDF5-4099-8486-E64177CDC002}" type="presParOf" srcId="{500E2AA2-D360-4C57-8986-537C3CB246F4}" destId="{2CC60FF0-5F7D-4122-8DE8-C41E97C83BE4}" srcOrd="0" destOrd="0" presId="urn:microsoft.com/office/officeart/2005/8/layout/vList5"/>
    <dgm:cxn modelId="{4C70E37C-68FE-4345-8194-A24CFFDEFC0F}" type="presParOf" srcId="{500E2AA2-D360-4C57-8986-537C3CB246F4}" destId="{3E085E04-E719-42E1-B75A-22A6B2F466F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5A0EBF2-6AE8-4D34-B6CF-2AB263055D95}" type="doc">
      <dgm:prSet loTypeId="urn:microsoft.com/office/officeart/2005/8/layout/lProcess2" loCatId="relationship" qsTypeId="urn:microsoft.com/office/officeart/2005/8/quickstyle/simple1#10" qsCatId="simple" csTypeId="urn:microsoft.com/office/officeart/2005/8/colors/accent1_1" csCatId="accent1" phldr="1"/>
      <dgm:spPr/>
      <dgm:t>
        <a:bodyPr/>
        <a:lstStyle/>
        <a:p>
          <a:endParaRPr lang="zh-TW" altLang="en-US"/>
        </a:p>
      </dgm:t>
    </dgm:pt>
    <dgm:pt modelId="{FF986903-FF39-457C-AC62-47F6690644EB}">
      <dgm:prSet phldrT="[文字]" custT="1"/>
      <dgm:spPr/>
      <dgm:t>
        <a:bodyPr/>
        <a:lstStyle/>
        <a:p>
          <a:pPr rtl="0"/>
          <a:r>
            <a:rPr lang="zh-TW" altLang="en-US" sz="3200" dirty="0">
              <a:latin typeface="標楷體" pitchFamily="65" charset="-120"/>
              <a:ea typeface="標楷體" pitchFamily="65" charset="-120"/>
            </a:rPr>
            <a:t>個人款項</a:t>
          </a:r>
        </a:p>
      </dgm:t>
    </dgm:pt>
    <dgm:pt modelId="{DAAB22A6-E49D-4731-82CD-247AD0CCB0E5}" type="parTrans" cxnId="{AD94F1A4-A45A-4833-B47D-D0F9CDEB616F}">
      <dgm:prSet/>
      <dgm:spPr/>
      <dgm:t>
        <a:bodyPr/>
        <a:lstStyle/>
        <a:p>
          <a:endParaRPr lang="zh-TW" altLang="en-US"/>
        </a:p>
      </dgm:t>
    </dgm:pt>
    <dgm:pt modelId="{C0CA5E82-5FF8-4778-A21B-BB1C64575B64}" type="sibTrans" cxnId="{AD94F1A4-A45A-4833-B47D-D0F9CDEB616F}">
      <dgm:prSet/>
      <dgm:spPr/>
      <dgm:t>
        <a:bodyPr/>
        <a:lstStyle/>
        <a:p>
          <a:endParaRPr lang="zh-TW" altLang="en-US"/>
        </a:p>
      </dgm:t>
    </dgm:pt>
    <dgm:pt modelId="{559FF462-4578-4ECF-9EDC-00AB825D2DE7}">
      <dgm:prSet phldrT="[文字]" custT="1"/>
      <dgm:spPr/>
      <dgm:t>
        <a:bodyPr/>
        <a:lstStyle/>
        <a:p>
          <a:r>
            <a:rPr lang="zh-TW" altLang="en-US" sz="2000" b="1" dirty="0">
              <a:latin typeface="標楷體" pitchFamily="65" charset="-120"/>
              <a:ea typeface="標楷體" pitchFamily="65" charset="-120"/>
            </a:rPr>
            <a:t>一個月付款二次</a:t>
          </a:r>
        </a:p>
      </dgm:t>
    </dgm:pt>
    <dgm:pt modelId="{C88EF68A-27BA-4B2E-B0AC-D70F1E04239E}" type="parTrans" cxnId="{7CA757D7-C798-4967-9FB8-E2A4EAA9BA58}">
      <dgm:prSet/>
      <dgm:spPr/>
      <dgm:t>
        <a:bodyPr/>
        <a:lstStyle/>
        <a:p>
          <a:endParaRPr lang="zh-TW" altLang="en-US"/>
        </a:p>
      </dgm:t>
    </dgm:pt>
    <dgm:pt modelId="{9626D482-2B48-452B-8CC8-88FCD6A8758C}" type="sibTrans" cxnId="{7CA757D7-C798-4967-9FB8-E2A4EAA9BA58}">
      <dgm:prSet/>
      <dgm:spPr/>
      <dgm:t>
        <a:bodyPr/>
        <a:lstStyle/>
        <a:p>
          <a:endParaRPr lang="zh-TW" altLang="en-US"/>
        </a:p>
      </dgm:t>
    </dgm:pt>
    <dgm:pt modelId="{AF9CB9E0-33AA-488E-9A10-085DDB740214}">
      <dgm:prSet phldrT="[文字]" custT="1"/>
      <dgm:spPr/>
      <dgm:t>
        <a:bodyPr/>
        <a:lstStyle/>
        <a:p>
          <a:pPr rtl="0"/>
          <a:r>
            <a:rPr lang="zh-TW" altLang="en-US" sz="3600" dirty="0">
              <a:latin typeface="標楷體" pitchFamily="65" charset="-120"/>
              <a:ea typeface="標楷體" pitchFamily="65" charset="-120"/>
            </a:rPr>
            <a:t>廠商款項</a:t>
          </a:r>
        </a:p>
      </dgm:t>
    </dgm:pt>
    <dgm:pt modelId="{14338A59-83D1-4045-B13A-838B010FF3DA}" type="parTrans" cxnId="{073F659E-C530-4DB3-9E91-0FA15CDB0157}">
      <dgm:prSet/>
      <dgm:spPr/>
      <dgm:t>
        <a:bodyPr/>
        <a:lstStyle/>
        <a:p>
          <a:endParaRPr lang="zh-TW" altLang="en-US"/>
        </a:p>
      </dgm:t>
    </dgm:pt>
    <dgm:pt modelId="{A99E797B-3C9D-437D-A8C5-4B3ADB6C427B}" type="sibTrans" cxnId="{073F659E-C530-4DB3-9E91-0FA15CDB0157}">
      <dgm:prSet/>
      <dgm:spPr/>
      <dgm:t>
        <a:bodyPr/>
        <a:lstStyle/>
        <a:p>
          <a:endParaRPr lang="zh-TW" altLang="en-US"/>
        </a:p>
      </dgm:t>
    </dgm:pt>
    <dgm:pt modelId="{C3421DD8-8248-4389-9AA2-B90F419F74FB}">
      <dgm:prSet phldrT="[文字]" custT="1"/>
      <dgm:spPr/>
      <dgm:t>
        <a:bodyPr/>
        <a:lstStyle/>
        <a:p>
          <a:r>
            <a:rPr lang="zh-TW" altLang="en-US" sz="2000" b="1" dirty="0">
              <a:latin typeface="標楷體" pitchFamily="65" charset="-120"/>
              <a:ea typeface="標楷體" pitchFamily="65" charset="-120"/>
            </a:rPr>
            <a:t>一個月付款一次</a:t>
          </a:r>
        </a:p>
      </dgm:t>
    </dgm:pt>
    <dgm:pt modelId="{0E926C93-E5F9-4F65-BF85-A5E28ADE768D}" type="parTrans" cxnId="{F5B3CE01-E051-4965-BA0D-15A40C64BC54}">
      <dgm:prSet/>
      <dgm:spPr/>
      <dgm:t>
        <a:bodyPr/>
        <a:lstStyle/>
        <a:p>
          <a:endParaRPr lang="zh-TW" altLang="en-US"/>
        </a:p>
      </dgm:t>
    </dgm:pt>
    <dgm:pt modelId="{B3AC2CFE-75E0-4C29-9515-B6660E5B2CCA}" type="sibTrans" cxnId="{F5B3CE01-E051-4965-BA0D-15A40C64BC54}">
      <dgm:prSet/>
      <dgm:spPr/>
      <dgm:t>
        <a:bodyPr/>
        <a:lstStyle/>
        <a:p>
          <a:endParaRPr lang="zh-TW" altLang="en-US"/>
        </a:p>
      </dgm:t>
    </dgm:pt>
    <dgm:pt modelId="{3EDD8857-122B-443E-828E-D9CC867EBB00}">
      <dgm:prSet phldrT="[文字]" custT="1"/>
      <dgm:spPr/>
      <dgm:t>
        <a:bodyPr/>
        <a:lstStyle/>
        <a:p>
          <a:r>
            <a:rPr kumimoji="0" lang="zh-TW" altLang="en-US" sz="2000" b="1" i="0" u="none" strike="noStrike" cap="none" normalizeH="0" baseline="0" dirty="0">
              <a:ln/>
              <a:effectLst/>
              <a:latin typeface="標楷體" pitchFamily="65" charset="-120"/>
              <a:ea typeface="標楷體" pitchFamily="65" charset="-120"/>
            </a:rPr>
            <a:t>每月</a:t>
          </a:r>
          <a:r>
            <a:rPr kumimoji="0" lang="en-US" altLang="zh-TW" sz="2000" b="1" i="0" u="none" strike="noStrike" cap="none" normalizeH="0" baseline="0" dirty="0">
              <a:ln/>
              <a:effectLst/>
              <a:latin typeface="標楷體" pitchFamily="65" charset="-120"/>
              <a:ea typeface="標楷體" pitchFamily="65" charset="-120"/>
            </a:rPr>
            <a:t>5</a:t>
          </a:r>
          <a:r>
            <a:rPr kumimoji="0" lang="zh-TW" altLang="en-US" sz="2000" b="1" i="0" u="none" strike="noStrike" cap="none" normalizeH="0" baseline="0" dirty="0">
              <a:ln/>
              <a:effectLst/>
              <a:latin typeface="標楷體" pitchFamily="65" charset="-120"/>
              <a:ea typeface="標楷體" pitchFamily="65" charset="-120"/>
            </a:rPr>
            <a:t>日前將上個月發票或收據連同申請單送至會計室請款</a:t>
          </a:r>
          <a:endParaRPr lang="zh-TW" altLang="en-US" sz="2000" dirty="0"/>
        </a:p>
      </dgm:t>
    </dgm:pt>
    <dgm:pt modelId="{9375624D-293F-486C-969B-6708BF9BC290}" type="parTrans" cxnId="{238244EE-4A51-4A70-869C-CDD4BFFBE999}">
      <dgm:prSet/>
      <dgm:spPr/>
      <dgm:t>
        <a:bodyPr/>
        <a:lstStyle/>
        <a:p>
          <a:endParaRPr lang="zh-TW" altLang="en-US"/>
        </a:p>
      </dgm:t>
    </dgm:pt>
    <dgm:pt modelId="{DEB38359-88F8-4995-A0DF-6871E4002208}" type="sibTrans" cxnId="{238244EE-4A51-4A70-869C-CDD4BFFBE999}">
      <dgm:prSet/>
      <dgm:spPr/>
      <dgm:t>
        <a:bodyPr/>
        <a:lstStyle/>
        <a:p>
          <a:endParaRPr lang="zh-TW" altLang="en-US"/>
        </a:p>
      </dgm:t>
    </dgm:pt>
    <dgm:pt modelId="{04475457-662C-4F2E-AC5D-A9D4580CC2F2}">
      <dgm:prSet custT="1"/>
      <dgm:spPr/>
      <dgm:t>
        <a:bodyPr/>
        <a:lstStyle/>
        <a:p>
          <a:pPr algn="ctr" rtl="0"/>
          <a:r>
            <a:rPr kumimoji="0" lang="zh-TW" altLang="en-US" sz="2000" b="1" i="0" u="none" strike="noStrike" cap="none" normalizeH="0" baseline="0" dirty="0">
              <a:ln/>
              <a:effectLst/>
              <a:latin typeface="標楷體" pitchFamily="65" charset="-120"/>
              <a:ea typeface="標楷體" pitchFamily="65" charset="-120"/>
            </a:rPr>
            <a:t>每月</a:t>
          </a:r>
          <a:r>
            <a:rPr kumimoji="0" lang="en-US" altLang="zh-TW" sz="2000" b="1" i="0" u="none" strike="noStrike" cap="none" normalizeH="0" baseline="0" dirty="0">
              <a:ln/>
              <a:effectLst/>
              <a:latin typeface="標楷體" pitchFamily="65" charset="-120"/>
              <a:ea typeface="標楷體" pitchFamily="65" charset="-120"/>
            </a:rPr>
            <a:t>5</a:t>
          </a:r>
          <a:r>
            <a:rPr kumimoji="0" lang="zh-TW" altLang="en-US" sz="2000" b="1" i="0" u="none" strike="noStrike" cap="none" normalizeH="0" baseline="0" dirty="0">
              <a:ln/>
              <a:effectLst/>
              <a:latin typeface="標楷體" pitchFamily="65" charset="-120"/>
              <a:ea typeface="標楷體" pitchFamily="65" charset="-120"/>
            </a:rPr>
            <a:t>或</a:t>
          </a:r>
          <a:r>
            <a:rPr kumimoji="0" lang="en-US" altLang="zh-TW" sz="2000" b="1" i="0" u="none" strike="noStrike" cap="none" normalizeH="0" baseline="0" dirty="0">
              <a:ln/>
              <a:effectLst/>
              <a:latin typeface="標楷體" pitchFamily="65" charset="-120"/>
              <a:ea typeface="標楷體" pitchFamily="65" charset="-120"/>
            </a:rPr>
            <a:t>20</a:t>
          </a:r>
          <a:r>
            <a:rPr kumimoji="0" lang="zh-TW" altLang="en-US" sz="2000" b="1" i="0" u="none" strike="noStrike" cap="none" normalizeH="0" baseline="0" dirty="0">
              <a:ln/>
              <a:effectLst/>
              <a:latin typeface="標楷體" pitchFamily="65" charset="-120"/>
              <a:ea typeface="標楷體" pitchFamily="65" charset="-120"/>
            </a:rPr>
            <a:t>日前將上個月發票或收據連同申請單送至會計室請款</a:t>
          </a:r>
        </a:p>
      </dgm:t>
    </dgm:pt>
    <dgm:pt modelId="{44148EF0-EF60-49CD-B767-8A7725F3DFEB}" type="parTrans" cxnId="{89FAF3CD-6166-4D99-891C-E8F56705B8E5}">
      <dgm:prSet/>
      <dgm:spPr/>
      <dgm:t>
        <a:bodyPr/>
        <a:lstStyle/>
        <a:p>
          <a:endParaRPr lang="zh-TW" altLang="en-US"/>
        </a:p>
      </dgm:t>
    </dgm:pt>
    <dgm:pt modelId="{A0720229-EE41-4C91-809A-BB107BB39523}" type="sibTrans" cxnId="{89FAF3CD-6166-4D99-891C-E8F56705B8E5}">
      <dgm:prSet/>
      <dgm:spPr/>
      <dgm:t>
        <a:bodyPr/>
        <a:lstStyle/>
        <a:p>
          <a:endParaRPr lang="zh-TW" altLang="en-US"/>
        </a:p>
      </dgm:t>
    </dgm:pt>
    <dgm:pt modelId="{8B409837-040D-4D08-8A32-9CBE61374E5D}">
      <dgm:prSet custT="1"/>
      <dgm:spPr/>
      <dgm:t>
        <a:bodyPr/>
        <a:lstStyle/>
        <a:p>
          <a:r>
            <a:rPr lang="zh-TW" altLang="en-US" sz="2000" b="1" dirty="0">
              <a:latin typeface="標楷體" pitchFamily="65" charset="-120"/>
              <a:ea typeface="標楷體" pitchFamily="65" charset="-120"/>
            </a:rPr>
            <a:t>逾期送達者併入下期付款</a:t>
          </a:r>
        </a:p>
      </dgm:t>
    </dgm:pt>
    <dgm:pt modelId="{891383B8-ED3F-4A27-B5C3-91035A6B063D}" type="parTrans" cxnId="{F966969D-8D61-4EA6-85EE-3E27A003734D}">
      <dgm:prSet/>
      <dgm:spPr/>
      <dgm:t>
        <a:bodyPr/>
        <a:lstStyle/>
        <a:p>
          <a:endParaRPr lang="zh-TW" altLang="en-US"/>
        </a:p>
      </dgm:t>
    </dgm:pt>
    <dgm:pt modelId="{4C8DD08E-B6C7-4AE2-86F2-7DB0336373D4}" type="sibTrans" cxnId="{F966969D-8D61-4EA6-85EE-3E27A003734D}">
      <dgm:prSet/>
      <dgm:spPr/>
      <dgm:t>
        <a:bodyPr/>
        <a:lstStyle/>
        <a:p>
          <a:endParaRPr lang="zh-TW" altLang="en-US"/>
        </a:p>
      </dgm:t>
    </dgm:pt>
    <dgm:pt modelId="{39066C88-1E3A-4FD0-A495-2C7515A5C215}">
      <dgm:prSet custT="1"/>
      <dgm:spPr/>
      <dgm:t>
        <a:bodyPr/>
        <a:lstStyle/>
        <a:p>
          <a:r>
            <a:rPr lang="zh-TW" altLang="en-US" sz="2000" b="1" dirty="0">
              <a:latin typeface="標楷體" pitchFamily="65" charset="-120"/>
              <a:ea typeface="標楷體" pitchFamily="65" charset="-120"/>
            </a:rPr>
            <a:t>逾期送達者併入下期付款</a:t>
          </a:r>
        </a:p>
      </dgm:t>
    </dgm:pt>
    <dgm:pt modelId="{D26BD2AE-D709-4A48-8A29-0AD8DEBD92EC}" type="parTrans" cxnId="{8F1FAD0A-CF0F-4D3C-BB66-72B33AECB86C}">
      <dgm:prSet/>
      <dgm:spPr/>
      <dgm:t>
        <a:bodyPr/>
        <a:lstStyle/>
        <a:p>
          <a:endParaRPr lang="zh-TW" altLang="en-US"/>
        </a:p>
      </dgm:t>
    </dgm:pt>
    <dgm:pt modelId="{62045A8E-D7E6-4584-A6C9-74E9D7DBAACD}" type="sibTrans" cxnId="{8F1FAD0A-CF0F-4D3C-BB66-72B33AECB86C}">
      <dgm:prSet/>
      <dgm:spPr/>
      <dgm:t>
        <a:bodyPr/>
        <a:lstStyle/>
        <a:p>
          <a:endParaRPr lang="zh-TW" altLang="en-US"/>
        </a:p>
      </dgm:t>
    </dgm:pt>
    <dgm:pt modelId="{497DEAD4-8AF7-4DCD-8D89-A608D5B319F3}" type="pres">
      <dgm:prSet presAssocID="{05A0EBF2-6AE8-4D34-B6CF-2AB263055D95}" presName="theList" presStyleCnt="0">
        <dgm:presLayoutVars>
          <dgm:dir/>
          <dgm:animLvl val="lvl"/>
          <dgm:resizeHandles val="exact"/>
        </dgm:presLayoutVars>
      </dgm:prSet>
      <dgm:spPr/>
      <dgm:t>
        <a:bodyPr/>
        <a:lstStyle/>
        <a:p>
          <a:endParaRPr lang="zh-TW" altLang="en-US"/>
        </a:p>
      </dgm:t>
    </dgm:pt>
    <dgm:pt modelId="{9A96ED8C-3F57-445F-9619-A18897619A59}" type="pres">
      <dgm:prSet presAssocID="{FF986903-FF39-457C-AC62-47F6690644EB}" presName="compNode" presStyleCnt="0"/>
      <dgm:spPr/>
    </dgm:pt>
    <dgm:pt modelId="{CD10DB0F-0A35-49EE-8BA5-652C87AE1EC0}" type="pres">
      <dgm:prSet presAssocID="{FF986903-FF39-457C-AC62-47F6690644EB}" presName="aNode" presStyleLbl="bgShp" presStyleIdx="0" presStyleCnt="2" custLinFactNeighborX="-54" custLinFactNeighborY="1315"/>
      <dgm:spPr/>
      <dgm:t>
        <a:bodyPr/>
        <a:lstStyle/>
        <a:p>
          <a:endParaRPr lang="zh-TW" altLang="en-US"/>
        </a:p>
      </dgm:t>
    </dgm:pt>
    <dgm:pt modelId="{5521DB25-8F8C-4AB9-95FC-41C5546125F2}" type="pres">
      <dgm:prSet presAssocID="{FF986903-FF39-457C-AC62-47F6690644EB}" presName="textNode" presStyleLbl="bgShp" presStyleIdx="0" presStyleCnt="2"/>
      <dgm:spPr/>
      <dgm:t>
        <a:bodyPr/>
        <a:lstStyle/>
        <a:p>
          <a:endParaRPr lang="zh-TW" altLang="en-US"/>
        </a:p>
      </dgm:t>
    </dgm:pt>
    <dgm:pt modelId="{1317B9AE-D964-49E6-923F-1ED22F2079D6}" type="pres">
      <dgm:prSet presAssocID="{FF986903-FF39-457C-AC62-47F6690644EB}" presName="compChildNode" presStyleCnt="0"/>
      <dgm:spPr/>
    </dgm:pt>
    <dgm:pt modelId="{E712709C-0CD3-4D71-A119-130EA6BBC789}" type="pres">
      <dgm:prSet presAssocID="{FF986903-FF39-457C-AC62-47F6690644EB}" presName="theInnerList" presStyleCnt="0"/>
      <dgm:spPr/>
    </dgm:pt>
    <dgm:pt modelId="{E6AF6D10-AD0E-4352-A1D7-22200843FE6F}" type="pres">
      <dgm:prSet presAssocID="{559FF462-4578-4ECF-9EDC-00AB825D2DE7}" presName="childNode" presStyleLbl="node1" presStyleIdx="0" presStyleCnt="6" custScaleY="93622" custLinFactY="-39805" custLinFactNeighborX="799" custLinFactNeighborY="-100000">
        <dgm:presLayoutVars>
          <dgm:bulletEnabled val="1"/>
        </dgm:presLayoutVars>
      </dgm:prSet>
      <dgm:spPr/>
      <dgm:t>
        <a:bodyPr/>
        <a:lstStyle/>
        <a:p>
          <a:endParaRPr lang="zh-TW" altLang="en-US"/>
        </a:p>
      </dgm:t>
    </dgm:pt>
    <dgm:pt modelId="{43376BD1-D643-4E5C-B169-EFEDB64AB72C}" type="pres">
      <dgm:prSet presAssocID="{559FF462-4578-4ECF-9EDC-00AB825D2DE7}" presName="aSpace2" presStyleCnt="0"/>
      <dgm:spPr/>
    </dgm:pt>
    <dgm:pt modelId="{8A3AC29C-87D0-4D31-A09F-765679F387D0}" type="pres">
      <dgm:prSet presAssocID="{04475457-662C-4F2E-AC5D-A9D4580CC2F2}" presName="childNode" presStyleLbl="node1" presStyleIdx="1" presStyleCnt="6" custScaleX="101442" custScaleY="217398" custLinFactY="-29509" custLinFactNeighborX="799" custLinFactNeighborY="-100000">
        <dgm:presLayoutVars>
          <dgm:bulletEnabled val="1"/>
        </dgm:presLayoutVars>
      </dgm:prSet>
      <dgm:spPr/>
      <dgm:t>
        <a:bodyPr/>
        <a:lstStyle/>
        <a:p>
          <a:endParaRPr lang="zh-TW" altLang="en-US"/>
        </a:p>
      </dgm:t>
    </dgm:pt>
    <dgm:pt modelId="{A1C65753-B695-4DE3-87EA-1A4D36B21D4A}" type="pres">
      <dgm:prSet presAssocID="{04475457-662C-4F2E-AC5D-A9D4580CC2F2}" presName="aSpace2" presStyleCnt="0"/>
      <dgm:spPr/>
    </dgm:pt>
    <dgm:pt modelId="{193FC14C-CB0D-4788-B82E-019402B9C76F}" type="pres">
      <dgm:prSet presAssocID="{8B409837-040D-4D08-8A32-9CBE61374E5D}" presName="childNode" presStyleLbl="node1" presStyleIdx="2" presStyleCnt="6" custScaleX="103040" custScaleY="139981">
        <dgm:presLayoutVars>
          <dgm:bulletEnabled val="1"/>
        </dgm:presLayoutVars>
      </dgm:prSet>
      <dgm:spPr/>
      <dgm:t>
        <a:bodyPr/>
        <a:lstStyle/>
        <a:p>
          <a:endParaRPr lang="zh-TW" altLang="en-US"/>
        </a:p>
      </dgm:t>
    </dgm:pt>
    <dgm:pt modelId="{CF046E69-AE19-4D79-9FC1-A37D77B6E27E}" type="pres">
      <dgm:prSet presAssocID="{FF986903-FF39-457C-AC62-47F6690644EB}" presName="aSpace" presStyleCnt="0"/>
      <dgm:spPr/>
    </dgm:pt>
    <dgm:pt modelId="{642FF9D4-9B40-4E8B-A718-EC3A9D0A016A}" type="pres">
      <dgm:prSet presAssocID="{AF9CB9E0-33AA-488E-9A10-085DDB740214}" presName="compNode" presStyleCnt="0"/>
      <dgm:spPr/>
    </dgm:pt>
    <dgm:pt modelId="{CA7534BF-3D0C-427B-8B86-2E2A5C7A5FED}" type="pres">
      <dgm:prSet presAssocID="{AF9CB9E0-33AA-488E-9A10-085DDB740214}" presName="aNode" presStyleLbl="bgShp" presStyleIdx="1" presStyleCnt="2" custScaleX="99070" custLinFactNeighborX="3648"/>
      <dgm:spPr/>
      <dgm:t>
        <a:bodyPr/>
        <a:lstStyle/>
        <a:p>
          <a:endParaRPr lang="zh-TW" altLang="en-US"/>
        </a:p>
      </dgm:t>
    </dgm:pt>
    <dgm:pt modelId="{63062D82-CCB0-4FD7-8415-45CF2B21EE4F}" type="pres">
      <dgm:prSet presAssocID="{AF9CB9E0-33AA-488E-9A10-085DDB740214}" presName="textNode" presStyleLbl="bgShp" presStyleIdx="1" presStyleCnt="2"/>
      <dgm:spPr/>
      <dgm:t>
        <a:bodyPr/>
        <a:lstStyle/>
        <a:p>
          <a:endParaRPr lang="zh-TW" altLang="en-US"/>
        </a:p>
      </dgm:t>
    </dgm:pt>
    <dgm:pt modelId="{247C7A4E-C1F4-4389-BCD8-45A2B67ACAD6}" type="pres">
      <dgm:prSet presAssocID="{AF9CB9E0-33AA-488E-9A10-085DDB740214}" presName="compChildNode" presStyleCnt="0"/>
      <dgm:spPr/>
    </dgm:pt>
    <dgm:pt modelId="{35DE8A0E-D927-43BB-9EAE-314312FB2810}" type="pres">
      <dgm:prSet presAssocID="{AF9CB9E0-33AA-488E-9A10-085DDB740214}" presName="theInnerList" presStyleCnt="0"/>
      <dgm:spPr/>
    </dgm:pt>
    <dgm:pt modelId="{E9B9666B-1C3F-4DB5-B5FF-59AC35949E79}" type="pres">
      <dgm:prSet presAssocID="{C3421DD8-8248-4389-9AA2-B90F419F74FB}" presName="childNode" presStyleLbl="node1" presStyleIdx="3" presStyleCnt="6" custScaleY="49162" custLinFactY="-11648" custLinFactNeighborX="-1650" custLinFactNeighborY="-100000">
        <dgm:presLayoutVars>
          <dgm:bulletEnabled val="1"/>
        </dgm:presLayoutVars>
      </dgm:prSet>
      <dgm:spPr/>
      <dgm:t>
        <a:bodyPr/>
        <a:lstStyle/>
        <a:p>
          <a:endParaRPr lang="zh-TW" altLang="en-US"/>
        </a:p>
      </dgm:t>
    </dgm:pt>
    <dgm:pt modelId="{6F64E8A4-C5BE-42CB-ACC8-BE890352DA2B}" type="pres">
      <dgm:prSet presAssocID="{C3421DD8-8248-4389-9AA2-B90F419F74FB}" presName="aSpace2" presStyleCnt="0"/>
      <dgm:spPr/>
    </dgm:pt>
    <dgm:pt modelId="{523BE0E0-9833-48CB-A02A-E89FB3B4FA88}" type="pres">
      <dgm:prSet presAssocID="{3EDD8857-122B-443E-828E-D9CC867EBB00}" presName="childNode" presStyleLbl="node1" presStyleIdx="4" presStyleCnt="6" custLinFactY="-12175" custLinFactNeighborX="-1650" custLinFactNeighborY="-100000">
        <dgm:presLayoutVars>
          <dgm:bulletEnabled val="1"/>
        </dgm:presLayoutVars>
      </dgm:prSet>
      <dgm:spPr/>
      <dgm:t>
        <a:bodyPr/>
        <a:lstStyle/>
        <a:p>
          <a:endParaRPr lang="zh-TW" altLang="en-US"/>
        </a:p>
      </dgm:t>
    </dgm:pt>
    <dgm:pt modelId="{B60B6ADF-A861-45BC-A5A8-AA1855385308}" type="pres">
      <dgm:prSet presAssocID="{3EDD8857-122B-443E-828E-D9CC867EBB00}" presName="aSpace2" presStyleCnt="0"/>
      <dgm:spPr/>
    </dgm:pt>
    <dgm:pt modelId="{9E5AE321-8A80-4915-8531-CC74F52AF9D8}" type="pres">
      <dgm:prSet presAssocID="{39066C88-1E3A-4FD0-A495-2C7515A5C215}" presName="childNode" presStyleLbl="node1" presStyleIdx="5" presStyleCnt="6" custScaleY="64079" custLinFactNeighborX="-1184" custLinFactNeighborY="-41002">
        <dgm:presLayoutVars>
          <dgm:bulletEnabled val="1"/>
        </dgm:presLayoutVars>
      </dgm:prSet>
      <dgm:spPr/>
      <dgm:t>
        <a:bodyPr/>
        <a:lstStyle/>
        <a:p>
          <a:endParaRPr lang="zh-TW" altLang="en-US"/>
        </a:p>
      </dgm:t>
    </dgm:pt>
  </dgm:ptLst>
  <dgm:cxnLst>
    <dgm:cxn modelId="{8F1FAD0A-CF0F-4D3C-BB66-72B33AECB86C}" srcId="{AF9CB9E0-33AA-488E-9A10-085DDB740214}" destId="{39066C88-1E3A-4FD0-A495-2C7515A5C215}" srcOrd="2" destOrd="0" parTransId="{D26BD2AE-D709-4A48-8A29-0AD8DEBD92EC}" sibTransId="{62045A8E-D7E6-4584-A6C9-74E9D7DBAACD}"/>
    <dgm:cxn modelId="{7CA757D7-C798-4967-9FB8-E2A4EAA9BA58}" srcId="{FF986903-FF39-457C-AC62-47F6690644EB}" destId="{559FF462-4578-4ECF-9EDC-00AB825D2DE7}" srcOrd="0" destOrd="0" parTransId="{C88EF68A-27BA-4B2E-B0AC-D70F1E04239E}" sibTransId="{9626D482-2B48-452B-8CC8-88FCD6A8758C}"/>
    <dgm:cxn modelId="{63A83EBE-3AEC-41FB-9F5B-1A0A83BA6659}" type="presOf" srcId="{559FF462-4578-4ECF-9EDC-00AB825D2DE7}" destId="{E6AF6D10-AD0E-4352-A1D7-22200843FE6F}" srcOrd="0" destOrd="0" presId="urn:microsoft.com/office/officeart/2005/8/layout/lProcess2"/>
    <dgm:cxn modelId="{61335D6A-EFBB-4B2E-B635-49C38C6FED04}" type="presOf" srcId="{AF9CB9E0-33AA-488E-9A10-085DDB740214}" destId="{63062D82-CCB0-4FD7-8415-45CF2B21EE4F}" srcOrd="1" destOrd="0" presId="urn:microsoft.com/office/officeart/2005/8/layout/lProcess2"/>
    <dgm:cxn modelId="{093C3E7E-5F77-4478-A5BF-289812C2FE62}" type="presOf" srcId="{8B409837-040D-4D08-8A32-9CBE61374E5D}" destId="{193FC14C-CB0D-4788-B82E-019402B9C76F}" srcOrd="0" destOrd="0" presId="urn:microsoft.com/office/officeart/2005/8/layout/lProcess2"/>
    <dgm:cxn modelId="{8BCDE373-E0A1-4B14-82C5-D622D0B3DB32}" type="presOf" srcId="{C3421DD8-8248-4389-9AA2-B90F419F74FB}" destId="{E9B9666B-1C3F-4DB5-B5FF-59AC35949E79}" srcOrd="0" destOrd="0" presId="urn:microsoft.com/office/officeart/2005/8/layout/lProcess2"/>
    <dgm:cxn modelId="{90DBD2EB-EAFB-4194-82C8-3D168AE8F9E8}" type="presOf" srcId="{AF9CB9E0-33AA-488E-9A10-085DDB740214}" destId="{CA7534BF-3D0C-427B-8B86-2E2A5C7A5FED}" srcOrd="0" destOrd="0" presId="urn:microsoft.com/office/officeart/2005/8/layout/lProcess2"/>
    <dgm:cxn modelId="{95B62FFD-FFC2-4323-AA68-874E27E6FBE0}" type="presOf" srcId="{39066C88-1E3A-4FD0-A495-2C7515A5C215}" destId="{9E5AE321-8A80-4915-8531-CC74F52AF9D8}" srcOrd="0" destOrd="0" presId="urn:microsoft.com/office/officeart/2005/8/layout/lProcess2"/>
    <dgm:cxn modelId="{DD2E450E-ED83-4C5E-9B55-0C09E933C5FB}" type="presOf" srcId="{3EDD8857-122B-443E-828E-D9CC867EBB00}" destId="{523BE0E0-9833-48CB-A02A-E89FB3B4FA88}" srcOrd="0" destOrd="0" presId="urn:microsoft.com/office/officeart/2005/8/layout/lProcess2"/>
    <dgm:cxn modelId="{F5B3CE01-E051-4965-BA0D-15A40C64BC54}" srcId="{AF9CB9E0-33AA-488E-9A10-085DDB740214}" destId="{C3421DD8-8248-4389-9AA2-B90F419F74FB}" srcOrd="0" destOrd="0" parTransId="{0E926C93-E5F9-4F65-BF85-A5E28ADE768D}" sibTransId="{B3AC2CFE-75E0-4C29-9515-B6660E5B2CCA}"/>
    <dgm:cxn modelId="{89FAF3CD-6166-4D99-891C-E8F56705B8E5}" srcId="{FF986903-FF39-457C-AC62-47F6690644EB}" destId="{04475457-662C-4F2E-AC5D-A9D4580CC2F2}" srcOrd="1" destOrd="0" parTransId="{44148EF0-EF60-49CD-B767-8A7725F3DFEB}" sibTransId="{A0720229-EE41-4C91-809A-BB107BB39523}"/>
    <dgm:cxn modelId="{238244EE-4A51-4A70-869C-CDD4BFFBE999}" srcId="{AF9CB9E0-33AA-488E-9A10-085DDB740214}" destId="{3EDD8857-122B-443E-828E-D9CC867EBB00}" srcOrd="1" destOrd="0" parTransId="{9375624D-293F-486C-969B-6708BF9BC290}" sibTransId="{DEB38359-88F8-4995-A0DF-6871E4002208}"/>
    <dgm:cxn modelId="{79624923-C986-4EE5-8F86-FA7B0BEDF6EE}" type="presOf" srcId="{FF986903-FF39-457C-AC62-47F6690644EB}" destId="{CD10DB0F-0A35-49EE-8BA5-652C87AE1EC0}" srcOrd="0" destOrd="0" presId="urn:microsoft.com/office/officeart/2005/8/layout/lProcess2"/>
    <dgm:cxn modelId="{5432DE24-A39E-47A4-B863-0311BEF002EE}" type="presOf" srcId="{04475457-662C-4F2E-AC5D-A9D4580CC2F2}" destId="{8A3AC29C-87D0-4D31-A09F-765679F387D0}" srcOrd="0" destOrd="0" presId="urn:microsoft.com/office/officeart/2005/8/layout/lProcess2"/>
    <dgm:cxn modelId="{073F659E-C530-4DB3-9E91-0FA15CDB0157}" srcId="{05A0EBF2-6AE8-4D34-B6CF-2AB263055D95}" destId="{AF9CB9E0-33AA-488E-9A10-085DDB740214}" srcOrd="1" destOrd="0" parTransId="{14338A59-83D1-4045-B13A-838B010FF3DA}" sibTransId="{A99E797B-3C9D-437D-A8C5-4B3ADB6C427B}"/>
    <dgm:cxn modelId="{F966969D-8D61-4EA6-85EE-3E27A003734D}" srcId="{FF986903-FF39-457C-AC62-47F6690644EB}" destId="{8B409837-040D-4D08-8A32-9CBE61374E5D}" srcOrd="2" destOrd="0" parTransId="{891383B8-ED3F-4A27-B5C3-91035A6B063D}" sibTransId="{4C8DD08E-B6C7-4AE2-86F2-7DB0336373D4}"/>
    <dgm:cxn modelId="{AD94F1A4-A45A-4833-B47D-D0F9CDEB616F}" srcId="{05A0EBF2-6AE8-4D34-B6CF-2AB263055D95}" destId="{FF986903-FF39-457C-AC62-47F6690644EB}" srcOrd="0" destOrd="0" parTransId="{DAAB22A6-E49D-4731-82CD-247AD0CCB0E5}" sibTransId="{C0CA5E82-5FF8-4778-A21B-BB1C64575B64}"/>
    <dgm:cxn modelId="{6714A1F1-DBA3-426C-8C44-DCA5635C471C}" type="presOf" srcId="{05A0EBF2-6AE8-4D34-B6CF-2AB263055D95}" destId="{497DEAD4-8AF7-4DCD-8D89-A608D5B319F3}" srcOrd="0" destOrd="0" presId="urn:microsoft.com/office/officeart/2005/8/layout/lProcess2"/>
    <dgm:cxn modelId="{F7EC48B6-DFAA-42DA-AC49-15C4BEF9DC36}" type="presOf" srcId="{FF986903-FF39-457C-AC62-47F6690644EB}" destId="{5521DB25-8F8C-4AB9-95FC-41C5546125F2}" srcOrd="1" destOrd="0" presId="urn:microsoft.com/office/officeart/2005/8/layout/lProcess2"/>
    <dgm:cxn modelId="{C0C6C586-A716-481C-A77E-B429C985C4A8}" type="presParOf" srcId="{497DEAD4-8AF7-4DCD-8D89-A608D5B319F3}" destId="{9A96ED8C-3F57-445F-9619-A18897619A59}" srcOrd="0" destOrd="0" presId="urn:microsoft.com/office/officeart/2005/8/layout/lProcess2"/>
    <dgm:cxn modelId="{D3EF8C0C-BD40-4691-838B-642A92438592}" type="presParOf" srcId="{9A96ED8C-3F57-445F-9619-A18897619A59}" destId="{CD10DB0F-0A35-49EE-8BA5-652C87AE1EC0}" srcOrd="0" destOrd="0" presId="urn:microsoft.com/office/officeart/2005/8/layout/lProcess2"/>
    <dgm:cxn modelId="{711222DA-6ECD-41A1-9A34-D36526582AD3}" type="presParOf" srcId="{9A96ED8C-3F57-445F-9619-A18897619A59}" destId="{5521DB25-8F8C-4AB9-95FC-41C5546125F2}" srcOrd="1" destOrd="0" presId="urn:microsoft.com/office/officeart/2005/8/layout/lProcess2"/>
    <dgm:cxn modelId="{D66BFAAC-AEB7-47CC-8959-E7D34F74F0A2}" type="presParOf" srcId="{9A96ED8C-3F57-445F-9619-A18897619A59}" destId="{1317B9AE-D964-49E6-923F-1ED22F2079D6}" srcOrd="2" destOrd="0" presId="urn:microsoft.com/office/officeart/2005/8/layout/lProcess2"/>
    <dgm:cxn modelId="{18BF67B5-2D24-4F0B-9A16-17F3F1B4044E}" type="presParOf" srcId="{1317B9AE-D964-49E6-923F-1ED22F2079D6}" destId="{E712709C-0CD3-4D71-A119-130EA6BBC789}" srcOrd="0" destOrd="0" presId="urn:microsoft.com/office/officeart/2005/8/layout/lProcess2"/>
    <dgm:cxn modelId="{F47FF50F-D702-4A78-B693-998B548A4704}" type="presParOf" srcId="{E712709C-0CD3-4D71-A119-130EA6BBC789}" destId="{E6AF6D10-AD0E-4352-A1D7-22200843FE6F}" srcOrd="0" destOrd="0" presId="urn:microsoft.com/office/officeart/2005/8/layout/lProcess2"/>
    <dgm:cxn modelId="{D5A2E1D6-2B4D-48D4-B05C-C2021BB5B977}" type="presParOf" srcId="{E712709C-0CD3-4D71-A119-130EA6BBC789}" destId="{43376BD1-D643-4E5C-B169-EFEDB64AB72C}" srcOrd="1" destOrd="0" presId="urn:microsoft.com/office/officeart/2005/8/layout/lProcess2"/>
    <dgm:cxn modelId="{1A0A1DF4-E4A7-487C-A78C-557205EEBBBE}" type="presParOf" srcId="{E712709C-0CD3-4D71-A119-130EA6BBC789}" destId="{8A3AC29C-87D0-4D31-A09F-765679F387D0}" srcOrd="2" destOrd="0" presId="urn:microsoft.com/office/officeart/2005/8/layout/lProcess2"/>
    <dgm:cxn modelId="{B141B3D7-108C-4C22-B6D6-88091254C50B}" type="presParOf" srcId="{E712709C-0CD3-4D71-A119-130EA6BBC789}" destId="{A1C65753-B695-4DE3-87EA-1A4D36B21D4A}" srcOrd="3" destOrd="0" presId="urn:microsoft.com/office/officeart/2005/8/layout/lProcess2"/>
    <dgm:cxn modelId="{EE5014CC-7E14-4DE2-BC09-4159ABC650F9}" type="presParOf" srcId="{E712709C-0CD3-4D71-A119-130EA6BBC789}" destId="{193FC14C-CB0D-4788-B82E-019402B9C76F}" srcOrd="4" destOrd="0" presId="urn:microsoft.com/office/officeart/2005/8/layout/lProcess2"/>
    <dgm:cxn modelId="{13A9698F-C6D0-4749-8860-ADA5E822EA2D}" type="presParOf" srcId="{497DEAD4-8AF7-4DCD-8D89-A608D5B319F3}" destId="{CF046E69-AE19-4D79-9FC1-A37D77B6E27E}" srcOrd="1" destOrd="0" presId="urn:microsoft.com/office/officeart/2005/8/layout/lProcess2"/>
    <dgm:cxn modelId="{805F0B44-91E0-4DA5-92D2-B2677EBF635B}" type="presParOf" srcId="{497DEAD4-8AF7-4DCD-8D89-A608D5B319F3}" destId="{642FF9D4-9B40-4E8B-A718-EC3A9D0A016A}" srcOrd="2" destOrd="0" presId="urn:microsoft.com/office/officeart/2005/8/layout/lProcess2"/>
    <dgm:cxn modelId="{3B64EB0F-1A9F-4C40-B127-4B33F7B25B26}" type="presParOf" srcId="{642FF9D4-9B40-4E8B-A718-EC3A9D0A016A}" destId="{CA7534BF-3D0C-427B-8B86-2E2A5C7A5FED}" srcOrd="0" destOrd="0" presId="urn:microsoft.com/office/officeart/2005/8/layout/lProcess2"/>
    <dgm:cxn modelId="{21645E98-2CCD-4DC2-B4F2-785E8B4CFA56}" type="presParOf" srcId="{642FF9D4-9B40-4E8B-A718-EC3A9D0A016A}" destId="{63062D82-CCB0-4FD7-8415-45CF2B21EE4F}" srcOrd="1" destOrd="0" presId="urn:microsoft.com/office/officeart/2005/8/layout/lProcess2"/>
    <dgm:cxn modelId="{092EB2BA-D33A-4619-AF7D-225E940A731A}" type="presParOf" srcId="{642FF9D4-9B40-4E8B-A718-EC3A9D0A016A}" destId="{247C7A4E-C1F4-4389-BCD8-45A2B67ACAD6}" srcOrd="2" destOrd="0" presId="urn:microsoft.com/office/officeart/2005/8/layout/lProcess2"/>
    <dgm:cxn modelId="{D3BF7B75-4250-4F6A-BC2B-DF06E4DF0602}" type="presParOf" srcId="{247C7A4E-C1F4-4389-BCD8-45A2B67ACAD6}" destId="{35DE8A0E-D927-43BB-9EAE-314312FB2810}" srcOrd="0" destOrd="0" presId="urn:microsoft.com/office/officeart/2005/8/layout/lProcess2"/>
    <dgm:cxn modelId="{5797C9C2-F1FB-46CA-905A-F6A8889A32F8}" type="presParOf" srcId="{35DE8A0E-D927-43BB-9EAE-314312FB2810}" destId="{E9B9666B-1C3F-4DB5-B5FF-59AC35949E79}" srcOrd="0" destOrd="0" presId="urn:microsoft.com/office/officeart/2005/8/layout/lProcess2"/>
    <dgm:cxn modelId="{31818FD5-C614-44F0-AD85-680B2A0E3592}" type="presParOf" srcId="{35DE8A0E-D927-43BB-9EAE-314312FB2810}" destId="{6F64E8A4-C5BE-42CB-ACC8-BE890352DA2B}" srcOrd="1" destOrd="0" presId="urn:microsoft.com/office/officeart/2005/8/layout/lProcess2"/>
    <dgm:cxn modelId="{157331F0-CF2C-4A4F-8A2D-5DC42670D4B2}" type="presParOf" srcId="{35DE8A0E-D927-43BB-9EAE-314312FB2810}" destId="{523BE0E0-9833-48CB-A02A-E89FB3B4FA88}" srcOrd="2" destOrd="0" presId="urn:microsoft.com/office/officeart/2005/8/layout/lProcess2"/>
    <dgm:cxn modelId="{871E96A7-C253-47E2-A0E6-DC151540991A}" type="presParOf" srcId="{35DE8A0E-D927-43BB-9EAE-314312FB2810}" destId="{B60B6ADF-A861-45BC-A5A8-AA1855385308}" srcOrd="3" destOrd="0" presId="urn:microsoft.com/office/officeart/2005/8/layout/lProcess2"/>
    <dgm:cxn modelId="{3BFDB8A8-3F86-4FC2-841D-197DCDE6E26A}" type="presParOf" srcId="{35DE8A0E-D927-43BB-9EAE-314312FB2810}" destId="{9E5AE321-8A80-4915-8531-CC74F52AF9D8}"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BE84209-DED6-48A6-A33C-734ECDB2AA8E}" type="doc">
      <dgm:prSet loTypeId="urn:microsoft.com/office/officeart/2005/8/layout/list1" loCatId="list" qsTypeId="urn:microsoft.com/office/officeart/2005/8/quickstyle/3d3" qsCatId="3D" csTypeId="urn:microsoft.com/office/officeart/2005/8/colors/accent1_2#4" csCatId="accent1" phldr="1"/>
      <dgm:spPr/>
      <dgm:t>
        <a:bodyPr/>
        <a:lstStyle/>
        <a:p>
          <a:endParaRPr lang="zh-TW" altLang="en-US"/>
        </a:p>
      </dgm:t>
    </dgm:pt>
    <dgm:pt modelId="{10B78E5F-469B-4A83-9459-042545181B93}">
      <dgm:prSet phldrT="[文字]" custT="1">
        <dgm:style>
          <a:lnRef idx="2">
            <a:schemeClr val="accent1"/>
          </a:lnRef>
          <a:fillRef idx="1">
            <a:schemeClr val="lt1"/>
          </a:fillRef>
          <a:effectRef idx="0">
            <a:schemeClr val="accent1"/>
          </a:effectRef>
          <a:fontRef idx="minor">
            <a:schemeClr val="dk1"/>
          </a:fontRef>
        </dgm:style>
      </dgm:prSet>
      <dgm:spPr>
        <a:solidFill>
          <a:srgbClr val="FFD9D9"/>
        </a:solidFill>
      </dgm:spPr>
      <dgm:t>
        <a:bodyPr/>
        <a:lstStyle/>
        <a:p>
          <a:r>
            <a:rPr lang="zh-TW" sz="2100" b="1" dirty="0">
              <a:latin typeface="標楷體" pitchFamily="65" charset="-120"/>
              <a:ea typeface="標楷體" pitchFamily="65" charset="-120"/>
            </a:rPr>
            <a:t>小額零星支出</a:t>
          </a:r>
          <a:r>
            <a:rPr lang="en-US" sz="2100" b="1" dirty="0">
              <a:latin typeface="標楷體" pitchFamily="65" charset="-120"/>
              <a:ea typeface="標楷體" pitchFamily="65" charset="-120"/>
            </a:rPr>
            <a:t>:</a:t>
          </a:r>
          <a:r>
            <a:rPr lang="zh-TW" sz="2100" b="1" dirty="0">
              <a:latin typeface="標楷體" pitchFamily="65" charset="-120"/>
              <a:ea typeface="標楷體" pitchFamily="65" charset="-120"/>
            </a:rPr>
            <a:t>單張發票或收據總金額</a:t>
          </a:r>
          <a:r>
            <a:rPr lang="en-US" sz="2100" b="1" dirty="0">
              <a:latin typeface="標楷體" pitchFamily="65" charset="-120"/>
              <a:ea typeface="標楷體" pitchFamily="65" charset="-120"/>
            </a:rPr>
            <a:t>10,000</a:t>
          </a:r>
          <a:r>
            <a:rPr lang="zh-TW" sz="2100" b="1" dirty="0">
              <a:latin typeface="標楷體" pitchFamily="65" charset="-120"/>
              <a:ea typeface="標楷體" pitchFamily="65" charset="-120"/>
            </a:rPr>
            <a:t>元以下。</a:t>
          </a:r>
          <a:endParaRPr lang="en-US" altLang="zh-TW" sz="2100" b="1" dirty="0">
            <a:latin typeface="標楷體" pitchFamily="65" charset="-120"/>
            <a:ea typeface="標楷體" pitchFamily="65" charset="-120"/>
          </a:endParaRPr>
        </a:p>
        <a:p>
          <a:r>
            <a:rPr lang="zh-TW" sz="2100" b="1" dirty="0">
              <a:latin typeface="標楷體" pitchFamily="65" charset="-120"/>
              <a:ea typeface="標楷體" pitchFamily="65" charset="-120"/>
            </a:rPr>
            <a:t> </a:t>
          </a:r>
          <a:r>
            <a:rPr lang="en-US" altLang="zh-TW" sz="2100" b="1" dirty="0">
              <a:latin typeface="標楷體" pitchFamily="65" charset="-120"/>
              <a:ea typeface="標楷體" pitchFamily="65" charset="-120"/>
            </a:rPr>
            <a:t>(</a:t>
          </a:r>
          <a:r>
            <a:rPr lang="zh-TW" altLang="en-US" sz="2100" b="1" dirty="0">
              <a:latin typeface="標楷體" pitchFamily="65" charset="-120"/>
              <a:ea typeface="標楷體" pitchFamily="65" charset="-120"/>
            </a:rPr>
            <a:t>勿刻意拆單</a:t>
          </a:r>
          <a:r>
            <a:rPr lang="en-US" altLang="zh-TW" sz="2100" b="1" dirty="0">
              <a:latin typeface="標楷體" pitchFamily="65" charset="-120"/>
              <a:ea typeface="標楷體" pitchFamily="65" charset="-120"/>
            </a:rPr>
            <a:t>)</a:t>
          </a:r>
          <a:endParaRPr lang="zh-TW" altLang="en-US" sz="2100" dirty="0">
            <a:latin typeface="標楷體" pitchFamily="65" charset="-120"/>
            <a:ea typeface="標楷體" pitchFamily="65" charset="-120"/>
          </a:endParaRPr>
        </a:p>
      </dgm:t>
    </dgm:pt>
    <dgm:pt modelId="{1E2BBD9A-835C-4C6D-BF65-6D93DA9CB6DF}" type="parTrans" cxnId="{BDA05BC7-2879-4298-8EC0-CFB974FFCE9B}">
      <dgm:prSet/>
      <dgm:spPr/>
      <dgm:t>
        <a:bodyPr/>
        <a:lstStyle/>
        <a:p>
          <a:endParaRPr lang="zh-TW" altLang="en-US"/>
        </a:p>
      </dgm:t>
    </dgm:pt>
    <dgm:pt modelId="{418622E7-9274-4AF3-B3D9-EB8EDB75CE10}" type="sibTrans" cxnId="{BDA05BC7-2879-4298-8EC0-CFB974FFCE9B}">
      <dgm:prSet/>
      <dgm:spPr/>
      <dgm:t>
        <a:bodyPr/>
        <a:lstStyle/>
        <a:p>
          <a:endParaRPr lang="zh-TW" altLang="en-US"/>
        </a:p>
      </dgm:t>
    </dgm:pt>
    <dgm:pt modelId="{E6F16B25-A54B-429D-BFC9-1B045810107F}">
      <dgm:prSet phldrT="[文字]" custT="1">
        <dgm:style>
          <a:lnRef idx="2">
            <a:schemeClr val="accent1"/>
          </a:lnRef>
          <a:fillRef idx="1">
            <a:schemeClr val="lt1"/>
          </a:fillRef>
          <a:effectRef idx="0">
            <a:schemeClr val="accent1"/>
          </a:effectRef>
          <a:fontRef idx="minor">
            <a:schemeClr val="dk1"/>
          </a:fontRef>
        </dgm:style>
      </dgm:prSet>
      <dgm:spPr>
        <a:solidFill>
          <a:srgbClr val="FFD9D9"/>
        </a:solidFill>
      </dgm:spPr>
      <dgm:t>
        <a:bodyPr/>
        <a:lstStyle/>
        <a:p>
          <a:r>
            <a:rPr lang="zh-TW" altLang="en-US" sz="2100" b="1">
              <a:latin typeface="標楷體" pitchFamily="65" charset="-120"/>
              <a:ea typeface="標楷體" pitchFamily="65" charset="-120"/>
            </a:rPr>
            <a:t>違規代墊者仍匯款給廠商，請自行與廠商協調！</a:t>
          </a:r>
          <a:endParaRPr lang="zh-TW" altLang="en-US" sz="2100" dirty="0">
            <a:latin typeface="標楷體" pitchFamily="65" charset="-120"/>
            <a:ea typeface="標楷體" pitchFamily="65" charset="-120"/>
          </a:endParaRPr>
        </a:p>
      </dgm:t>
    </dgm:pt>
    <dgm:pt modelId="{2CE670BF-63BD-46EE-9EC6-AB32CEAF196F}" type="parTrans" cxnId="{3C297897-C582-4054-8CC8-B2C907E609CB}">
      <dgm:prSet/>
      <dgm:spPr/>
      <dgm:t>
        <a:bodyPr/>
        <a:lstStyle/>
        <a:p>
          <a:endParaRPr lang="zh-TW" altLang="en-US"/>
        </a:p>
      </dgm:t>
    </dgm:pt>
    <dgm:pt modelId="{F37DFFB7-6602-4C36-B91C-246E785CAA15}" type="sibTrans" cxnId="{3C297897-C582-4054-8CC8-B2C907E609CB}">
      <dgm:prSet/>
      <dgm:spPr/>
      <dgm:t>
        <a:bodyPr/>
        <a:lstStyle/>
        <a:p>
          <a:endParaRPr lang="zh-TW" altLang="en-US"/>
        </a:p>
      </dgm:t>
    </dgm:pt>
    <dgm:pt modelId="{B8E6FB5B-63CB-42F5-88CD-496D07D4345F}" type="pres">
      <dgm:prSet presAssocID="{6BE84209-DED6-48A6-A33C-734ECDB2AA8E}" presName="linear" presStyleCnt="0">
        <dgm:presLayoutVars>
          <dgm:dir/>
          <dgm:animLvl val="lvl"/>
          <dgm:resizeHandles val="exact"/>
        </dgm:presLayoutVars>
      </dgm:prSet>
      <dgm:spPr/>
      <dgm:t>
        <a:bodyPr/>
        <a:lstStyle/>
        <a:p>
          <a:endParaRPr lang="zh-TW" altLang="en-US"/>
        </a:p>
      </dgm:t>
    </dgm:pt>
    <dgm:pt modelId="{48D0D508-98E8-444B-BB20-87955EBBED47}" type="pres">
      <dgm:prSet presAssocID="{10B78E5F-469B-4A83-9459-042545181B93}" presName="parentLin" presStyleCnt="0"/>
      <dgm:spPr/>
    </dgm:pt>
    <dgm:pt modelId="{A245D047-1D88-409E-905A-2E40C475E47C}" type="pres">
      <dgm:prSet presAssocID="{10B78E5F-469B-4A83-9459-042545181B93}" presName="parentLeftMargin" presStyleLbl="node1" presStyleIdx="0" presStyleCnt="2"/>
      <dgm:spPr/>
      <dgm:t>
        <a:bodyPr/>
        <a:lstStyle/>
        <a:p>
          <a:endParaRPr lang="zh-TW" altLang="en-US"/>
        </a:p>
      </dgm:t>
    </dgm:pt>
    <dgm:pt modelId="{20DE9A95-EB94-4E15-89EF-57EF0379BDE7}" type="pres">
      <dgm:prSet presAssocID="{10B78E5F-469B-4A83-9459-042545181B93}" presName="parentText" presStyleLbl="node1" presStyleIdx="0" presStyleCnt="2" custScaleX="115211" custScaleY="139441">
        <dgm:presLayoutVars>
          <dgm:chMax val="0"/>
          <dgm:bulletEnabled val="1"/>
        </dgm:presLayoutVars>
      </dgm:prSet>
      <dgm:spPr/>
      <dgm:t>
        <a:bodyPr/>
        <a:lstStyle/>
        <a:p>
          <a:endParaRPr lang="zh-TW" altLang="en-US"/>
        </a:p>
      </dgm:t>
    </dgm:pt>
    <dgm:pt modelId="{57723F04-37A3-4D76-B584-E01F535182BD}" type="pres">
      <dgm:prSet presAssocID="{10B78E5F-469B-4A83-9459-042545181B93}" presName="negativeSpace" presStyleCnt="0"/>
      <dgm:spPr/>
    </dgm:pt>
    <dgm:pt modelId="{EA64C4E1-E236-4467-95A1-9C85273023A3}" type="pres">
      <dgm:prSet presAssocID="{10B78E5F-469B-4A83-9459-042545181B93}" presName="childText" presStyleLbl="conFgAcc1" presStyleIdx="0" presStyleCnt="2">
        <dgm:presLayoutVars>
          <dgm:bulletEnabled val="1"/>
        </dgm:presLayoutVars>
        <dgm:style>
          <a:lnRef idx="2">
            <a:schemeClr val="accent1"/>
          </a:lnRef>
          <a:fillRef idx="1">
            <a:schemeClr val="lt1"/>
          </a:fillRef>
          <a:effectRef idx="0">
            <a:schemeClr val="accent1"/>
          </a:effectRef>
          <a:fontRef idx="minor">
            <a:schemeClr val="dk1"/>
          </a:fontRef>
        </dgm:style>
      </dgm:prSet>
      <dgm:spPr/>
    </dgm:pt>
    <dgm:pt modelId="{DBDBD294-8A46-48C1-8CE3-B7FB2148A255}" type="pres">
      <dgm:prSet presAssocID="{418622E7-9274-4AF3-B3D9-EB8EDB75CE10}" presName="spaceBetweenRectangles" presStyleCnt="0"/>
      <dgm:spPr/>
    </dgm:pt>
    <dgm:pt modelId="{547E7969-4C09-48F0-B15D-4D744B86A313}" type="pres">
      <dgm:prSet presAssocID="{E6F16B25-A54B-429D-BFC9-1B045810107F}" presName="parentLin" presStyleCnt="0"/>
      <dgm:spPr/>
    </dgm:pt>
    <dgm:pt modelId="{0AC010B8-CBFF-4FE5-82EE-22D1D7F3AF11}" type="pres">
      <dgm:prSet presAssocID="{E6F16B25-A54B-429D-BFC9-1B045810107F}" presName="parentLeftMargin" presStyleLbl="node1" presStyleIdx="0" presStyleCnt="2"/>
      <dgm:spPr/>
      <dgm:t>
        <a:bodyPr/>
        <a:lstStyle/>
        <a:p>
          <a:endParaRPr lang="zh-TW" altLang="en-US"/>
        </a:p>
      </dgm:t>
    </dgm:pt>
    <dgm:pt modelId="{E3D03AAB-9F36-4FD1-AD45-72E9A6F6FDCD}" type="pres">
      <dgm:prSet presAssocID="{E6F16B25-A54B-429D-BFC9-1B045810107F}" presName="parentText" presStyleLbl="node1" presStyleIdx="1" presStyleCnt="2" custScaleX="116970" custScaleY="94784" custLinFactNeighborX="-14530" custLinFactNeighborY="98">
        <dgm:presLayoutVars>
          <dgm:chMax val="0"/>
          <dgm:bulletEnabled val="1"/>
        </dgm:presLayoutVars>
      </dgm:prSet>
      <dgm:spPr/>
      <dgm:t>
        <a:bodyPr/>
        <a:lstStyle/>
        <a:p>
          <a:endParaRPr lang="zh-TW" altLang="en-US"/>
        </a:p>
      </dgm:t>
    </dgm:pt>
    <dgm:pt modelId="{D0F89500-2262-49D3-9033-F7349F54F302}" type="pres">
      <dgm:prSet presAssocID="{E6F16B25-A54B-429D-BFC9-1B045810107F}" presName="negativeSpace" presStyleCnt="0"/>
      <dgm:spPr/>
    </dgm:pt>
    <dgm:pt modelId="{04859AF3-0817-4002-98CE-3FCF126864ED}" type="pres">
      <dgm:prSet presAssocID="{E6F16B25-A54B-429D-BFC9-1B045810107F}" presName="childText" presStyleLbl="conFgAcc1" presStyleIdx="1" presStyleCnt="2">
        <dgm:presLayoutVars>
          <dgm:bulletEnabled val="1"/>
        </dgm:presLayoutVars>
        <dgm:style>
          <a:lnRef idx="2">
            <a:schemeClr val="accent1"/>
          </a:lnRef>
          <a:fillRef idx="1">
            <a:schemeClr val="lt1"/>
          </a:fillRef>
          <a:effectRef idx="0">
            <a:schemeClr val="accent1"/>
          </a:effectRef>
          <a:fontRef idx="minor">
            <a:schemeClr val="dk1"/>
          </a:fontRef>
        </dgm:style>
      </dgm:prSet>
      <dgm:spPr/>
    </dgm:pt>
  </dgm:ptLst>
  <dgm:cxnLst>
    <dgm:cxn modelId="{F1A627E0-1B97-4F33-8044-58F143F304CF}" type="presOf" srcId="{10B78E5F-469B-4A83-9459-042545181B93}" destId="{20DE9A95-EB94-4E15-89EF-57EF0379BDE7}" srcOrd="1" destOrd="0" presId="urn:microsoft.com/office/officeart/2005/8/layout/list1"/>
    <dgm:cxn modelId="{3736316B-39A2-45BB-8856-2C3087A2D64D}" type="presOf" srcId="{E6F16B25-A54B-429D-BFC9-1B045810107F}" destId="{E3D03AAB-9F36-4FD1-AD45-72E9A6F6FDCD}" srcOrd="1" destOrd="0" presId="urn:microsoft.com/office/officeart/2005/8/layout/list1"/>
    <dgm:cxn modelId="{BDA05BC7-2879-4298-8EC0-CFB974FFCE9B}" srcId="{6BE84209-DED6-48A6-A33C-734ECDB2AA8E}" destId="{10B78E5F-469B-4A83-9459-042545181B93}" srcOrd="0" destOrd="0" parTransId="{1E2BBD9A-835C-4C6D-BF65-6D93DA9CB6DF}" sibTransId="{418622E7-9274-4AF3-B3D9-EB8EDB75CE10}"/>
    <dgm:cxn modelId="{61F3D519-7616-43F0-806B-CDDA9F58165E}" type="presOf" srcId="{E6F16B25-A54B-429D-BFC9-1B045810107F}" destId="{0AC010B8-CBFF-4FE5-82EE-22D1D7F3AF11}" srcOrd="0" destOrd="0" presId="urn:microsoft.com/office/officeart/2005/8/layout/list1"/>
    <dgm:cxn modelId="{37AD528A-93BA-439A-BFD5-5591C72C6BC2}" type="presOf" srcId="{6BE84209-DED6-48A6-A33C-734ECDB2AA8E}" destId="{B8E6FB5B-63CB-42F5-88CD-496D07D4345F}" srcOrd="0" destOrd="0" presId="urn:microsoft.com/office/officeart/2005/8/layout/list1"/>
    <dgm:cxn modelId="{8AEDAD05-005D-4EDB-B7A9-81093DF227CA}" type="presOf" srcId="{10B78E5F-469B-4A83-9459-042545181B93}" destId="{A245D047-1D88-409E-905A-2E40C475E47C}" srcOrd="0" destOrd="0" presId="urn:microsoft.com/office/officeart/2005/8/layout/list1"/>
    <dgm:cxn modelId="{3C297897-C582-4054-8CC8-B2C907E609CB}" srcId="{6BE84209-DED6-48A6-A33C-734ECDB2AA8E}" destId="{E6F16B25-A54B-429D-BFC9-1B045810107F}" srcOrd="1" destOrd="0" parTransId="{2CE670BF-63BD-46EE-9EC6-AB32CEAF196F}" sibTransId="{F37DFFB7-6602-4C36-B91C-246E785CAA15}"/>
    <dgm:cxn modelId="{049134A3-F5C6-4190-A7EB-07E9E5D25BBC}" type="presParOf" srcId="{B8E6FB5B-63CB-42F5-88CD-496D07D4345F}" destId="{48D0D508-98E8-444B-BB20-87955EBBED47}" srcOrd="0" destOrd="0" presId="urn:microsoft.com/office/officeart/2005/8/layout/list1"/>
    <dgm:cxn modelId="{EDEBC65A-5FD8-40A2-AA67-A1741E253706}" type="presParOf" srcId="{48D0D508-98E8-444B-BB20-87955EBBED47}" destId="{A245D047-1D88-409E-905A-2E40C475E47C}" srcOrd="0" destOrd="0" presId="urn:microsoft.com/office/officeart/2005/8/layout/list1"/>
    <dgm:cxn modelId="{BEDF6AFD-CA7D-4A2D-AB80-FBCA9F24970D}" type="presParOf" srcId="{48D0D508-98E8-444B-BB20-87955EBBED47}" destId="{20DE9A95-EB94-4E15-89EF-57EF0379BDE7}" srcOrd="1" destOrd="0" presId="urn:microsoft.com/office/officeart/2005/8/layout/list1"/>
    <dgm:cxn modelId="{50671F02-5185-4182-93C5-E3F86D3D5E1C}" type="presParOf" srcId="{B8E6FB5B-63CB-42F5-88CD-496D07D4345F}" destId="{57723F04-37A3-4D76-B584-E01F535182BD}" srcOrd="1" destOrd="0" presId="urn:microsoft.com/office/officeart/2005/8/layout/list1"/>
    <dgm:cxn modelId="{F9C05BB3-D2DB-4FDD-AB5B-8350F1299EE5}" type="presParOf" srcId="{B8E6FB5B-63CB-42F5-88CD-496D07D4345F}" destId="{EA64C4E1-E236-4467-95A1-9C85273023A3}" srcOrd="2" destOrd="0" presId="urn:microsoft.com/office/officeart/2005/8/layout/list1"/>
    <dgm:cxn modelId="{AA3E9AD0-D18A-4860-9052-22070331BA00}" type="presParOf" srcId="{B8E6FB5B-63CB-42F5-88CD-496D07D4345F}" destId="{DBDBD294-8A46-48C1-8CE3-B7FB2148A255}" srcOrd="3" destOrd="0" presId="urn:microsoft.com/office/officeart/2005/8/layout/list1"/>
    <dgm:cxn modelId="{CF22284C-6E4E-4FA8-8AE9-676F0663B3F5}" type="presParOf" srcId="{B8E6FB5B-63CB-42F5-88CD-496D07D4345F}" destId="{547E7969-4C09-48F0-B15D-4D744B86A313}" srcOrd="4" destOrd="0" presId="urn:microsoft.com/office/officeart/2005/8/layout/list1"/>
    <dgm:cxn modelId="{7C6B992B-365D-4F6F-AED3-897BF80742A6}" type="presParOf" srcId="{547E7969-4C09-48F0-B15D-4D744B86A313}" destId="{0AC010B8-CBFF-4FE5-82EE-22D1D7F3AF11}" srcOrd="0" destOrd="0" presId="urn:microsoft.com/office/officeart/2005/8/layout/list1"/>
    <dgm:cxn modelId="{C94653D8-E400-465A-A63C-08746780CFFD}" type="presParOf" srcId="{547E7969-4C09-48F0-B15D-4D744B86A313}" destId="{E3D03AAB-9F36-4FD1-AD45-72E9A6F6FDCD}" srcOrd="1" destOrd="0" presId="urn:microsoft.com/office/officeart/2005/8/layout/list1"/>
    <dgm:cxn modelId="{D5FE9899-7900-4590-A6D5-994E3BBD168B}" type="presParOf" srcId="{B8E6FB5B-63CB-42F5-88CD-496D07D4345F}" destId="{D0F89500-2262-49D3-9033-F7349F54F302}" srcOrd="5" destOrd="0" presId="urn:microsoft.com/office/officeart/2005/8/layout/list1"/>
    <dgm:cxn modelId="{B0BEC310-6062-4D36-B1AE-BAD6115CFF07}" type="presParOf" srcId="{B8E6FB5B-63CB-42F5-88CD-496D07D4345F}" destId="{04859AF3-0817-4002-98CE-3FCF126864ED}"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956EB-49EF-4CC2-861D-230CA86BB680}">
      <dsp:nvSpPr>
        <dsp:cNvPr id="0" name=""/>
        <dsp:cNvSpPr/>
      </dsp:nvSpPr>
      <dsp:spPr>
        <a:xfrm>
          <a:off x="0" y="398489"/>
          <a:ext cx="6096000" cy="4536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C2E03DA-6BC8-45CD-9C4C-6694C8F7588A}">
      <dsp:nvSpPr>
        <dsp:cNvPr id="0" name=""/>
        <dsp:cNvSpPr/>
      </dsp:nvSpPr>
      <dsp:spPr>
        <a:xfrm>
          <a:off x="276225" y="95253"/>
          <a:ext cx="4267200" cy="531360"/>
        </a:xfrm>
        <a:prstGeom prst="round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glow>
            <a:schemeClr val="accent2">
              <a:hueOff val="0"/>
              <a:satOff val="0"/>
              <a:lumOff val="0"/>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一、相關法令依據</a:t>
          </a:r>
        </a:p>
      </dsp:txBody>
      <dsp:txXfrm>
        <a:off x="302164" y="121192"/>
        <a:ext cx="4215322" cy="479482"/>
      </dsp:txXfrm>
    </dsp:sp>
    <dsp:sp modelId="{2F099649-96D6-44DE-B45A-2B2ED99B4726}">
      <dsp:nvSpPr>
        <dsp:cNvPr id="0" name=""/>
        <dsp:cNvSpPr/>
      </dsp:nvSpPr>
      <dsp:spPr>
        <a:xfrm>
          <a:off x="0" y="1214969"/>
          <a:ext cx="6096000" cy="453600"/>
        </a:xfrm>
        <a:prstGeom prst="rect">
          <a:avLst/>
        </a:prstGeom>
        <a:solidFill>
          <a:schemeClr val="lt1">
            <a:alpha val="90000"/>
            <a:hueOff val="0"/>
            <a:satOff val="0"/>
            <a:lumOff val="0"/>
            <a:alphaOff val="0"/>
          </a:schemeClr>
        </a:solidFill>
        <a:ln w="25400" cap="flat" cmpd="sng" algn="ctr">
          <a:solidFill>
            <a:schemeClr val="accent2">
              <a:hueOff val="-1219206"/>
              <a:satOff val="149"/>
              <a:lumOff val="745"/>
              <a:alphaOff val="0"/>
            </a:schemeClr>
          </a:solidFill>
          <a:prstDash val="solid"/>
        </a:ln>
        <a:effectLst/>
      </dsp:spPr>
      <dsp:style>
        <a:lnRef idx="2">
          <a:scrgbClr r="0" g="0" b="0"/>
        </a:lnRef>
        <a:fillRef idx="1">
          <a:scrgbClr r="0" g="0" b="0"/>
        </a:fillRef>
        <a:effectRef idx="0">
          <a:scrgbClr r="0" g="0" b="0"/>
        </a:effectRef>
        <a:fontRef idx="minor"/>
      </dsp:style>
    </dsp:sp>
    <dsp:sp modelId="{D6E234A0-A959-4374-8650-881EFA5924EC}">
      <dsp:nvSpPr>
        <dsp:cNvPr id="0" name=""/>
        <dsp:cNvSpPr/>
      </dsp:nvSpPr>
      <dsp:spPr>
        <a:xfrm>
          <a:off x="304800" y="949289"/>
          <a:ext cx="4267200" cy="531360"/>
        </a:xfrm>
        <a:prstGeom prst="roundRect">
          <a:avLst/>
        </a:prstGeom>
        <a:solidFill>
          <a:schemeClr val="accent2">
            <a:hueOff val="-1219206"/>
            <a:satOff val="149"/>
            <a:lumOff val="745"/>
            <a:alphaOff val="0"/>
          </a:schemeClr>
        </a:solidFill>
        <a:ln w="38100" cap="flat" cmpd="sng" algn="ctr">
          <a:solidFill>
            <a:schemeClr val="lt1">
              <a:hueOff val="0"/>
              <a:satOff val="0"/>
              <a:lumOff val="0"/>
              <a:alphaOff val="0"/>
            </a:schemeClr>
          </a:solidFill>
          <a:prstDash val="solid"/>
        </a:ln>
        <a:effectLst>
          <a:glow>
            <a:schemeClr val="accent2">
              <a:hueOff val="-1219206"/>
              <a:satOff val="149"/>
              <a:lumOff val="745"/>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二、採購流程</a:t>
          </a:r>
        </a:p>
      </dsp:txBody>
      <dsp:txXfrm>
        <a:off x="330739" y="975228"/>
        <a:ext cx="4215322" cy="479482"/>
      </dsp:txXfrm>
    </dsp:sp>
    <dsp:sp modelId="{E59CF796-B60B-483F-ADFD-CF7205828144}">
      <dsp:nvSpPr>
        <dsp:cNvPr id="0" name=""/>
        <dsp:cNvSpPr/>
      </dsp:nvSpPr>
      <dsp:spPr>
        <a:xfrm>
          <a:off x="0" y="2031449"/>
          <a:ext cx="6096000" cy="453600"/>
        </a:xfrm>
        <a:prstGeom prst="rect">
          <a:avLst/>
        </a:prstGeom>
        <a:solidFill>
          <a:schemeClr val="lt1">
            <a:alpha val="90000"/>
            <a:hueOff val="0"/>
            <a:satOff val="0"/>
            <a:lumOff val="0"/>
            <a:alphaOff val="0"/>
          </a:schemeClr>
        </a:solidFill>
        <a:ln w="25400" cap="flat" cmpd="sng" algn="ctr">
          <a:solidFill>
            <a:schemeClr val="accent2">
              <a:hueOff val="-2438413"/>
              <a:satOff val="298"/>
              <a:lumOff val="1490"/>
              <a:alphaOff val="0"/>
            </a:schemeClr>
          </a:solidFill>
          <a:prstDash val="solid"/>
        </a:ln>
        <a:effectLst/>
      </dsp:spPr>
      <dsp:style>
        <a:lnRef idx="2">
          <a:scrgbClr r="0" g="0" b="0"/>
        </a:lnRef>
        <a:fillRef idx="1">
          <a:scrgbClr r="0" g="0" b="0"/>
        </a:fillRef>
        <a:effectRef idx="0">
          <a:scrgbClr r="0" g="0" b="0"/>
        </a:effectRef>
        <a:fontRef idx="minor"/>
      </dsp:style>
    </dsp:sp>
    <dsp:sp modelId="{6A7932D9-5B77-4445-85E9-44AFBDDE97AD}">
      <dsp:nvSpPr>
        <dsp:cNvPr id="0" name=""/>
        <dsp:cNvSpPr/>
      </dsp:nvSpPr>
      <dsp:spPr>
        <a:xfrm>
          <a:off x="304800" y="1765769"/>
          <a:ext cx="4267200" cy="531360"/>
        </a:xfrm>
        <a:prstGeom prst="roundRect">
          <a:avLst/>
        </a:prstGeom>
        <a:solidFill>
          <a:schemeClr val="accent2">
            <a:hueOff val="-2438413"/>
            <a:satOff val="298"/>
            <a:lumOff val="1490"/>
            <a:alphaOff val="0"/>
          </a:schemeClr>
        </a:solidFill>
        <a:ln w="38100" cap="flat" cmpd="sng" algn="ctr">
          <a:solidFill>
            <a:schemeClr val="lt1">
              <a:hueOff val="0"/>
              <a:satOff val="0"/>
              <a:lumOff val="0"/>
              <a:alphaOff val="0"/>
            </a:schemeClr>
          </a:solidFill>
          <a:prstDash val="solid"/>
        </a:ln>
        <a:effectLst>
          <a:glow>
            <a:schemeClr val="accent2">
              <a:hueOff val="-2438413"/>
              <a:satOff val="298"/>
              <a:lumOff val="1490"/>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三、使用表單</a:t>
          </a:r>
        </a:p>
      </dsp:txBody>
      <dsp:txXfrm>
        <a:off x="330739" y="1791708"/>
        <a:ext cx="4215322" cy="479482"/>
      </dsp:txXfrm>
    </dsp:sp>
    <dsp:sp modelId="{CAA93D8C-C820-462C-B5E1-F75A88137745}">
      <dsp:nvSpPr>
        <dsp:cNvPr id="0" name=""/>
        <dsp:cNvSpPr/>
      </dsp:nvSpPr>
      <dsp:spPr>
        <a:xfrm>
          <a:off x="0" y="2847930"/>
          <a:ext cx="6096000" cy="453600"/>
        </a:xfrm>
        <a:prstGeom prst="rect">
          <a:avLst/>
        </a:prstGeom>
        <a:solidFill>
          <a:schemeClr val="lt1">
            <a:alpha val="90000"/>
            <a:hueOff val="0"/>
            <a:satOff val="0"/>
            <a:lumOff val="0"/>
            <a:alphaOff val="0"/>
          </a:schemeClr>
        </a:solidFill>
        <a:ln w="25400" cap="flat" cmpd="sng" algn="ctr">
          <a:solidFill>
            <a:schemeClr val="accent2">
              <a:hueOff val="-3657619"/>
              <a:satOff val="446"/>
              <a:lumOff val="2236"/>
              <a:alphaOff val="0"/>
            </a:schemeClr>
          </a:solidFill>
          <a:prstDash val="solid"/>
        </a:ln>
        <a:effectLst/>
      </dsp:spPr>
      <dsp:style>
        <a:lnRef idx="2">
          <a:scrgbClr r="0" g="0" b="0"/>
        </a:lnRef>
        <a:fillRef idx="1">
          <a:scrgbClr r="0" g="0" b="0"/>
        </a:fillRef>
        <a:effectRef idx="0">
          <a:scrgbClr r="0" g="0" b="0"/>
        </a:effectRef>
        <a:fontRef idx="minor"/>
      </dsp:style>
    </dsp:sp>
    <dsp:sp modelId="{C716B290-AFA0-47FD-BAB8-1B728FA3D96B}">
      <dsp:nvSpPr>
        <dsp:cNvPr id="0" name=""/>
        <dsp:cNvSpPr/>
      </dsp:nvSpPr>
      <dsp:spPr>
        <a:xfrm>
          <a:off x="304800" y="2582249"/>
          <a:ext cx="4267200" cy="531360"/>
        </a:xfrm>
        <a:prstGeom prst="roundRect">
          <a:avLst/>
        </a:prstGeom>
        <a:solidFill>
          <a:schemeClr val="accent2">
            <a:hueOff val="-3657619"/>
            <a:satOff val="446"/>
            <a:lumOff val="2236"/>
            <a:alphaOff val="0"/>
          </a:schemeClr>
        </a:solidFill>
        <a:ln w="38100" cap="flat" cmpd="sng" algn="ctr">
          <a:solidFill>
            <a:schemeClr val="lt1">
              <a:hueOff val="0"/>
              <a:satOff val="0"/>
              <a:lumOff val="0"/>
              <a:alphaOff val="0"/>
            </a:schemeClr>
          </a:solidFill>
          <a:prstDash val="solid"/>
        </a:ln>
        <a:effectLst>
          <a:glow>
            <a:schemeClr val="accent2">
              <a:hueOff val="-3657619"/>
              <a:satOff val="446"/>
              <a:lumOff val="2236"/>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四、憑證說明</a:t>
          </a:r>
        </a:p>
      </dsp:txBody>
      <dsp:txXfrm>
        <a:off x="330739" y="2608188"/>
        <a:ext cx="4215322" cy="479482"/>
      </dsp:txXfrm>
    </dsp:sp>
    <dsp:sp modelId="{23B569F2-937B-4753-B944-696E07AD60DA}">
      <dsp:nvSpPr>
        <dsp:cNvPr id="0" name=""/>
        <dsp:cNvSpPr/>
      </dsp:nvSpPr>
      <dsp:spPr>
        <a:xfrm>
          <a:off x="0" y="3664410"/>
          <a:ext cx="6096000" cy="453600"/>
        </a:xfrm>
        <a:prstGeom prst="rect">
          <a:avLst/>
        </a:prstGeom>
        <a:solidFill>
          <a:schemeClr val="lt1">
            <a:alpha val="90000"/>
            <a:hueOff val="0"/>
            <a:satOff val="0"/>
            <a:lumOff val="0"/>
            <a:alphaOff val="0"/>
          </a:schemeClr>
        </a:solidFill>
        <a:ln w="25400" cap="flat" cmpd="sng" algn="ctr">
          <a:solidFill>
            <a:schemeClr val="accent2">
              <a:hueOff val="-4876825"/>
              <a:satOff val="595"/>
              <a:lumOff val="2981"/>
              <a:alphaOff val="0"/>
            </a:schemeClr>
          </a:solidFill>
          <a:prstDash val="solid"/>
        </a:ln>
        <a:effectLst/>
      </dsp:spPr>
      <dsp:style>
        <a:lnRef idx="2">
          <a:scrgbClr r="0" g="0" b="0"/>
        </a:lnRef>
        <a:fillRef idx="1">
          <a:scrgbClr r="0" g="0" b="0"/>
        </a:fillRef>
        <a:effectRef idx="0">
          <a:scrgbClr r="0" g="0" b="0"/>
        </a:effectRef>
        <a:fontRef idx="minor"/>
      </dsp:style>
    </dsp:sp>
    <dsp:sp modelId="{70A4D92D-6A8A-4539-9907-CE09B2C1E6FF}">
      <dsp:nvSpPr>
        <dsp:cNvPr id="0" name=""/>
        <dsp:cNvSpPr/>
      </dsp:nvSpPr>
      <dsp:spPr>
        <a:xfrm>
          <a:off x="304800" y="3398730"/>
          <a:ext cx="4267200" cy="531360"/>
        </a:xfrm>
        <a:prstGeom prst="roundRect">
          <a:avLst/>
        </a:prstGeom>
        <a:solidFill>
          <a:schemeClr val="accent2">
            <a:hueOff val="-4876825"/>
            <a:satOff val="595"/>
            <a:lumOff val="2981"/>
            <a:alphaOff val="0"/>
          </a:schemeClr>
        </a:solidFill>
        <a:ln w="38100" cap="flat" cmpd="sng" algn="ctr">
          <a:solidFill>
            <a:schemeClr val="lt1">
              <a:hueOff val="0"/>
              <a:satOff val="0"/>
              <a:lumOff val="0"/>
              <a:alphaOff val="0"/>
            </a:schemeClr>
          </a:solidFill>
          <a:prstDash val="solid"/>
        </a:ln>
        <a:effectLst>
          <a:glow>
            <a:schemeClr val="accent2">
              <a:hueOff val="-4876825"/>
              <a:satOff val="595"/>
              <a:lumOff val="2981"/>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五、請款及付款</a:t>
          </a:r>
        </a:p>
      </dsp:txBody>
      <dsp:txXfrm>
        <a:off x="330739" y="3424669"/>
        <a:ext cx="4215322" cy="479482"/>
      </dsp:txXfrm>
    </dsp:sp>
    <dsp:sp modelId="{CC2E09CE-2B76-4EDD-A3D1-14F54C905CB4}">
      <dsp:nvSpPr>
        <dsp:cNvPr id="0" name=""/>
        <dsp:cNvSpPr/>
      </dsp:nvSpPr>
      <dsp:spPr>
        <a:xfrm>
          <a:off x="0" y="4480890"/>
          <a:ext cx="6096000" cy="453600"/>
        </a:xfrm>
        <a:prstGeom prst="rect">
          <a:avLst/>
        </a:prstGeom>
        <a:solidFill>
          <a:schemeClr val="lt1">
            <a:alpha val="90000"/>
            <a:hueOff val="0"/>
            <a:satOff val="0"/>
            <a:lumOff val="0"/>
            <a:alphaOff val="0"/>
          </a:schemeClr>
        </a:solidFill>
        <a:ln w="25400" cap="flat" cmpd="sng" algn="ctr">
          <a:solidFill>
            <a:schemeClr val="accent2">
              <a:hueOff val="-6096031"/>
              <a:satOff val="744"/>
              <a:lumOff val="3726"/>
              <a:alphaOff val="0"/>
            </a:schemeClr>
          </a:solidFill>
          <a:prstDash val="solid"/>
        </a:ln>
        <a:effectLst/>
      </dsp:spPr>
      <dsp:style>
        <a:lnRef idx="2">
          <a:scrgbClr r="0" g="0" b="0"/>
        </a:lnRef>
        <a:fillRef idx="1">
          <a:scrgbClr r="0" g="0" b="0"/>
        </a:fillRef>
        <a:effectRef idx="0">
          <a:scrgbClr r="0" g="0" b="0"/>
        </a:effectRef>
        <a:fontRef idx="minor"/>
      </dsp:style>
    </dsp:sp>
    <dsp:sp modelId="{7A27FA48-5A98-4A24-A41F-53A6822597BD}">
      <dsp:nvSpPr>
        <dsp:cNvPr id="0" name=""/>
        <dsp:cNvSpPr/>
      </dsp:nvSpPr>
      <dsp:spPr>
        <a:xfrm>
          <a:off x="304800" y="4215210"/>
          <a:ext cx="4267200" cy="531360"/>
        </a:xfrm>
        <a:prstGeom prst="roundRect">
          <a:avLst/>
        </a:prstGeom>
        <a:solidFill>
          <a:schemeClr val="accent2">
            <a:hueOff val="-6096031"/>
            <a:satOff val="744"/>
            <a:lumOff val="3726"/>
            <a:alphaOff val="0"/>
          </a:schemeClr>
        </a:solidFill>
        <a:ln w="38100" cap="flat" cmpd="sng" algn="ctr">
          <a:solidFill>
            <a:schemeClr val="lt1">
              <a:hueOff val="0"/>
              <a:satOff val="0"/>
              <a:lumOff val="0"/>
              <a:alphaOff val="0"/>
            </a:schemeClr>
          </a:solidFill>
          <a:prstDash val="solid"/>
        </a:ln>
        <a:effectLst>
          <a:glow>
            <a:schemeClr val="accent2">
              <a:hueOff val="-6096031"/>
              <a:satOff val="744"/>
              <a:lumOff val="3726"/>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161290" tIns="0" rIns="161290" bIns="0" numCol="1" spcCol="1270" anchor="ctr" anchorCtr="0">
          <a:noAutofit/>
        </a:bodyPr>
        <a:lstStyle/>
        <a:p>
          <a:pPr lvl="0" algn="l" defTabSz="800100">
            <a:lnSpc>
              <a:spcPct val="90000"/>
            </a:lnSpc>
            <a:spcBef>
              <a:spcPct val="0"/>
            </a:spcBef>
            <a:spcAft>
              <a:spcPct val="35000"/>
            </a:spcAft>
          </a:pPr>
          <a:r>
            <a:rPr lang="zh-TW" altLang="en-US" sz="1800" b="1" kern="1200" dirty="0">
              <a:latin typeface="標楷體" pitchFamily="65" charset="-120"/>
              <a:ea typeface="標楷體" pitchFamily="65" charset="-120"/>
            </a:rPr>
            <a:t>六、其他</a:t>
          </a:r>
        </a:p>
      </dsp:txBody>
      <dsp:txXfrm>
        <a:off x="330739" y="4241149"/>
        <a:ext cx="4215322" cy="4794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FEFA46-2FB9-4235-825F-5A476289E853}">
      <dsp:nvSpPr>
        <dsp:cNvPr id="0" name=""/>
        <dsp:cNvSpPr/>
      </dsp:nvSpPr>
      <dsp:spPr>
        <a:xfrm>
          <a:off x="0" y="303434"/>
          <a:ext cx="1980220" cy="1069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lvl="0" algn="r" defTabSz="800100">
            <a:lnSpc>
              <a:spcPct val="90000"/>
            </a:lnSpc>
            <a:spcBef>
              <a:spcPct val="0"/>
            </a:spcBef>
            <a:spcAft>
              <a:spcPct val="35000"/>
            </a:spcAft>
          </a:pPr>
          <a:r>
            <a:rPr lang="zh-TW" altLang="en-US" sz="1800" b="1" kern="1200" dirty="0">
              <a:latin typeface="標楷體" pitchFamily="65" charset="-120"/>
              <a:ea typeface="標楷體" pitchFamily="65" charset="-120"/>
              <a:hlinkClick xmlns:r="http://schemas.openxmlformats.org/officeDocument/2006/relationships" r:id="rId1"/>
            </a:rPr>
            <a:t>法規資料庫</a:t>
          </a:r>
          <a:endParaRPr lang="en-US" altLang="zh-TW" sz="1800" b="1" kern="1200" dirty="0">
            <a:latin typeface="標楷體" pitchFamily="65" charset="-120"/>
            <a:ea typeface="標楷體" pitchFamily="65" charset="-120"/>
          </a:endParaRPr>
        </a:p>
        <a:p>
          <a:pPr lvl="0" algn="r" defTabSz="800100">
            <a:lnSpc>
              <a:spcPct val="90000"/>
            </a:lnSpc>
            <a:spcBef>
              <a:spcPct val="0"/>
            </a:spcBef>
            <a:spcAft>
              <a:spcPct val="35000"/>
            </a:spcAft>
          </a:pPr>
          <a:r>
            <a:rPr lang="en-US" altLang="zh-TW" sz="1800" b="1" kern="1200" dirty="0">
              <a:latin typeface="標楷體" pitchFamily="65" charset="-120"/>
              <a:ea typeface="標楷體" pitchFamily="65" charset="-120"/>
            </a:rPr>
            <a:t>(</a:t>
          </a:r>
          <a:r>
            <a:rPr lang="zh-TW" altLang="en-US" sz="1800" b="1" kern="1200" dirty="0">
              <a:latin typeface="標楷體" pitchFamily="65" charset="-120"/>
              <a:ea typeface="標楷體" pitchFamily="65" charset="-120"/>
            </a:rPr>
            <a:t>校內規定</a:t>
          </a:r>
          <a:r>
            <a:rPr lang="en-US" altLang="zh-TW" sz="1800" b="1" kern="1200" dirty="0">
              <a:latin typeface="標楷體" pitchFamily="65" charset="-120"/>
              <a:ea typeface="標楷體" pitchFamily="65" charset="-120"/>
            </a:rPr>
            <a:t>)</a:t>
          </a:r>
          <a:endParaRPr lang="zh-TW" altLang="en-US" sz="1800" b="1" kern="1200" dirty="0">
            <a:latin typeface="標楷體" pitchFamily="65" charset="-120"/>
            <a:ea typeface="標楷體" pitchFamily="65" charset="-120"/>
          </a:endParaRPr>
        </a:p>
      </dsp:txBody>
      <dsp:txXfrm>
        <a:off x="0" y="303434"/>
        <a:ext cx="1980220" cy="1069200"/>
      </dsp:txXfrm>
    </dsp:sp>
    <dsp:sp modelId="{56A4C6DE-E896-4C76-98CA-4D54EB3E6B75}">
      <dsp:nvSpPr>
        <dsp:cNvPr id="0" name=""/>
        <dsp:cNvSpPr/>
      </dsp:nvSpPr>
      <dsp:spPr>
        <a:xfrm>
          <a:off x="1980219" y="2722"/>
          <a:ext cx="396044" cy="1670625"/>
        </a:xfrm>
        <a:prstGeom prst="leftBrace">
          <a:avLst>
            <a:gd name="adj1" fmla="val 35000"/>
            <a:gd name="adj2" fmla="val 5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CEE79E-24AB-4A9B-BBCB-603122E9CD09}">
      <dsp:nvSpPr>
        <dsp:cNvPr id="0" name=""/>
        <dsp:cNvSpPr/>
      </dsp:nvSpPr>
      <dsp:spPr>
        <a:xfrm>
          <a:off x="2534681" y="2722"/>
          <a:ext cx="5386198" cy="1670625"/>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glow>
            <a:schemeClr val="accent2">
              <a:hueOff val="0"/>
              <a:satOff val="0"/>
              <a:lumOff val="0"/>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rPr>
            <a:t>會計室</a:t>
          </a:r>
        </a:p>
        <a:p>
          <a:pPr marL="342900" lvl="2" indent="-171450" algn="l" defTabSz="800100">
            <a:lnSpc>
              <a:spcPct val="90000"/>
            </a:lnSpc>
            <a:spcBef>
              <a:spcPct val="0"/>
            </a:spcBef>
            <a:spcAft>
              <a:spcPct val="15000"/>
            </a:spcAft>
            <a:buChar char="••"/>
          </a:pPr>
          <a:r>
            <a:rPr lang="zh-TW" altLang="en-US" sz="1800" kern="1200" dirty="0">
              <a:latin typeface="標楷體" panose="03000509000000000000" pitchFamily="65" charset="-120"/>
              <a:ea typeface="標楷體" panose="03000509000000000000" pitchFamily="65" charset="-120"/>
            </a:rPr>
            <a:t>弘光科技大學經費核銷請款期程準則</a:t>
          </a:r>
          <a:endParaRPr lang="zh-TW" altLang="en-US" sz="1800" b="1" kern="1200" dirty="0">
            <a:latin typeface="標楷體" pitchFamily="65" charset="-120"/>
            <a:ea typeface="標楷體" pitchFamily="65" charset="-120"/>
          </a:endParaRPr>
        </a:p>
        <a:p>
          <a:pPr marL="342900" lvl="2" indent="-171450" algn="l" defTabSz="800100">
            <a:lnSpc>
              <a:spcPct val="90000"/>
            </a:lnSpc>
            <a:spcBef>
              <a:spcPct val="0"/>
            </a:spcBef>
            <a:spcAft>
              <a:spcPct val="15000"/>
            </a:spcAft>
            <a:buChar char="••"/>
          </a:pPr>
          <a:r>
            <a:rPr lang="zh-TW" altLang="en-US" sz="1800" kern="1200" dirty="0">
              <a:latin typeface="標楷體" panose="03000509000000000000" pitchFamily="65" charset="-120"/>
              <a:ea typeface="標楷體" panose="03000509000000000000" pitchFamily="65" charset="-120"/>
            </a:rPr>
            <a:t>弘光科技大學高等教育深耕計畫經費使用原則</a:t>
          </a:r>
          <a:endParaRPr lang="zh-TW" altLang="en-US" sz="1800" b="1" kern="1200" dirty="0">
            <a:latin typeface="標楷體" pitchFamily="65" charset="-120"/>
            <a:ea typeface="標楷體" pitchFamily="65" charset="-120"/>
          </a:endParaRPr>
        </a:p>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rPr>
            <a:t>人事室</a:t>
          </a:r>
        </a:p>
        <a:p>
          <a:pPr marL="342900" lvl="2" indent="-171450" algn="l" defTabSz="800100">
            <a:lnSpc>
              <a:spcPct val="90000"/>
            </a:lnSpc>
            <a:spcBef>
              <a:spcPct val="0"/>
            </a:spcBef>
            <a:spcAft>
              <a:spcPct val="15000"/>
            </a:spcAft>
            <a:buChar char="••"/>
          </a:pPr>
          <a:r>
            <a:rPr lang="zh-TW" altLang="en-US" sz="1800" kern="1200" dirty="0">
              <a:latin typeface="標楷體" panose="03000509000000000000" pitchFamily="65" charset="-120"/>
              <a:ea typeface="標楷體" panose="03000509000000000000" pitchFamily="65" charset="-120"/>
            </a:rPr>
            <a:t>弘光科技大學教職員工出差旅費報支準則</a:t>
          </a:r>
        </a:p>
      </dsp:txBody>
      <dsp:txXfrm>
        <a:off x="2534681" y="2722"/>
        <a:ext cx="5386198" cy="1670625"/>
      </dsp:txXfrm>
    </dsp:sp>
    <dsp:sp modelId="{3BD008BD-DD88-4AE2-893A-1E5ED411A69C}">
      <dsp:nvSpPr>
        <dsp:cNvPr id="0" name=""/>
        <dsp:cNvSpPr/>
      </dsp:nvSpPr>
      <dsp:spPr>
        <a:xfrm>
          <a:off x="0" y="1867747"/>
          <a:ext cx="1980220" cy="1069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lvl="0" algn="r" defTabSz="800100">
            <a:lnSpc>
              <a:spcPct val="90000"/>
            </a:lnSpc>
            <a:spcBef>
              <a:spcPct val="0"/>
            </a:spcBef>
            <a:spcAft>
              <a:spcPct val="35000"/>
            </a:spcAft>
          </a:pPr>
          <a:r>
            <a:rPr lang="zh-TW" altLang="en-US" sz="1800" b="1" kern="1200" dirty="0">
              <a:latin typeface="標楷體" pitchFamily="65" charset="-120"/>
              <a:ea typeface="標楷體" pitchFamily="65" charset="-120"/>
              <a:hlinkClick xmlns:r="http://schemas.openxmlformats.org/officeDocument/2006/relationships" r:id="rId2"/>
            </a:rPr>
            <a:t>內控制度</a:t>
          </a:r>
          <a:endParaRPr lang="en-US" altLang="zh-TW" sz="1800" b="1" kern="1200" dirty="0">
            <a:latin typeface="標楷體" pitchFamily="65" charset="-120"/>
            <a:ea typeface="標楷體" pitchFamily="65" charset="-120"/>
          </a:endParaRPr>
        </a:p>
        <a:p>
          <a:pPr lvl="0" algn="r" defTabSz="800100">
            <a:lnSpc>
              <a:spcPct val="90000"/>
            </a:lnSpc>
            <a:spcBef>
              <a:spcPct val="0"/>
            </a:spcBef>
            <a:spcAft>
              <a:spcPct val="35000"/>
            </a:spcAft>
          </a:pPr>
          <a:r>
            <a:rPr lang="en-US" altLang="zh-TW" sz="1800" b="1" kern="1200" dirty="0">
              <a:latin typeface="標楷體" pitchFamily="65" charset="-120"/>
              <a:ea typeface="標楷體" pitchFamily="65" charset="-120"/>
            </a:rPr>
            <a:t>(</a:t>
          </a:r>
          <a:r>
            <a:rPr lang="zh-TW" altLang="en-US" sz="1800" b="1" kern="1200" dirty="0">
              <a:latin typeface="標楷體" pitchFamily="65" charset="-120"/>
              <a:ea typeface="標楷體" pitchFamily="65" charset="-120"/>
            </a:rPr>
            <a:t>校內規定</a:t>
          </a:r>
          <a:r>
            <a:rPr lang="en-US" altLang="zh-TW" sz="1800" b="1" kern="1200" dirty="0">
              <a:latin typeface="標楷體" pitchFamily="65" charset="-120"/>
              <a:ea typeface="標楷體" pitchFamily="65" charset="-120"/>
            </a:rPr>
            <a:t>)</a:t>
          </a:r>
          <a:endParaRPr lang="zh-TW" altLang="en-US" sz="1800" b="1" kern="1200" dirty="0">
            <a:latin typeface="標楷體" pitchFamily="65" charset="-120"/>
            <a:ea typeface="標楷體" pitchFamily="65" charset="-120"/>
          </a:endParaRPr>
        </a:p>
      </dsp:txBody>
      <dsp:txXfrm>
        <a:off x="0" y="1867747"/>
        <a:ext cx="1980220" cy="1069200"/>
      </dsp:txXfrm>
    </dsp:sp>
    <dsp:sp modelId="{9BF2A886-9506-4561-971B-7AF329B7251A}">
      <dsp:nvSpPr>
        <dsp:cNvPr id="0" name=""/>
        <dsp:cNvSpPr/>
      </dsp:nvSpPr>
      <dsp:spPr>
        <a:xfrm>
          <a:off x="1980219" y="1867747"/>
          <a:ext cx="396044" cy="1069200"/>
        </a:xfrm>
        <a:prstGeom prst="leftBrace">
          <a:avLst>
            <a:gd name="adj1" fmla="val 35000"/>
            <a:gd name="adj2" fmla="val 5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761895-6E01-4D92-8A86-C3474004AC70}">
      <dsp:nvSpPr>
        <dsp:cNvPr id="0" name=""/>
        <dsp:cNvSpPr/>
      </dsp:nvSpPr>
      <dsp:spPr>
        <a:xfrm>
          <a:off x="2534681" y="1867747"/>
          <a:ext cx="5386198" cy="1069200"/>
        </a:xfrm>
        <a:prstGeom prst="rect">
          <a:avLst/>
        </a:prstGeom>
        <a:solidFill>
          <a:schemeClr val="accent2">
            <a:hueOff val="-3048016"/>
            <a:satOff val="372"/>
            <a:lumOff val="1863"/>
            <a:alphaOff val="0"/>
          </a:schemeClr>
        </a:solidFill>
        <a:ln w="38100" cap="flat" cmpd="sng" algn="ctr">
          <a:solidFill>
            <a:schemeClr val="lt1">
              <a:hueOff val="0"/>
              <a:satOff val="0"/>
              <a:lumOff val="0"/>
              <a:alphaOff val="0"/>
            </a:schemeClr>
          </a:solidFill>
          <a:prstDash val="solid"/>
        </a:ln>
        <a:effectLst>
          <a:glow>
            <a:schemeClr val="accent2">
              <a:hueOff val="-3048016"/>
              <a:satOff val="372"/>
              <a:lumOff val="1863"/>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rPr>
            <a:t>總務處採購組</a:t>
          </a:r>
        </a:p>
        <a:p>
          <a:pPr marL="342900" lvl="2" indent="-171450" algn="l" defTabSz="800100">
            <a:lnSpc>
              <a:spcPct val="90000"/>
            </a:lnSpc>
            <a:spcBef>
              <a:spcPct val="0"/>
            </a:spcBef>
            <a:spcAft>
              <a:spcPct val="15000"/>
            </a:spcAft>
            <a:buChar char="••"/>
          </a:pPr>
          <a:r>
            <a:rPr lang="en-US" sz="1800" kern="1200" dirty="0">
              <a:latin typeface="標楷體" panose="03000509000000000000" pitchFamily="65" charset="-120"/>
              <a:ea typeface="標楷體" panose="03000509000000000000" pitchFamily="65" charset="-120"/>
            </a:rPr>
            <a:t>IC-10660-001</a:t>
          </a:r>
          <a:r>
            <a:rPr lang="zh-TW" altLang="en-US" sz="1800" kern="1200" dirty="0">
              <a:latin typeface="標楷體" panose="03000509000000000000" pitchFamily="65" charset="-120"/>
              <a:ea typeface="標楷體" panose="03000509000000000000" pitchFamily="65" charset="-120"/>
            </a:rPr>
            <a:t>採購作業</a:t>
          </a:r>
          <a:endParaRPr lang="zh-TW" altLang="en-US" sz="1800" b="1" kern="1200" dirty="0">
            <a:latin typeface="標楷體" pitchFamily="65" charset="-120"/>
            <a:ea typeface="標楷體" pitchFamily="65" charset="-120"/>
          </a:endParaRPr>
        </a:p>
      </dsp:txBody>
      <dsp:txXfrm>
        <a:off x="2534681" y="1867747"/>
        <a:ext cx="5386198" cy="1069200"/>
      </dsp:txXfrm>
    </dsp:sp>
    <dsp:sp modelId="{D2525D5F-4A5C-49D9-84D9-531B0C003537}">
      <dsp:nvSpPr>
        <dsp:cNvPr id="0" name=""/>
        <dsp:cNvSpPr/>
      </dsp:nvSpPr>
      <dsp:spPr>
        <a:xfrm>
          <a:off x="0" y="3432060"/>
          <a:ext cx="1980220" cy="1069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45720" rIns="128016" bIns="45720" numCol="1" spcCol="1270" anchor="ctr" anchorCtr="0">
          <a:noAutofit/>
        </a:bodyPr>
        <a:lstStyle/>
        <a:p>
          <a:pPr lvl="0" algn="r" defTabSz="800100">
            <a:lnSpc>
              <a:spcPct val="90000"/>
            </a:lnSpc>
            <a:spcBef>
              <a:spcPct val="0"/>
            </a:spcBef>
            <a:spcAft>
              <a:spcPct val="35000"/>
            </a:spcAft>
          </a:pPr>
          <a:r>
            <a:rPr lang="zh-TW" altLang="en-US" sz="1800" b="1" kern="1200" dirty="0">
              <a:latin typeface="標楷體" pitchFamily="65" charset="-120"/>
              <a:ea typeface="標楷體" pitchFamily="65" charset="-120"/>
            </a:rPr>
            <a:t>其他</a:t>
          </a:r>
        </a:p>
      </dsp:txBody>
      <dsp:txXfrm>
        <a:off x="0" y="3432060"/>
        <a:ext cx="1980220" cy="1069200"/>
      </dsp:txXfrm>
    </dsp:sp>
    <dsp:sp modelId="{83FCE034-C79C-426D-B511-84AC1F761B96}">
      <dsp:nvSpPr>
        <dsp:cNvPr id="0" name=""/>
        <dsp:cNvSpPr/>
      </dsp:nvSpPr>
      <dsp:spPr>
        <a:xfrm>
          <a:off x="1980219" y="3131347"/>
          <a:ext cx="396044" cy="1670625"/>
        </a:xfrm>
        <a:prstGeom prst="leftBrace">
          <a:avLst>
            <a:gd name="adj1" fmla="val 35000"/>
            <a:gd name="adj2" fmla="val 5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60EFB3-6266-4E12-941A-CC30619D37E5}">
      <dsp:nvSpPr>
        <dsp:cNvPr id="0" name=""/>
        <dsp:cNvSpPr/>
      </dsp:nvSpPr>
      <dsp:spPr>
        <a:xfrm>
          <a:off x="2534681" y="3131347"/>
          <a:ext cx="5386198" cy="1670625"/>
        </a:xfrm>
        <a:prstGeom prst="rect">
          <a:avLst/>
        </a:prstGeom>
        <a:solidFill>
          <a:schemeClr val="accent2">
            <a:hueOff val="-6096031"/>
            <a:satOff val="744"/>
            <a:lumOff val="3726"/>
            <a:alphaOff val="0"/>
          </a:schemeClr>
        </a:solidFill>
        <a:ln w="38100" cap="flat" cmpd="sng" algn="ctr">
          <a:solidFill>
            <a:schemeClr val="lt1">
              <a:hueOff val="0"/>
              <a:satOff val="0"/>
              <a:lumOff val="0"/>
              <a:alphaOff val="0"/>
            </a:schemeClr>
          </a:solidFill>
          <a:prstDash val="solid"/>
        </a:ln>
        <a:effectLst>
          <a:glow>
            <a:schemeClr val="accent2">
              <a:hueOff val="-6096031"/>
              <a:satOff val="744"/>
              <a:lumOff val="3726"/>
              <a:alphaOff val="0"/>
              <a:tint val="100000"/>
              <a:shade val="100000"/>
              <a:hueMod val="100000"/>
              <a:satMod val="10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zh-TW" altLang="en-US" sz="1800" b="1" kern="1200" dirty="0">
              <a:latin typeface="標楷體" pitchFamily="65" charset="-120"/>
              <a:ea typeface="標楷體" pitchFamily="65" charset="-120"/>
            </a:rPr>
            <a:t>教育部</a:t>
          </a:r>
        </a:p>
        <a:p>
          <a:pPr marL="342900" lvl="2" indent="-171450" algn="l" defTabSz="800100">
            <a:lnSpc>
              <a:spcPct val="90000"/>
            </a:lnSpc>
            <a:spcBef>
              <a:spcPct val="0"/>
            </a:spcBef>
            <a:spcAft>
              <a:spcPct val="15000"/>
            </a:spcAft>
            <a:buChar char="••"/>
          </a:pPr>
          <a:r>
            <a:rPr lang="zh-TW" altLang="en-US" sz="1800" u="none" kern="1200" dirty="0">
              <a:solidFill>
                <a:schemeClr val="bg1"/>
              </a:solidFill>
              <a:latin typeface="標楷體" pitchFamily="65" charset="-120"/>
              <a:ea typeface="標楷體" pitchFamily="65" charset="-120"/>
            </a:rPr>
            <a:t>教育部補助及委辦計畫經費核撥結報作業要點</a:t>
          </a:r>
          <a:endParaRPr lang="zh-TW" altLang="en-US" sz="1800" b="1" u="none" kern="1200" dirty="0">
            <a:solidFill>
              <a:schemeClr val="bg1"/>
            </a:solidFill>
            <a:latin typeface="標楷體" pitchFamily="65" charset="-120"/>
            <a:ea typeface="標楷體" pitchFamily="65" charset="-120"/>
          </a:endParaRPr>
        </a:p>
        <a:p>
          <a:pPr marL="342900" lvl="2" indent="-171450" algn="l" defTabSz="800100">
            <a:lnSpc>
              <a:spcPct val="90000"/>
            </a:lnSpc>
            <a:spcBef>
              <a:spcPct val="0"/>
            </a:spcBef>
            <a:spcAft>
              <a:spcPct val="15000"/>
            </a:spcAft>
            <a:buChar char="••"/>
          </a:pPr>
          <a:r>
            <a:rPr lang="zh-TW" altLang="en-US" sz="1800" b="0" u="none" kern="1200" dirty="0">
              <a:solidFill>
                <a:schemeClr val="bg1"/>
              </a:solidFill>
              <a:latin typeface="標楷體" pitchFamily="65" charset="-120"/>
              <a:ea typeface="標楷體" pitchFamily="65" charset="-120"/>
            </a:rPr>
            <a:t>大專校院高等教育深耕計畫經費使用原則</a:t>
          </a:r>
        </a:p>
        <a:p>
          <a:pPr marL="171450" lvl="1" indent="-171450" algn="l" defTabSz="800100">
            <a:lnSpc>
              <a:spcPct val="90000"/>
            </a:lnSpc>
            <a:spcBef>
              <a:spcPct val="0"/>
            </a:spcBef>
            <a:spcAft>
              <a:spcPct val="15000"/>
            </a:spcAft>
            <a:buChar char="••"/>
          </a:pPr>
          <a:r>
            <a:rPr lang="zh-TW" altLang="en-US" sz="1800" b="1" kern="1200" dirty="0">
              <a:solidFill>
                <a:schemeClr val="bg1"/>
              </a:solidFill>
              <a:latin typeface="標楷體" pitchFamily="65" charset="-120"/>
              <a:ea typeface="標楷體" pitchFamily="65" charset="-120"/>
            </a:rPr>
            <a:t>政府支出憑證處理要點</a:t>
          </a:r>
          <a:endParaRPr lang="zh-TW" altLang="en-US" sz="1800" b="1" kern="1200" dirty="0">
            <a:latin typeface="標楷體" pitchFamily="65" charset="-120"/>
            <a:ea typeface="標楷體" pitchFamily="65" charset="-120"/>
          </a:endParaRPr>
        </a:p>
        <a:p>
          <a:pPr marL="171450" lvl="1" indent="-171450" algn="l" defTabSz="800100">
            <a:lnSpc>
              <a:spcPct val="90000"/>
            </a:lnSpc>
            <a:spcBef>
              <a:spcPct val="0"/>
            </a:spcBef>
            <a:spcAft>
              <a:spcPct val="15000"/>
            </a:spcAft>
            <a:buChar char="••"/>
          </a:pPr>
          <a:r>
            <a:rPr lang="zh-TW" altLang="en-US" sz="1800" b="1" u="none" kern="1200" dirty="0">
              <a:solidFill>
                <a:schemeClr val="bg1"/>
              </a:solidFill>
              <a:latin typeface="標楷體" pitchFamily="65" charset="-120"/>
              <a:ea typeface="標楷體" pitchFamily="65" charset="-120"/>
            </a:rPr>
            <a:t>中央政府各機關學校出席費及稿費支給要點</a:t>
          </a:r>
        </a:p>
      </dsp:txBody>
      <dsp:txXfrm>
        <a:off x="2534681" y="3131347"/>
        <a:ext cx="5386198" cy="16706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2887454" y="0"/>
          <a:ext cx="2513152"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高教深耕計畫預算流用</a:t>
          </a:r>
          <a:endParaRPr lang="zh-TW" altLang="en-US" sz="1800" kern="1200" dirty="0"/>
        </a:p>
      </dsp:txBody>
      <dsp:txXfrm>
        <a:off x="2912830" y="25376"/>
        <a:ext cx="2462400" cy="469080"/>
      </dsp:txXfrm>
    </dsp:sp>
    <dsp:sp modelId="{49660A3C-81DD-4447-923E-348D3B9D0716}">
      <dsp:nvSpPr>
        <dsp:cNvPr id="0" name=""/>
        <dsp:cNvSpPr/>
      </dsp:nvSpPr>
      <dsp:spPr>
        <a:xfrm>
          <a:off x="539206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5417441" y="25376"/>
        <a:ext cx="2169169" cy="4690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2887454" y="0"/>
          <a:ext cx="2513152"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高教深耕計畫預算流用</a:t>
          </a:r>
          <a:endParaRPr lang="zh-TW" altLang="en-US" sz="1800" kern="1200" dirty="0"/>
        </a:p>
      </dsp:txBody>
      <dsp:txXfrm>
        <a:off x="2912830" y="25376"/>
        <a:ext cx="2462400" cy="469080"/>
      </dsp:txXfrm>
    </dsp:sp>
    <dsp:sp modelId="{49660A3C-81DD-4447-923E-348D3B9D0716}">
      <dsp:nvSpPr>
        <dsp:cNvPr id="0" name=""/>
        <dsp:cNvSpPr/>
      </dsp:nvSpPr>
      <dsp:spPr>
        <a:xfrm>
          <a:off x="539206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5417441" y="25376"/>
        <a:ext cx="2169169" cy="4690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2887454" y="0"/>
          <a:ext cx="2513152"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高教深耕計畫預算流用</a:t>
          </a:r>
          <a:endParaRPr lang="zh-TW" altLang="en-US" sz="1800" kern="1200" dirty="0"/>
        </a:p>
      </dsp:txBody>
      <dsp:txXfrm>
        <a:off x="2912830" y="25376"/>
        <a:ext cx="2462400" cy="469080"/>
      </dsp:txXfrm>
    </dsp:sp>
    <dsp:sp modelId="{49660A3C-81DD-4447-923E-348D3B9D0716}">
      <dsp:nvSpPr>
        <dsp:cNvPr id="0" name=""/>
        <dsp:cNvSpPr/>
      </dsp:nvSpPr>
      <dsp:spPr>
        <a:xfrm>
          <a:off x="539206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5417441" y="25376"/>
        <a:ext cx="2169169" cy="46908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96B-993C-491A-9542-0FF695C7F538}">
      <dsp:nvSpPr>
        <dsp:cNvPr id="0" name=""/>
        <dsp:cNvSpPr/>
      </dsp:nvSpPr>
      <dsp:spPr>
        <a:xfrm>
          <a:off x="0" y="0"/>
          <a:ext cx="2956726" cy="51983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經費核銷請款期程準則</a:t>
          </a:r>
          <a:endParaRPr lang="zh-TW" altLang="en-US" sz="1800" kern="1200" dirty="0"/>
        </a:p>
      </dsp:txBody>
      <dsp:txXfrm>
        <a:off x="25376" y="25376"/>
        <a:ext cx="2905974" cy="469080"/>
      </dsp:txXfrm>
    </dsp:sp>
    <dsp:sp modelId="{05C66B18-B623-4F59-AFD1-72C02C5FEFFD}">
      <dsp:nvSpPr>
        <dsp:cNvPr id="0" name=""/>
        <dsp:cNvSpPr/>
      </dsp:nvSpPr>
      <dsp:spPr>
        <a:xfrm>
          <a:off x="2887454" y="0"/>
          <a:ext cx="2513152" cy="519832"/>
        </a:xfrm>
        <a:prstGeom prst="flowChartAlternateProcess">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高教深耕計畫預算流用</a:t>
          </a:r>
          <a:endParaRPr lang="zh-TW" altLang="en-US" sz="1800" kern="1200" dirty="0"/>
        </a:p>
      </dsp:txBody>
      <dsp:txXfrm>
        <a:off x="2912830" y="25376"/>
        <a:ext cx="2462400" cy="469080"/>
      </dsp:txXfrm>
    </dsp:sp>
    <dsp:sp modelId="{49660A3C-81DD-4447-923E-348D3B9D0716}">
      <dsp:nvSpPr>
        <dsp:cNvPr id="0" name=""/>
        <dsp:cNvSpPr/>
      </dsp:nvSpPr>
      <dsp:spPr>
        <a:xfrm>
          <a:off x="5392065" y="0"/>
          <a:ext cx="2219921" cy="519832"/>
        </a:xfrm>
        <a:prstGeom prst="flowChartAlternateProcess">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lvl="0" algn="ctr" defTabSz="800100">
            <a:lnSpc>
              <a:spcPct val="90000"/>
            </a:lnSpc>
            <a:spcBef>
              <a:spcPct val="0"/>
            </a:spcBef>
            <a:spcAft>
              <a:spcPct val="35000"/>
            </a:spcAft>
          </a:pPr>
          <a:r>
            <a:rPr lang="zh-TW" altLang="en-US" sz="1800" kern="1200" dirty="0">
              <a:latin typeface="標楷體" panose="03000509000000000000" pitchFamily="65" charset="-120"/>
              <a:ea typeface="標楷體" panose="03000509000000000000" pitchFamily="65" charset="-120"/>
            </a:rPr>
            <a:t>出差旅費報支準則</a:t>
          </a:r>
          <a:endParaRPr lang="zh-TW" altLang="en-US" sz="1800" kern="1200" dirty="0"/>
        </a:p>
      </dsp:txBody>
      <dsp:txXfrm>
        <a:off x="5417441" y="25376"/>
        <a:ext cx="2169169" cy="46908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F2E4D4-6722-4B2C-8F61-0CDFA3A6040D}">
      <dsp:nvSpPr>
        <dsp:cNvPr id="0" name=""/>
        <dsp:cNvSpPr/>
      </dsp:nvSpPr>
      <dsp:spPr>
        <a:xfrm rot="5400000">
          <a:off x="4202253" y="-2643030"/>
          <a:ext cx="1208299" cy="6805017"/>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kumimoji="0" lang="zh-TW" altLang="en-US" sz="2400" b="1" i="0" u="none" strike="noStrike" kern="1200" cap="none" normalizeH="0" baseline="0" dirty="0">
              <a:ln/>
              <a:effectLst/>
              <a:latin typeface="標楷體" pitchFamily="65" charset="-120"/>
              <a:ea typeface="標楷體" pitchFamily="65" charset="-120"/>
              <a:cs typeface="BiauKai"/>
            </a:rPr>
            <a:t>在取得交易憑證後，於</a:t>
          </a:r>
          <a:r>
            <a:rPr kumimoji="0" lang="zh-TW" altLang="en-US" sz="2400" b="1" i="0" u="sng" strike="noStrike" kern="1200" cap="none" normalizeH="0" baseline="0" dirty="0">
              <a:ln/>
              <a:effectLst/>
              <a:latin typeface="標楷體" pitchFamily="65" charset="-120"/>
              <a:ea typeface="標楷體" pitchFamily="65" charset="-120"/>
              <a:cs typeface="BiauKai"/>
            </a:rPr>
            <a:t>預算管理系統</a:t>
          </a:r>
          <a:r>
            <a:rPr kumimoji="0" lang="zh-TW" altLang="en-US" sz="2400" b="1" i="0" u="none" strike="noStrike" kern="1200" cap="none" normalizeH="0" baseline="0" dirty="0">
              <a:ln/>
              <a:effectLst/>
              <a:latin typeface="標楷體" pitchFamily="65" charset="-120"/>
              <a:ea typeface="標楷體" pitchFamily="65" charset="-120"/>
              <a:cs typeface="BiauKai"/>
            </a:rPr>
            <a:t>印出</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400" b="1" i="0" u="none" strike="noStrike" kern="1200" cap="none" normalizeH="0" baseline="0" dirty="0">
              <a:ln/>
              <a:effectLst/>
              <a:latin typeface="標楷體" pitchFamily="65" charset="-120"/>
              <a:ea typeface="標楷體" pitchFamily="65" charset="-120"/>
              <a:cs typeface="BiauKai"/>
            </a:rPr>
            <a:t>黏貼憑證用紙</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400" b="1" i="0" u="none" strike="noStrike" kern="1200" cap="none" normalizeH="0" baseline="0" dirty="0">
              <a:ln/>
              <a:effectLst/>
              <a:latin typeface="標楷體" pitchFamily="65" charset="-120"/>
              <a:ea typeface="標楷體" pitchFamily="65" charset="-120"/>
              <a:cs typeface="BiauKai"/>
            </a:rPr>
            <a:t>。</a:t>
          </a:r>
          <a:endParaRPr lang="zh-TW" altLang="en-US" sz="2400" kern="1200" dirty="0">
            <a:latin typeface="標楷體" pitchFamily="65" charset="-120"/>
            <a:ea typeface="標楷體" pitchFamily="65" charset="-120"/>
            <a:cs typeface="BiauKai"/>
          </a:endParaRPr>
        </a:p>
      </dsp:txBody>
      <dsp:txXfrm rot="-5400000">
        <a:off x="1403894" y="214313"/>
        <a:ext cx="6746033" cy="1090331"/>
      </dsp:txXfrm>
    </dsp:sp>
    <dsp:sp modelId="{F69FED65-6EFB-49BB-A55E-EE2E5DBBF7D3}">
      <dsp:nvSpPr>
        <dsp:cNvPr id="0" name=""/>
        <dsp:cNvSpPr/>
      </dsp:nvSpPr>
      <dsp:spPr>
        <a:xfrm>
          <a:off x="16442" y="37"/>
          <a:ext cx="1371009" cy="151037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zh-TW" altLang="en-US" sz="3200" b="1" kern="1200" dirty="0">
              <a:latin typeface="標楷體" pitchFamily="65" charset="-120"/>
              <a:ea typeface="標楷體" pitchFamily="65" charset="-120"/>
              <a:cs typeface="BiauKai"/>
            </a:rPr>
            <a:t>費用申請</a:t>
          </a:r>
        </a:p>
      </dsp:txBody>
      <dsp:txXfrm>
        <a:off x="83369" y="66964"/>
        <a:ext cx="1237155" cy="1376520"/>
      </dsp:txXfrm>
    </dsp:sp>
    <dsp:sp modelId="{3E085E04-E719-42E1-B75A-22A6B2F466F5}">
      <dsp:nvSpPr>
        <dsp:cNvPr id="0" name=""/>
        <dsp:cNvSpPr/>
      </dsp:nvSpPr>
      <dsp:spPr>
        <a:xfrm rot="5400000">
          <a:off x="4170227" y="-1051539"/>
          <a:ext cx="1208299" cy="6785315"/>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kumimoji="0" lang="zh-TW" altLang="en-US" sz="2400" b="1" i="0" u="none" strike="noStrike" kern="1200" cap="none" normalizeH="0" baseline="0" dirty="0">
              <a:ln/>
              <a:effectLst/>
              <a:latin typeface="標楷體" pitchFamily="65" charset="-120"/>
              <a:ea typeface="標楷體" pitchFamily="65" charset="-120"/>
              <a:cs typeface="BiauKai"/>
            </a:rPr>
            <a:t>在設備完成初驗時，於</a:t>
          </a:r>
          <a:r>
            <a:rPr kumimoji="0" lang="zh-TW" altLang="en-US" sz="2400" b="1" i="0" u="sng" strike="noStrike" kern="1200" cap="none" normalizeH="0" baseline="0" dirty="0">
              <a:ln/>
              <a:effectLst/>
              <a:latin typeface="標楷體" pitchFamily="65" charset="-120"/>
              <a:ea typeface="標楷體" pitchFamily="65" charset="-120"/>
              <a:cs typeface="BiauKai"/>
            </a:rPr>
            <a:t>採購驗收系統</a:t>
          </a:r>
          <a:r>
            <a:rPr kumimoji="0" lang="zh-TW" altLang="en-US" sz="2400" b="1" i="0" u="none" strike="noStrike" kern="1200" cap="none" normalizeH="0" baseline="0" dirty="0">
              <a:ln/>
              <a:effectLst/>
              <a:latin typeface="標楷體" pitchFamily="65" charset="-120"/>
              <a:ea typeface="標楷體" pitchFamily="65" charset="-120"/>
              <a:cs typeface="BiauKai"/>
            </a:rPr>
            <a:t>列印驗收單時一併列印</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400" b="1" i="0" u="none" strike="noStrike" kern="1200" cap="none" normalizeH="0" baseline="0" dirty="0">
              <a:ln/>
              <a:effectLst/>
              <a:latin typeface="標楷體" pitchFamily="65" charset="-120"/>
              <a:ea typeface="標楷體" pitchFamily="65" charset="-120"/>
              <a:cs typeface="BiauKai"/>
            </a:rPr>
            <a:t>黏貼憑證用紙</a:t>
          </a:r>
          <a:r>
            <a:rPr kumimoji="0" lang="en-US" altLang="zh-TW" sz="2400" b="1" i="0" u="none" strike="noStrike" kern="1200" cap="none" normalizeH="0" baseline="0" dirty="0">
              <a:ln/>
              <a:effectLst/>
              <a:latin typeface="標楷體" pitchFamily="65" charset="-120"/>
              <a:ea typeface="標楷體" pitchFamily="65" charset="-120"/>
              <a:cs typeface="BiauKai"/>
            </a:rPr>
            <a:t>』</a:t>
          </a:r>
          <a:r>
            <a:rPr kumimoji="0" lang="zh-TW" altLang="en-US" sz="2800" b="1" i="0" u="none" strike="noStrike" kern="1200" cap="none" normalizeH="0" baseline="0" dirty="0">
              <a:ln/>
              <a:effectLst/>
              <a:latin typeface="BiauKai"/>
              <a:ea typeface="BiauKai"/>
              <a:cs typeface="BiauKai"/>
            </a:rPr>
            <a:t>。</a:t>
          </a:r>
        </a:p>
      </dsp:txBody>
      <dsp:txXfrm rot="-5400000">
        <a:off x="1381719" y="1795953"/>
        <a:ext cx="6726331" cy="1090331"/>
      </dsp:txXfrm>
    </dsp:sp>
    <dsp:sp modelId="{2CC60FF0-5F7D-4122-8DE8-C41E97C83BE4}">
      <dsp:nvSpPr>
        <dsp:cNvPr id="0" name=""/>
        <dsp:cNvSpPr/>
      </dsp:nvSpPr>
      <dsp:spPr>
        <a:xfrm>
          <a:off x="16442" y="1585931"/>
          <a:ext cx="1365276" cy="1510374"/>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zh-TW" altLang="en-US" sz="3200" b="1" kern="1200" dirty="0">
              <a:latin typeface="標楷體" pitchFamily="65" charset="-120"/>
              <a:ea typeface="標楷體" pitchFamily="65" charset="-120"/>
              <a:cs typeface="BiauKai"/>
            </a:rPr>
            <a:t>採購驗收</a:t>
          </a:r>
        </a:p>
      </dsp:txBody>
      <dsp:txXfrm>
        <a:off x="83089" y="1652578"/>
        <a:ext cx="1231982" cy="13770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10DB0F-0A35-49EE-8BA5-652C87AE1EC0}">
      <dsp:nvSpPr>
        <dsp:cNvPr id="0" name=""/>
        <dsp:cNvSpPr/>
      </dsp:nvSpPr>
      <dsp:spPr>
        <a:xfrm>
          <a:off x="0" y="0"/>
          <a:ext cx="3807981" cy="426980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zh-TW" altLang="en-US" sz="3200" kern="1200" dirty="0">
              <a:latin typeface="標楷體" pitchFamily="65" charset="-120"/>
              <a:ea typeface="標楷體" pitchFamily="65" charset="-120"/>
            </a:rPr>
            <a:t>個人款項</a:t>
          </a:r>
        </a:p>
      </dsp:txBody>
      <dsp:txXfrm>
        <a:off x="0" y="0"/>
        <a:ext cx="3807981" cy="1280941"/>
      </dsp:txXfrm>
    </dsp:sp>
    <dsp:sp modelId="{E6AF6D10-AD0E-4352-A1D7-22200843FE6F}">
      <dsp:nvSpPr>
        <dsp:cNvPr id="0" name=""/>
        <dsp:cNvSpPr/>
      </dsp:nvSpPr>
      <dsp:spPr>
        <a:xfrm>
          <a:off x="406851" y="963402"/>
          <a:ext cx="3046385" cy="539210"/>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一個月付款二次</a:t>
          </a:r>
        </a:p>
      </dsp:txBody>
      <dsp:txXfrm>
        <a:off x="422644" y="979195"/>
        <a:ext cx="3014799" cy="507624"/>
      </dsp:txXfrm>
    </dsp:sp>
    <dsp:sp modelId="{8A3AC29C-87D0-4D31-A09F-765679F387D0}">
      <dsp:nvSpPr>
        <dsp:cNvPr id="0" name=""/>
        <dsp:cNvSpPr/>
      </dsp:nvSpPr>
      <dsp:spPr>
        <a:xfrm>
          <a:off x="384886" y="1650519"/>
          <a:ext cx="3090313" cy="1252090"/>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rtl="0">
            <a:lnSpc>
              <a:spcPct val="90000"/>
            </a:lnSpc>
            <a:spcBef>
              <a:spcPct val="0"/>
            </a:spcBef>
            <a:spcAft>
              <a:spcPct val="35000"/>
            </a:spcAft>
          </a:pPr>
          <a:r>
            <a:rPr kumimoji="0" lang="zh-TW" altLang="en-US" sz="2000" b="1" i="0" u="none" strike="noStrike" kern="1200" cap="none" normalizeH="0" baseline="0" dirty="0">
              <a:ln/>
              <a:effectLst/>
              <a:latin typeface="標楷體" pitchFamily="65" charset="-120"/>
              <a:ea typeface="標楷體" pitchFamily="65" charset="-120"/>
            </a:rPr>
            <a:t>每月</a:t>
          </a:r>
          <a:r>
            <a:rPr kumimoji="0" lang="en-US" altLang="zh-TW" sz="2000" b="1" i="0" u="none" strike="noStrike" kern="1200" cap="none" normalizeH="0" baseline="0" dirty="0">
              <a:ln/>
              <a:effectLst/>
              <a:latin typeface="標楷體" pitchFamily="65" charset="-120"/>
              <a:ea typeface="標楷體" pitchFamily="65" charset="-120"/>
            </a:rPr>
            <a:t>5</a:t>
          </a:r>
          <a:r>
            <a:rPr kumimoji="0" lang="zh-TW" altLang="en-US" sz="2000" b="1" i="0" u="none" strike="noStrike" kern="1200" cap="none" normalizeH="0" baseline="0" dirty="0">
              <a:ln/>
              <a:effectLst/>
              <a:latin typeface="標楷體" pitchFamily="65" charset="-120"/>
              <a:ea typeface="標楷體" pitchFamily="65" charset="-120"/>
            </a:rPr>
            <a:t>或</a:t>
          </a:r>
          <a:r>
            <a:rPr kumimoji="0" lang="en-US" altLang="zh-TW" sz="2000" b="1" i="0" u="none" strike="noStrike" kern="1200" cap="none" normalizeH="0" baseline="0" dirty="0">
              <a:ln/>
              <a:effectLst/>
              <a:latin typeface="標楷體" pitchFamily="65" charset="-120"/>
              <a:ea typeface="標楷體" pitchFamily="65" charset="-120"/>
            </a:rPr>
            <a:t>20</a:t>
          </a:r>
          <a:r>
            <a:rPr kumimoji="0" lang="zh-TW" altLang="en-US" sz="2000" b="1" i="0" u="none" strike="noStrike" kern="1200" cap="none" normalizeH="0" baseline="0" dirty="0">
              <a:ln/>
              <a:effectLst/>
              <a:latin typeface="標楷體" pitchFamily="65" charset="-120"/>
              <a:ea typeface="標楷體" pitchFamily="65" charset="-120"/>
            </a:rPr>
            <a:t>日前將上個月發票或收據連同申請單送至會計室請款</a:t>
          </a:r>
        </a:p>
      </dsp:txBody>
      <dsp:txXfrm>
        <a:off x="421558" y="1687191"/>
        <a:ext cx="3016969" cy="1178746"/>
      </dsp:txXfrm>
    </dsp:sp>
    <dsp:sp modelId="{193FC14C-CB0D-4788-B82E-019402B9C76F}">
      <dsp:nvSpPr>
        <dsp:cNvPr id="0" name=""/>
        <dsp:cNvSpPr/>
      </dsp:nvSpPr>
      <dsp:spPr>
        <a:xfrm>
          <a:off x="336205" y="3249778"/>
          <a:ext cx="3138995" cy="80621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逾期送達者併入下期付款</a:t>
          </a:r>
        </a:p>
      </dsp:txBody>
      <dsp:txXfrm>
        <a:off x="359818" y="3273391"/>
        <a:ext cx="3091769" cy="758986"/>
      </dsp:txXfrm>
    </dsp:sp>
    <dsp:sp modelId="{CA7534BF-3D0C-427B-8B86-2E2A5C7A5FED}">
      <dsp:nvSpPr>
        <dsp:cNvPr id="0" name=""/>
        <dsp:cNvSpPr/>
      </dsp:nvSpPr>
      <dsp:spPr>
        <a:xfrm>
          <a:off x="4097004" y="0"/>
          <a:ext cx="3772567" cy="426980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rtl="0">
            <a:lnSpc>
              <a:spcPct val="90000"/>
            </a:lnSpc>
            <a:spcBef>
              <a:spcPct val="0"/>
            </a:spcBef>
            <a:spcAft>
              <a:spcPct val="35000"/>
            </a:spcAft>
          </a:pPr>
          <a:r>
            <a:rPr lang="zh-TW" altLang="en-US" sz="3600" kern="1200" dirty="0">
              <a:latin typeface="標楷體" pitchFamily="65" charset="-120"/>
              <a:ea typeface="標楷體" pitchFamily="65" charset="-120"/>
            </a:rPr>
            <a:t>廠商款項</a:t>
          </a:r>
        </a:p>
      </dsp:txBody>
      <dsp:txXfrm>
        <a:off x="4097004" y="0"/>
        <a:ext cx="3772567" cy="1280941"/>
      </dsp:txXfrm>
    </dsp:sp>
    <dsp:sp modelId="{E9B9666B-1C3F-4DB5-B5FF-59AC35949E79}">
      <dsp:nvSpPr>
        <dsp:cNvPr id="0" name=""/>
        <dsp:cNvSpPr/>
      </dsp:nvSpPr>
      <dsp:spPr>
        <a:xfrm>
          <a:off x="4408118" y="974096"/>
          <a:ext cx="3046385" cy="55896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一個月付款一次</a:t>
          </a:r>
        </a:p>
      </dsp:txBody>
      <dsp:txXfrm>
        <a:off x="4424489" y="990467"/>
        <a:ext cx="3013643" cy="526220"/>
      </dsp:txXfrm>
    </dsp:sp>
    <dsp:sp modelId="{523BE0E0-9833-48CB-A02A-E89FB3B4FA88}">
      <dsp:nvSpPr>
        <dsp:cNvPr id="0" name=""/>
        <dsp:cNvSpPr/>
      </dsp:nvSpPr>
      <dsp:spPr>
        <a:xfrm>
          <a:off x="4408118" y="1701987"/>
          <a:ext cx="3046385" cy="113698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kumimoji="0" lang="zh-TW" altLang="en-US" sz="2000" b="1" i="0" u="none" strike="noStrike" kern="1200" cap="none" normalizeH="0" baseline="0" dirty="0">
              <a:ln/>
              <a:effectLst/>
              <a:latin typeface="標楷體" pitchFamily="65" charset="-120"/>
              <a:ea typeface="標楷體" pitchFamily="65" charset="-120"/>
            </a:rPr>
            <a:t>每月</a:t>
          </a:r>
          <a:r>
            <a:rPr kumimoji="0" lang="en-US" altLang="zh-TW" sz="2000" b="1" i="0" u="none" strike="noStrike" kern="1200" cap="none" normalizeH="0" baseline="0" dirty="0">
              <a:ln/>
              <a:effectLst/>
              <a:latin typeface="標楷體" pitchFamily="65" charset="-120"/>
              <a:ea typeface="標楷體" pitchFamily="65" charset="-120"/>
            </a:rPr>
            <a:t>5</a:t>
          </a:r>
          <a:r>
            <a:rPr kumimoji="0" lang="zh-TW" altLang="en-US" sz="2000" b="1" i="0" u="none" strike="noStrike" kern="1200" cap="none" normalizeH="0" baseline="0" dirty="0">
              <a:ln/>
              <a:effectLst/>
              <a:latin typeface="標楷體" pitchFamily="65" charset="-120"/>
              <a:ea typeface="標楷體" pitchFamily="65" charset="-120"/>
            </a:rPr>
            <a:t>日前將上個月發票或收據連同申請單送至會計室請款</a:t>
          </a:r>
          <a:endParaRPr lang="zh-TW" altLang="en-US" sz="2000" kern="1200" dirty="0"/>
        </a:p>
      </dsp:txBody>
      <dsp:txXfrm>
        <a:off x="4441419" y="1735288"/>
        <a:ext cx="2979783" cy="1070379"/>
      </dsp:txXfrm>
    </dsp:sp>
    <dsp:sp modelId="{9E5AE321-8A80-4915-8531-CC74F52AF9D8}">
      <dsp:nvSpPr>
        <dsp:cNvPr id="0" name=""/>
        <dsp:cNvSpPr/>
      </dsp:nvSpPr>
      <dsp:spPr>
        <a:xfrm>
          <a:off x="4422314" y="3255515"/>
          <a:ext cx="3046385" cy="728566"/>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38100" rIns="50800" bIns="38100" numCol="1" spcCol="1270" anchor="ctr" anchorCtr="0">
          <a:noAutofit/>
        </a:bodyPr>
        <a:lstStyle/>
        <a:p>
          <a:pPr lvl="0" algn="ctr" defTabSz="889000">
            <a:lnSpc>
              <a:spcPct val="90000"/>
            </a:lnSpc>
            <a:spcBef>
              <a:spcPct val="0"/>
            </a:spcBef>
            <a:spcAft>
              <a:spcPct val="35000"/>
            </a:spcAft>
          </a:pPr>
          <a:r>
            <a:rPr lang="zh-TW" altLang="en-US" sz="2000" b="1" kern="1200" dirty="0">
              <a:latin typeface="標楷體" pitchFamily="65" charset="-120"/>
              <a:ea typeface="標楷體" pitchFamily="65" charset="-120"/>
            </a:rPr>
            <a:t>逾期送達者併入下期付款</a:t>
          </a:r>
        </a:p>
      </dsp:txBody>
      <dsp:txXfrm>
        <a:off x="4443653" y="3276854"/>
        <a:ext cx="3003707" cy="68588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64C4E1-E236-4467-95A1-9C85273023A3}">
      <dsp:nvSpPr>
        <dsp:cNvPr id="0" name=""/>
        <dsp:cNvSpPr/>
      </dsp:nvSpPr>
      <dsp:spPr>
        <a:xfrm>
          <a:off x="0" y="757196"/>
          <a:ext cx="8424936" cy="680400"/>
        </a:xfrm>
        <a:prstGeom prst="rect">
          <a:avLst/>
        </a:prstGeom>
        <a:solidFill>
          <a:schemeClr val="lt1">
            <a:tint val="100000"/>
            <a:shade val="100000"/>
            <a:hueMod val="100000"/>
            <a:satMod val="100000"/>
          </a:schemeClr>
        </a:solidFill>
        <a:ln w="25400" cap="flat" cmpd="sng" algn="ctr">
          <a:solidFill>
            <a:schemeClr val="accent1"/>
          </a:solidFill>
          <a:prstDash val="solid"/>
        </a:ln>
        <a:effectLst/>
        <a:scene3d>
          <a:camera prst="orthographicFront">
            <a:rot lat="0" lon="0" rev="0"/>
          </a:camera>
          <a:lightRig rig="contrasting" dir="t">
            <a:rot lat="0" lon="0" rev="1200000"/>
          </a:lightRig>
        </a:scene3d>
        <a:sp3d z="300000"/>
      </dsp:spPr>
      <dsp:style>
        <a:lnRef idx="2">
          <a:schemeClr val="accent1"/>
        </a:lnRef>
        <a:fillRef idx="1">
          <a:schemeClr val="lt1"/>
        </a:fillRef>
        <a:effectRef idx="0">
          <a:schemeClr val="accent1"/>
        </a:effectRef>
        <a:fontRef idx="minor">
          <a:schemeClr val="dk1"/>
        </a:fontRef>
      </dsp:style>
    </dsp:sp>
    <dsp:sp modelId="{20DE9A95-EB94-4E15-89EF-57EF0379BDE7}">
      <dsp:nvSpPr>
        <dsp:cNvPr id="0" name=""/>
        <dsp:cNvSpPr/>
      </dsp:nvSpPr>
      <dsp:spPr>
        <a:xfrm>
          <a:off x="420835" y="44316"/>
          <a:ext cx="6787881" cy="1111400"/>
        </a:xfrm>
        <a:prstGeom prst="roundRect">
          <a:avLst/>
        </a:prstGeom>
        <a:solidFill>
          <a:srgbClr val="FFD9D9"/>
        </a:solidFill>
        <a:ln w="25400" cap="flat" cmpd="sng" algn="ctr">
          <a:solidFill>
            <a:schemeClr val="accent1"/>
          </a:solidFill>
          <a:prstDash val="solid"/>
        </a:ln>
        <a:effectLst/>
        <a:scene3d>
          <a:camera prst="orthographicFront">
            <a:rot lat="0" lon="0" rev="0"/>
          </a:camera>
          <a:lightRig rig="contrasting" dir="t">
            <a:rot lat="0" lon="0" rev="1200000"/>
          </a:lightRig>
        </a:scene3d>
        <a:sp3d/>
      </dsp:spPr>
      <dsp:style>
        <a:lnRef idx="2">
          <a:schemeClr val="accent1"/>
        </a:lnRef>
        <a:fillRef idx="1">
          <a:schemeClr val="lt1"/>
        </a:fillRef>
        <a:effectRef idx="0">
          <a:schemeClr val="accent1"/>
        </a:effectRef>
        <a:fontRef idx="minor">
          <a:schemeClr val="dk1"/>
        </a:fontRef>
      </dsp:style>
      <dsp:txBody>
        <a:bodyPr spcFirstLastPara="0" vert="horz" wrap="square" lIns="222910" tIns="0" rIns="222910" bIns="0" numCol="1" spcCol="1270" anchor="ctr" anchorCtr="0">
          <a:noAutofit/>
        </a:bodyPr>
        <a:lstStyle/>
        <a:p>
          <a:pPr lvl="0" algn="l" defTabSz="933450">
            <a:lnSpc>
              <a:spcPct val="90000"/>
            </a:lnSpc>
            <a:spcBef>
              <a:spcPct val="0"/>
            </a:spcBef>
            <a:spcAft>
              <a:spcPct val="35000"/>
            </a:spcAft>
          </a:pPr>
          <a:r>
            <a:rPr lang="zh-TW" sz="2100" b="1" kern="1200" dirty="0">
              <a:latin typeface="標楷體" pitchFamily="65" charset="-120"/>
              <a:ea typeface="標楷體" pitchFamily="65" charset="-120"/>
            </a:rPr>
            <a:t>小額零星支出</a:t>
          </a:r>
          <a:r>
            <a:rPr lang="en-US" sz="2100" b="1" kern="1200" dirty="0">
              <a:latin typeface="標楷體" pitchFamily="65" charset="-120"/>
              <a:ea typeface="標楷體" pitchFamily="65" charset="-120"/>
            </a:rPr>
            <a:t>:</a:t>
          </a:r>
          <a:r>
            <a:rPr lang="zh-TW" sz="2100" b="1" kern="1200" dirty="0">
              <a:latin typeface="標楷體" pitchFamily="65" charset="-120"/>
              <a:ea typeface="標楷體" pitchFamily="65" charset="-120"/>
            </a:rPr>
            <a:t>單張發票或收據總金額</a:t>
          </a:r>
          <a:r>
            <a:rPr lang="en-US" sz="2100" b="1" kern="1200" dirty="0">
              <a:latin typeface="標楷體" pitchFamily="65" charset="-120"/>
              <a:ea typeface="標楷體" pitchFamily="65" charset="-120"/>
            </a:rPr>
            <a:t>10,000</a:t>
          </a:r>
          <a:r>
            <a:rPr lang="zh-TW" sz="2100" b="1" kern="1200" dirty="0">
              <a:latin typeface="標楷體" pitchFamily="65" charset="-120"/>
              <a:ea typeface="標楷體" pitchFamily="65" charset="-120"/>
            </a:rPr>
            <a:t>元以下。</a:t>
          </a:r>
          <a:endParaRPr lang="en-US" altLang="zh-TW" sz="2100" b="1" kern="1200" dirty="0">
            <a:latin typeface="標楷體" pitchFamily="65" charset="-120"/>
            <a:ea typeface="標楷體" pitchFamily="65" charset="-120"/>
          </a:endParaRPr>
        </a:p>
        <a:p>
          <a:pPr lvl="0" algn="l" defTabSz="933450">
            <a:lnSpc>
              <a:spcPct val="90000"/>
            </a:lnSpc>
            <a:spcBef>
              <a:spcPct val="0"/>
            </a:spcBef>
            <a:spcAft>
              <a:spcPct val="35000"/>
            </a:spcAft>
          </a:pPr>
          <a:r>
            <a:rPr lang="zh-TW" sz="2100" b="1" kern="1200" dirty="0">
              <a:latin typeface="標楷體" pitchFamily="65" charset="-120"/>
              <a:ea typeface="標楷體" pitchFamily="65" charset="-120"/>
            </a:rPr>
            <a:t> </a:t>
          </a:r>
          <a:r>
            <a:rPr lang="en-US" altLang="zh-TW" sz="2100" b="1" kern="1200" dirty="0">
              <a:latin typeface="標楷體" pitchFamily="65" charset="-120"/>
              <a:ea typeface="標楷體" pitchFamily="65" charset="-120"/>
            </a:rPr>
            <a:t>(</a:t>
          </a:r>
          <a:r>
            <a:rPr lang="zh-TW" altLang="en-US" sz="2100" b="1" kern="1200" dirty="0">
              <a:latin typeface="標楷體" pitchFamily="65" charset="-120"/>
              <a:ea typeface="標楷體" pitchFamily="65" charset="-120"/>
            </a:rPr>
            <a:t>勿刻意拆單</a:t>
          </a:r>
          <a:r>
            <a:rPr lang="en-US" altLang="zh-TW" sz="2100" b="1" kern="1200" dirty="0">
              <a:latin typeface="標楷體" pitchFamily="65" charset="-120"/>
              <a:ea typeface="標楷體" pitchFamily="65" charset="-120"/>
            </a:rPr>
            <a:t>)</a:t>
          </a:r>
          <a:endParaRPr lang="zh-TW" altLang="en-US" sz="2100" kern="1200" dirty="0">
            <a:latin typeface="標楷體" pitchFamily="65" charset="-120"/>
            <a:ea typeface="標楷體" pitchFamily="65" charset="-120"/>
          </a:endParaRPr>
        </a:p>
      </dsp:txBody>
      <dsp:txXfrm>
        <a:off x="475089" y="98570"/>
        <a:ext cx="6679373" cy="1002892"/>
      </dsp:txXfrm>
    </dsp:sp>
    <dsp:sp modelId="{04859AF3-0817-4002-98CE-3FCF126864ED}">
      <dsp:nvSpPr>
        <dsp:cNvPr id="0" name=""/>
        <dsp:cNvSpPr/>
      </dsp:nvSpPr>
      <dsp:spPr>
        <a:xfrm>
          <a:off x="0" y="1940342"/>
          <a:ext cx="8424936" cy="680400"/>
        </a:xfrm>
        <a:prstGeom prst="rect">
          <a:avLst/>
        </a:prstGeom>
        <a:solidFill>
          <a:schemeClr val="lt1">
            <a:tint val="100000"/>
            <a:shade val="100000"/>
            <a:hueMod val="100000"/>
            <a:satMod val="100000"/>
          </a:schemeClr>
        </a:solidFill>
        <a:ln w="25400" cap="flat" cmpd="sng" algn="ctr">
          <a:solidFill>
            <a:schemeClr val="accent1"/>
          </a:solidFill>
          <a:prstDash val="solid"/>
        </a:ln>
        <a:effectLst/>
        <a:scene3d>
          <a:camera prst="orthographicFront">
            <a:rot lat="0" lon="0" rev="0"/>
          </a:camera>
          <a:lightRig rig="contrasting" dir="t">
            <a:rot lat="0" lon="0" rev="1200000"/>
          </a:lightRig>
        </a:scene3d>
        <a:sp3d z="300000"/>
      </dsp:spPr>
      <dsp:style>
        <a:lnRef idx="2">
          <a:schemeClr val="accent1"/>
        </a:lnRef>
        <a:fillRef idx="1">
          <a:schemeClr val="lt1"/>
        </a:fillRef>
        <a:effectRef idx="0">
          <a:schemeClr val="accent1"/>
        </a:effectRef>
        <a:fontRef idx="minor">
          <a:schemeClr val="dk1"/>
        </a:fontRef>
      </dsp:style>
    </dsp:sp>
    <dsp:sp modelId="{E3D03AAB-9F36-4FD1-AD45-72E9A6F6FDCD}">
      <dsp:nvSpPr>
        <dsp:cNvPr id="0" name=""/>
        <dsp:cNvSpPr/>
      </dsp:nvSpPr>
      <dsp:spPr>
        <a:xfrm>
          <a:off x="360039" y="1584177"/>
          <a:ext cx="6898253" cy="755466"/>
        </a:xfrm>
        <a:prstGeom prst="roundRect">
          <a:avLst/>
        </a:prstGeom>
        <a:solidFill>
          <a:srgbClr val="FFD9D9"/>
        </a:solidFill>
        <a:ln w="25400" cap="flat" cmpd="sng" algn="ctr">
          <a:solidFill>
            <a:schemeClr val="accent1"/>
          </a:solidFill>
          <a:prstDash val="solid"/>
        </a:ln>
        <a:effectLst/>
        <a:scene3d>
          <a:camera prst="orthographicFront">
            <a:rot lat="0" lon="0" rev="0"/>
          </a:camera>
          <a:lightRig rig="contrasting" dir="t">
            <a:rot lat="0" lon="0" rev="1200000"/>
          </a:lightRig>
        </a:scene3d>
        <a:sp3d/>
      </dsp:spPr>
      <dsp:style>
        <a:lnRef idx="2">
          <a:schemeClr val="accent1"/>
        </a:lnRef>
        <a:fillRef idx="1">
          <a:schemeClr val="lt1"/>
        </a:fillRef>
        <a:effectRef idx="0">
          <a:schemeClr val="accent1"/>
        </a:effectRef>
        <a:fontRef idx="minor">
          <a:schemeClr val="dk1"/>
        </a:fontRef>
      </dsp:style>
      <dsp:txBody>
        <a:bodyPr spcFirstLastPara="0" vert="horz" wrap="square" lIns="222910" tIns="0" rIns="222910" bIns="0" numCol="1" spcCol="1270" anchor="ctr" anchorCtr="0">
          <a:noAutofit/>
        </a:bodyPr>
        <a:lstStyle/>
        <a:p>
          <a:pPr lvl="0" algn="l" defTabSz="933450">
            <a:lnSpc>
              <a:spcPct val="90000"/>
            </a:lnSpc>
            <a:spcBef>
              <a:spcPct val="0"/>
            </a:spcBef>
            <a:spcAft>
              <a:spcPct val="35000"/>
            </a:spcAft>
          </a:pPr>
          <a:r>
            <a:rPr lang="zh-TW" altLang="en-US" sz="2100" b="1" kern="1200">
              <a:latin typeface="標楷體" pitchFamily="65" charset="-120"/>
              <a:ea typeface="標楷體" pitchFamily="65" charset="-120"/>
            </a:rPr>
            <a:t>違規代墊者仍匯款給廠商，請自行與廠商協調！</a:t>
          </a:r>
          <a:endParaRPr lang="zh-TW" altLang="en-US" sz="2100" kern="1200" dirty="0">
            <a:latin typeface="標楷體" pitchFamily="65" charset="-120"/>
            <a:ea typeface="標楷體" pitchFamily="65" charset="-120"/>
          </a:endParaRPr>
        </a:p>
      </dsp:txBody>
      <dsp:txXfrm>
        <a:off x="396918" y="1621056"/>
        <a:ext cx="6824495" cy="68170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diagrams.loki3.com/BracketList+Icon">
  <dgm:title val="垂直括弧清單"/>
  <dgm:desc val="用來顯示分成群組的資訊方塊。適用在 [階層 2] 有大量文字的情況。"/>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1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4283" cy="49702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48645" y="0"/>
            <a:ext cx="2944283" cy="497020"/>
          </a:xfrm>
          <a:prstGeom prst="rect">
            <a:avLst/>
          </a:prstGeom>
        </p:spPr>
        <p:txBody>
          <a:bodyPr vert="horz" lIns="91440" tIns="45720" rIns="91440" bIns="45720" rtlCol="0"/>
          <a:lstStyle>
            <a:lvl1pPr algn="r">
              <a:defRPr sz="1200"/>
            </a:lvl1pPr>
          </a:lstStyle>
          <a:p>
            <a:fld id="{20A40189-7718-4079-988D-9D919417A459}" type="datetimeFigureOut">
              <a:rPr lang="zh-TW" altLang="en-US" smtClean="0"/>
              <a:t>2022/6/13</a:t>
            </a:fld>
            <a:endParaRPr lang="zh-TW" altLang="en-US"/>
          </a:p>
        </p:txBody>
      </p:sp>
      <p:sp>
        <p:nvSpPr>
          <p:cNvPr id="4" name="頁尾版面配置區 3"/>
          <p:cNvSpPr>
            <a:spLocks noGrp="1"/>
          </p:cNvSpPr>
          <p:nvPr>
            <p:ph type="ftr" sz="quarter" idx="2"/>
          </p:nvPr>
        </p:nvSpPr>
        <p:spPr>
          <a:xfrm>
            <a:off x="0" y="9408981"/>
            <a:ext cx="2944283" cy="497019"/>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48645" y="9408981"/>
            <a:ext cx="2944283" cy="497019"/>
          </a:xfrm>
          <a:prstGeom prst="rect">
            <a:avLst/>
          </a:prstGeom>
        </p:spPr>
        <p:txBody>
          <a:bodyPr vert="horz" lIns="91440" tIns="45720" rIns="91440" bIns="45720" rtlCol="0" anchor="b"/>
          <a:lstStyle>
            <a:lvl1pPr algn="r">
              <a:defRPr sz="1200"/>
            </a:lvl1pPr>
          </a:lstStyle>
          <a:p>
            <a:fld id="{F528E103-9925-4E8F-8332-5F07FEFC9AEA}" type="slidenum">
              <a:rPr lang="zh-TW" altLang="en-US" smtClean="0"/>
              <a:t>‹#›</a:t>
            </a:fld>
            <a:endParaRPr lang="zh-TW" altLang="en-US"/>
          </a:p>
        </p:txBody>
      </p:sp>
    </p:spTree>
    <p:extLst>
      <p:ext uri="{BB962C8B-B14F-4D97-AF65-F5344CB8AC3E}">
        <p14:creationId xmlns:p14="http://schemas.microsoft.com/office/powerpoint/2010/main" val="15318495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4283" cy="495300"/>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48645" y="0"/>
            <a:ext cx="2944283" cy="495300"/>
          </a:xfrm>
          <a:prstGeom prst="rect">
            <a:avLst/>
          </a:prstGeom>
        </p:spPr>
        <p:txBody>
          <a:bodyPr vert="horz" lIns="91440" tIns="45720" rIns="91440" bIns="45720" rtlCol="0"/>
          <a:lstStyle>
            <a:lvl1pPr algn="r" fontAlgn="auto">
              <a:spcBef>
                <a:spcPts val="0"/>
              </a:spcBef>
              <a:spcAft>
                <a:spcPts val="0"/>
              </a:spcAft>
              <a:defRPr kumimoji="0" sz="1200">
                <a:latin typeface="+mn-lt"/>
                <a:ea typeface="+mn-ea"/>
              </a:defRPr>
            </a:lvl1pPr>
          </a:lstStyle>
          <a:p>
            <a:pPr>
              <a:defRPr/>
            </a:pPr>
            <a:fld id="{5725A09C-5333-446D-890C-5D5000139418}" type="datetimeFigureOut">
              <a:rPr lang="zh-TW" altLang="en-US"/>
              <a:pPr>
                <a:defRPr/>
              </a:pPr>
              <a:t>2022/6/13</a:t>
            </a:fld>
            <a:endParaRPr lang="zh-TW" altLang="en-US"/>
          </a:p>
        </p:txBody>
      </p:sp>
      <p:sp>
        <p:nvSpPr>
          <p:cNvPr id="4" name="投影片圖像版面配置區 3"/>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79450" y="4705350"/>
            <a:ext cx="5435600" cy="4457700"/>
          </a:xfrm>
          <a:prstGeom prst="rect">
            <a:avLst/>
          </a:prstGeom>
        </p:spPr>
        <p:txBody>
          <a:bodyPr vert="horz" lIns="91440" tIns="45720" rIns="91440" bIns="45720" rtlCol="0"/>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6" name="頁尾版面配置區 5"/>
          <p:cNvSpPr>
            <a:spLocks noGrp="1"/>
          </p:cNvSpPr>
          <p:nvPr>
            <p:ph type="ftr" sz="quarter" idx="4"/>
          </p:nvPr>
        </p:nvSpPr>
        <p:spPr>
          <a:xfrm>
            <a:off x="0" y="9408981"/>
            <a:ext cx="2944283" cy="495300"/>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48645" y="9408981"/>
            <a:ext cx="2944283" cy="495300"/>
          </a:xfrm>
          <a:prstGeom prst="rect">
            <a:avLst/>
          </a:prstGeom>
        </p:spPr>
        <p:txBody>
          <a:bodyPr vert="horz" lIns="91440" tIns="45720" rIns="91440" bIns="45720" rtlCol="0" anchor="b"/>
          <a:lstStyle>
            <a:lvl1pPr algn="r" fontAlgn="auto">
              <a:spcBef>
                <a:spcPts val="0"/>
              </a:spcBef>
              <a:spcAft>
                <a:spcPts val="0"/>
              </a:spcAft>
              <a:defRPr kumimoji="0" sz="1200">
                <a:latin typeface="+mn-lt"/>
                <a:ea typeface="+mn-ea"/>
              </a:defRPr>
            </a:lvl1pPr>
          </a:lstStyle>
          <a:p>
            <a:pPr>
              <a:defRPr/>
            </a:pPr>
            <a:fld id="{0EFD9EAE-9FDD-49BD-820A-A4EE0AFD0B52}" type="slidenum">
              <a:rPr lang="zh-TW" altLang="en-US"/>
              <a:pPr>
                <a:defRPr/>
              </a:pPr>
              <a:t>‹#›</a:t>
            </a:fld>
            <a:endParaRPr lang="zh-TW" altLang="en-US"/>
          </a:p>
        </p:txBody>
      </p:sp>
    </p:spTree>
    <p:extLst>
      <p:ext uri="{BB962C8B-B14F-4D97-AF65-F5344CB8AC3E}">
        <p14:creationId xmlns:p14="http://schemas.microsoft.com/office/powerpoint/2010/main" val="27987550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法規資料庫</a:t>
            </a:r>
            <a:r>
              <a:rPr lang="en-US" altLang="zh-TW" dirty="0"/>
              <a:t>	http://120.107.138.125/rule/</a:t>
            </a:r>
          </a:p>
          <a:p>
            <a:r>
              <a:rPr lang="zh-TW" altLang="en-US" dirty="0"/>
              <a:t>內控制度</a:t>
            </a:r>
            <a:r>
              <a:rPr lang="en-US" altLang="zh-TW" dirty="0"/>
              <a:t>	http://web.hk.edu.tw/~eqdc/check_id.php</a:t>
            </a:r>
          </a:p>
          <a:p>
            <a:pPr marL="0" marR="0" lvl="0" indent="0" algn="l" defTabSz="914400" rtl="0" eaLnBrk="0" fontAlgn="base" latinLnBrk="0" hangingPunct="0">
              <a:lnSpc>
                <a:spcPct val="100000"/>
              </a:lnSpc>
              <a:spcBef>
                <a:spcPct val="30000"/>
              </a:spcBef>
              <a:spcAft>
                <a:spcPct val="0"/>
              </a:spcAft>
              <a:buClrTx/>
              <a:buSzTx/>
              <a:buFontTx/>
              <a:buNone/>
              <a:tabLst/>
              <a:defRPr/>
            </a:pPr>
            <a:r>
              <a:rPr lang="zh-TW" altLang="en-US" dirty="0"/>
              <a:t>教育部</a:t>
            </a:r>
            <a:r>
              <a:rPr lang="en-US" altLang="zh-TW" dirty="0"/>
              <a:t>	http://edu.law.moe.gov.tw/LawContent.aspx?id=FL008371</a:t>
            </a:r>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a:t>
            </a:fld>
            <a:endParaRPr lang="zh-TW" altLang="en-US"/>
          </a:p>
        </p:txBody>
      </p:sp>
    </p:spTree>
    <p:extLst>
      <p:ext uri="{BB962C8B-B14F-4D97-AF65-F5344CB8AC3E}">
        <p14:creationId xmlns:p14="http://schemas.microsoft.com/office/powerpoint/2010/main" val="3584509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5</a:t>
            </a:fld>
            <a:endParaRPr lang="zh-TW" altLang="en-US"/>
          </a:p>
        </p:txBody>
      </p:sp>
    </p:spTree>
    <p:extLst>
      <p:ext uri="{BB962C8B-B14F-4D97-AF65-F5344CB8AC3E}">
        <p14:creationId xmlns:p14="http://schemas.microsoft.com/office/powerpoint/2010/main" val="1408136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6</a:t>
            </a:fld>
            <a:endParaRPr lang="zh-TW" altLang="en-US"/>
          </a:p>
        </p:txBody>
      </p:sp>
    </p:spTree>
    <p:extLst>
      <p:ext uri="{BB962C8B-B14F-4D97-AF65-F5344CB8AC3E}">
        <p14:creationId xmlns:p14="http://schemas.microsoft.com/office/powerpoint/2010/main" val="1408136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7</a:t>
            </a:fld>
            <a:endParaRPr lang="zh-TW" altLang="en-US"/>
          </a:p>
        </p:txBody>
      </p:sp>
    </p:spTree>
    <p:extLst>
      <p:ext uri="{BB962C8B-B14F-4D97-AF65-F5344CB8AC3E}">
        <p14:creationId xmlns:p14="http://schemas.microsoft.com/office/powerpoint/2010/main" val="18505515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8</a:t>
            </a:fld>
            <a:endParaRPr lang="zh-TW" altLang="en-US"/>
          </a:p>
        </p:txBody>
      </p:sp>
    </p:spTree>
    <p:extLst>
      <p:ext uri="{BB962C8B-B14F-4D97-AF65-F5344CB8AC3E}">
        <p14:creationId xmlns:p14="http://schemas.microsoft.com/office/powerpoint/2010/main" val="4052622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9</a:t>
            </a:fld>
            <a:endParaRPr lang="zh-TW" altLang="en-US"/>
          </a:p>
        </p:txBody>
      </p:sp>
    </p:spTree>
    <p:extLst>
      <p:ext uri="{BB962C8B-B14F-4D97-AF65-F5344CB8AC3E}">
        <p14:creationId xmlns:p14="http://schemas.microsoft.com/office/powerpoint/2010/main" val="30888552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11</a:t>
            </a:fld>
            <a:endParaRPr lang="zh-TW" altLang="en-US"/>
          </a:p>
        </p:txBody>
      </p:sp>
    </p:spTree>
    <p:extLst>
      <p:ext uri="{BB962C8B-B14F-4D97-AF65-F5344CB8AC3E}">
        <p14:creationId xmlns:p14="http://schemas.microsoft.com/office/powerpoint/2010/main" val="28195191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12</a:t>
            </a:fld>
            <a:endParaRPr lang="zh-TW" altLang="en-US"/>
          </a:p>
        </p:txBody>
      </p:sp>
    </p:spTree>
    <p:extLst>
      <p:ext uri="{BB962C8B-B14F-4D97-AF65-F5344CB8AC3E}">
        <p14:creationId xmlns:p14="http://schemas.microsoft.com/office/powerpoint/2010/main" val="32334123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22</a:t>
            </a:fld>
            <a:endParaRPr lang="zh-TW" altLang="en-US"/>
          </a:p>
        </p:txBody>
      </p:sp>
    </p:spTree>
    <p:extLst>
      <p:ext uri="{BB962C8B-B14F-4D97-AF65-F5344CB8AC3E}">
        <p14:creationId xmlns:p14="http://schemas.microsoft.com/office/powerpoint/2010/main" val="31473786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24</a:t>
            </a:fld>
            <a:endParaRPr lang="zh-TW" altLang="en-US"/>
          </a:p>
        </p:txBody>
      </p:sp>
    </p:spTree>
    <p:extLst>
      <p:ext uri="{BB962C8B-B14F-4D97-AF65-F5344CB8AC3E}">
        <p14:creationId xmlns:p14="http://schemas.microsoft.com/office/powerpoint/2010/main" val="8616098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25</a:t>
            </a:fld>
            <a:endParaRPr lang="zh-TW" altLang="en-US"/>
          </a:p>
        </p:txBody>
      </p:sp>
    </p:spTree>
    <p:extLst>
      <p:ext uri="{BB962C8B-B14F-4D97-AF65-F5344CB8AC3E}">
        <p14:creationId xmlns:p14="http://schemas.microsoft.com/office/powerpoint/2010/main" val="4274692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zh-TW"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27</a:t>
            </a:fld>
            <a:endParaRPr lang="zh-TW" altLang="en-US"/>
          </a:p>
        </p:txBody>
      </p:sp>
    </p:spTree>
    <p:extLst>
      <p:ext uri="{BB962C8B-B14F-4D97-AF65-F5344CB8AC3E}">
        <p14:creationId xmlns:p14="http://schemas.microsoft.com/office/powerpoint/2010/main" val="5740522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altLang="zh-TW"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28</a:t>
            </a:fld>
            <a:endParaRPr lang="zh-TW" altLang="en-US"/>
          </a:p>
        </p:txBody>
      </p:sp>
    </p:spTree>
    <p:extLst>
      <p:ext uri="{BB962C8B-B14F-4D97-AF65-F5344CB8AC3E}">
        <p14:creationId xmlns:p14="http://schemas.microsoft.com/office/powerpoint/2010/main" val="25743684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zh-TW" altLang="en-US" dirty="0"/>
              <a:t>想</a:t>
            </a:r>
            <a:endParaRPr lang="en-US" altLang="zh-TW" dirty="0"/>
          </a:p>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29</a:t>
            </a:fld>
            <a:endParaRPr lang="zh-TW" altLang="en-US"/>
          </a:p>
        </p:txBody>
      </p:sp>
    </p:spTree>
    <p:extLst>
      <p:ext uri="{BB962C8B-B14F-4D97-AF65-F5344CB8AC3E}">
        <p14:creationId xmlns:p14="http://schemas.microsoft.com/office/powerpoint/2010/main" val="4701639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sz="4000" dirty="0">
              <a:solidFill>
                <a:srgbClr val="FF0000"/>
              </a:solidFill>
            </a:endParaRPr>
          </a:p>
        </p:txBody>
      </p:sp>
      <p:sp>
        <p:nvSpPr>
          <p:cNvPr id="4" name="投影片編號版面配置區 3"/>
          <p:cNvSpPr>
            <a:spLocks noGrp="1"/>
          </p:cNvSpPr>
          <p:nvPr>
            <p:ph type="sldNum" sz="quarter" idx="10"/>
          </p:nvPr>
        </p:nvSpPr>
        <p:spPr/>
        <p:txBody>
          <a:bodyPr/>
          <a:lstStyle/>
          <a:p>
            <a:pPr>
              <a:defRPr/>
            </a:pPr>
            <a:fld id="{90A43B71-179E-4FDA-A60E-CBAEC6196731}" type="slidenum">
              <a:rPr lang="zh-TW" altLang="en-US">
                <a:solidFill>
                  <a:prstClr val="black"/>
                </a:solidFill>
              </a:rPr>
              <a:pPr>
                <a:defRPr/>
              </a:pPr>
              <a:t>32</a:t>
            </a:fld>
            <a:endParaRPr lang="zh-TW" altLang="en-US">
              <a:solidFill>
                <a:prstClr val="black"/>
              </a:solidFill>
            </a:endParaRPr>
          </a:p>
        </p:txBody>
      </p:sp>
    </p:spTree>
    <p:extLst>
      <p:ext uri="{BB962C8B-B14F-4D97-AF65-F5344CB8AC3E}">
        <p14:creationId xmlns:p14="http://schemas.microsoft.com/office/powerpoint/2010/main" val="20394244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sz="4000" dirty="0">
              <a:solidFill>
                <a:srgbClr val="FF0000"/>
              </a:solidFill>
            </a:endParaRPr>
          </a:p>
        </p:txBody>
      </p:sp>
      <p:sp>
        <p:nvSpPr>
          <p:cNvPr id="4" name="投影片編號版面配置區 3"/>
          <p:cNvSpPr>
            <a:spLocks noGrp="1"/>
          </p:cNvSpPr>
          <p:nvPr>
            <p:ph type="sldNum" sz="quarter" idx="10"/>
          </p:nvPr>
        </p:nvSpPr>
        <p:spPr/>
        <p:txBody>
          <a:bodyPr/>
          <a:lstStyle/>
          <a:p>
            <a:pPr>
              <a:defRPr/>
            </a:pPr>
            <a:fld id="{90A43B71-179E-4FDA-A60E-CBAEC6196731}" type="slidenum">
              <a:rPr lang="zh-TW" altLang="en-US">
                <a:solidFill>
                  <a:prstClr val="black"/>
                </a:solidFill>
              </a:rPr>
              <a:pPr>
                <a:defRPr/>
              </a:pPr>
              <a:t>33</a:t>
            </a:fld>
            <a:endParaRPr lang="zh-TW" altLang="en-US">
              <a:solidFill>
                <a:prstClr val="black"/>
              </a:solidFill>
            </a:endParaRPr>
          </a:p>
        </p:txBody>
      </p:sp>
    </p:spTree>
    <p:extLst>
      <p:ext uri="{BB962C8B-B14F-4D97-AF65-F5344CB8AC3E}">
        <p14:creationId xmlns:p14="http://schemas.microsoft.com/office/powerpoint/2010/main" val="27464746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sz="4000" dirty="0">
              <a:solidFill>
                <a:srgbClr val="FF0000"/>
              </a:solidFill>
            </a:endParaRPr>
          </a:p>
        </p:txBody>
      </p:sp>
      <p:sp>
        <p:nvSpPr>
          <p:cNvPr id="4" name="投影片編號版面配置區 3"/>
          <p:cNvSpPr>
            <a:spLocks noGrp="1"/>
          </p:cNvSpPr>
          <p:nvPr>
            <p:ph type="sldNum" sz="quarter" idx="10"/>
          </p:nvPr>
        </p:nvSpPr>
        <p:spPr/>
        <p:txBody>
          <a:bodyPr/>
          <a:lstStyle/>
          <a:p>
            <a:pPr>
              <a:defRPr/>
            </a:pPr>
            <a:fld id="{90A43B71-179E-4FDA-A60E-CBAEC6196731}" type="slidenum">
              <a:rPr lang="zh-TW" altLang="en-US">
                <a:solidFill>
                  <a:prstClr val="black"/>
                </a:solidFill>
              </a:rPr>
              <a:pPr>
                <a:defRPr/>
              </a:pPr>
              <a:t>34</a:t>
            </a:fld>
            <a:endParaRPr lang="zh-TW" altLang="en-US">
              <a:solidFill>
                <a:prstClr val="black"/>
              </a:solidFill>
            </a:endParaRPr>
          </a:p>
        </p:txBody>
      </p:sp>
    </p:spTree>
    <p:extLst>
      <p:ext uri="{BB962C8B-B14F-4D97-AF65-F5344CB8AC3E}">
        <p14:creationId xmlns:p14="http://schemas.microsoft.com/office/powerpoint/2010/main" val="23500553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0EFD9EAE-9FDD-49BD-820A-A4EE0AFD0B52}" type="slidenum">
              <a:rPr lang="zh-TW" altLang="en-US" smtClean="0"/>
              <a:pPr>
                <a:defRPr/>
              </a:pPr>
              <a:t>41</a:t>
            </a:fld>
            <a:endParaRPr lang="zh-TW" altLang="en-US"/>
          </a:p>
        </p:txBody>
      </p:sp>
    </p:spTree>
    <p:extLst>
      <p:ext uri="{BB962C8B-B14F-4D97-AF65-F5344CB8AC3E}">
        <p14:creationId xmlns:p14="http://schemas.microsoft.com/office/powerpoint/2010/main" val="6080813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3">
        <a:schemeClr val="bg2"/>
      </p:bgRef>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173157"/>
            <a:ext cx="7772400" cy="1470025"/>
          </a:xfrm>
        </p:spPr>
        <p:txBody>
          <a:bodyPr anchor="b"/>
          <a:lstStyle>
            <a:lvl1pPr algn="l">
              <a:defRPr sz="4800"/>
            </a:lvl1pPr>
          </a:lstStyle>
          <a:p>
            <a:r>
              <a:rPr kumimoji="0" lang="zh-TW" altLang="en-US"/>
              <a:t>按一下以編輯母片標題樣式</a:t>
            </a:r>
            <a:endParaRPr kumimoji="0" lang="en-US"/>
          </a:p>
        </p:txBody>
      </p:sp>
      <p:sp>
        <p:nvSpPr>
          <p:cNvPr id="3" name="副標題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TW" altLang="en-US"/>
              <a:t>按一下以編輯母片副標題樣式</a:t>
            </a:r>
            <a:endParaRPr kumimoji="0" lang="en-US"/>
          </a:p>
        </p:txBody>
      </p:sp>
      <p:sp>
        <p:nvSpPr>
          <p:cNvPr id="4" name="日期版面配置區 3"/>
          <p:cNvSpPr>
            <a:spLocks noGrp="1"/>
          </p:cNvSpPr>
          <p:nvPr>
            <p:ph type="dt" sz="half" idx="10"/>
          </p:nvPr>
        </p:nvSpPr>
        <p:spPr/>
        <p:txBody>
          <a:bodyPr/>
          <a:lstStyle/>
          <a:p>
            <a:pPr>
              <a:defRPr/>
            </a:pPr>
            <a:fld id="{0BC7DF0D-0121-44C4-B3A1-A8C27C277901}"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A74166AD-5446-41BA-AC81-3680F5150257}" type="slidenum">
              <a:rPr lang="zh-TW" altLang="en-US" smtClean="0"/>
              <a:pPr>
                <a:defRPr/>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內容版面配置區 2"/>
          <p:cNvSpPr>
            <a:spLocks noGrp="1"/>
          </p:cNvSpPr>
          <p:nvPr>
            <p:ph idx="1"/>
          </p:nvPr>
        </p:nvSpPr>
        <p:spPr/>
        <p:txBody>
          <a:body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854EB96A-8182-4B0B-8E5F-C6F529A75939}"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11728662-A672-4A50-8676-DCF091185157}" type="slidenum">
              <a:rPr lang="zh-TW" altLang="en-US" smtClean="0"/>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3">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685800" y="2924181"/>
            <a:ext cx="7772400" cy="1362075"/>
          </a:xfrm>
        </p:spPr>
        <p:txBody>
          <a:bodyPr anchor="t"/>
          <a:lstStyle>
            <a:lvl1pPr algn="l">
              <a:defRPr sz="4400" b="0" cap="all"/>
            </a:lvl1pPr>
          </a:lstStyle>
          <a:p>
            <a:r>
              <a:rPr kumimoji="0" lang="zh-TW" altLang="en-US"/>
              <a:t>按一下以編輯母片標題樣式</a:t>
            </a:r>
            <a:endParaRPr kumimoji="0" lang="en-US"/>
          </a:p>
        </p:txBody>
      </p:sp>
      <p:sp>
        <p:nvSpPr>
          <p:cNvPr id="3" name="文字版面配置區 2"/>
          <p:cNvSpPr>
            <a:spLocks noGrp="1"/>
          </p:cNvSpPr>
          <p:nvPr>
            <p:ph type="body" idx="1"/>
          </p:nvPr>
        </p:nvSpPr>
        <p:spPr>
          <a:xfrm>
            <a:off x="685800" y="1428747"/>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B70C5967-C3FD-4D22-91E6-1433B85ACCF4}"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BC8E883D-CAB8-44DC-BE80-8C83EDD8C1F3}" type="slidenum">
              <a:rPr lang="zh-TW" altLang="en-US" smtClean="0"/>
              <a:pPr>
                <a:defRPr/>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日期版面配置區 4"/>
          <p:cNvSpPr>
            <a:spLocks noGrp="1"/>
          </p:cNvSpPr>
          <p:nvPr>
            <p:ph type="dt" sz="half" idx="10"/>
          </p:nvPr>
        </p:nvSpPr>
        <p:spPr/>
        <p:txBody>
          <a:bodyPr/>
          <a:lstStyle/>
          <a:p>
            <a:pPr>
              <a:defRPr/>
            </a:pPr>
            <a:fld id="{8ADB61B6-B5CC-40C4-B3C8-FEE97516288B}" type="datetimeFigureOut">
              <a:rPr lang="zh-TW" altLang="en-US" smtClean="0"/>
              <a:pPr>
                <a:defRPr/>
              </a:pPr>
              <a:t>2022/6/13</a:t>
            </a:fld>
            <a:endParaRPr lang="zh-TW" altLang="en-US"/>
          </a:p>
        </p:txBody>
      </p:sp>
      <p:sp>
        <p:nvSpPr>
          <p:cNvPr id="6" name="頁尾版面配置區 5"/>
          <p:cNvSpPr>
            <a:spLocks noGrp="1"/>
          </p:cNvSpPr>
          <p:nvPr>
            <p:ph type="ftr" sz="quarter" idx="11"/>
          </p:nvPr>
        </p:nvSpPr>
        <p:spPr/>
        <p:txBody>
          <a:bodyPr/>
          <a:lstStyle/>
          <a:p>
            <a:pPr>
              <a:defRPr/>
            </a:pPr>
            <a:endParaRPr lang="zh-TW" altLang="en-US"/>
          </a:p>
        </p:txBody>
      </p:sp>
      <p:sp>
        <p:nvSpPr>
          <p:cNvPr id="7" name="投影片編號版面配置區 6"/>
          <p:cNvSpPr>
            <a:spLocks noGrp="1"/>
          </p:cNvSpPr>
          <p:nvPr>
            <p:ph type="sldNum" sz="quarter" idx="12"/>
          </p:nvPr>
        </p:nvSpPr>
        <p:spPr/>
        <p:txBody>
          <a:bodyPr/>
          <a:lstStyle/>
          <a:p>
            <a:pPr>
              <a:defRPr/>
            </a:pPr>
            <a:fld id="{D887478E-7341-40FE-B621-9052EBF839BD}" type="slidenum">
              <a:rPr lang="zh-TW" altLang="en-US" smtClean="0"/>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kumimoji="0" lang="zh-TW" altLang="en-US"/>
              <a:t>按一下以編輯母片標題樣式</a:t>
            </a:r>
            <a:endParaRPr kumimoji="0" 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7" name="日期版面配置區 6"/>
          <p:cNvSpPr>
            <a:spLocks noGrp="1"/>
          </p:cNvSpPr>
          <p:nvPr>
            <p:ph type="dt" sz="half" idx="10"/>
          </p:nvPr>
        </p:nvSpPr>
        <p:spPr/>
        <p:txBody>
          <a:bodyPr/>
          <a:lstStyle/>
          <a:p>
            <a:pPr>
              <a:defRPr/>
            </a:pPr>
            <a:fld id="{5A125D7E-258D-421C-9FF1-17A6F8801DE5}" type="datetimeFigureOut">
              <a:rPr lang="zh-TW" altLang="en-US" smtClean="0"/>
              <a:pPr>
                <a:defRPr/>
              </a:pPr>
              <a:t>2022/6/13</a:t>
            </a:fld>
            <a:endParaRPr lang="zh-TW" altLang="en-US"/>
          </a:p>
        </p:txBody>
      </p:sp>
      <p:sp>
        <p:nvSpPr>
          <p:cNvPr id="8" name="頁尾版面配置區 7"/>
          <p:cNvSpPr>
            <a:spLocks noGrp="1"/>
          </p:cNvSpPr>
          <p:nvPr>
            <p:ph type="ftr" sz="quarter" idx="11"/>
          </p:nvPr>
        </p:nvSpPr>
        <p:spPr/>
        <p:txBody>
          <a:bodyPr/>
          <a:lstStyle/>
          <a:p>
            <a:pPr>
              <a:defRPr/>
            </a:pPr>
            <a:endParaRPr lang="zh-TW" altLang="en-US"/>
          </a:p>
        </p:txBody>
      </p:sp>
      <p:sp>
        <p:nvSpPr>
          <p:cNvPr id="9" name="投影片編號版面配置區 8"/>
          <p:cNvSpPr>
            <a:spLocks noGrp="1"/>
          </p:cNvSpPr>
          <p:nvPr>
            <p:ph type="sldNum" sz="quarter" idx="12"/>
          </p:nvPr>
        </p:nvSpPr>
        <p:spPr/>
        <p:txBody>
          <a:bodyPr/>
          <a:lstStyle/>
          <a:p>
            <a:pPr>
              <a:defRPr/>
            </a:pPr>
            <a:fld id="{1AF9539D-262A-489F-8BD6-1BB8A5405640}" type="slidenum">
              <a:rPr lang="zh-TW" altLang="en-US" smtClean="0"/>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日期版面配置區 2"/>
          <p:cNvSpPr>
            <a:spLocks noGrp="1"/>
          </p:cNvSpPr>
          <p:nvPr>
            <p:ph type="dt" sz="half" idx="10"/>
          </p:nvPr>
        </p:nvSpPr>
        <p:spPr/>
        <p:txBody>
          <a:bodyPr/>
          <a:lstStyle/>
          <a:p>
            <a:pPr>
              <a:defRPr/>
            </a:pPr>
            <a:fld id="{3CECA0AD-7813-4A41-B59E-C7BA50263211}" type="datetimeFigureOut">
              <a:rPr lang="zh-TW" altLang="en-US" smtClean="0"/>
              <a:pPr>
                <a:defRPr/>
              </a:pPr>
              <a:t>2022/6/13</a:t>
            </a:fld>
            <a:endParaRPr lang="zh-TW" altLang="en-US"/>
          </a:p>
        </p:txBody>
      </p:sp>
      <p:sp>
        <p:nvSpPr>
          <p:cNvPr id="4" name="頁尾版面配置區 3"/>
          <p:cNvSpPr>
            <a:spLocks noGrp="1"/>
          </p:cNvSpPr>
          <p:nvPr>
            <p:ph type="ftr" sz="quarter" idx="11"/>
          </p:nvPr>
        </p:nvSpPr>
        <p:spPr/>
        <p:txBody>
          <a:bodyPr/>
          <a:lstStyle/>
          <a:p>
            <a:pPr>
              <a:defRPr/>
            </a:pPr>
            <a:endParaRPr lang="zh-TW" altLang="en-US"/>
          </a:p>
        </p:txBody>
      </p:sp>
      <p:sp>
        <p:nvSpPr>
          <p:cNvPr id="5" name="投影片編號版面配置區 4"/>
          <p:cNvSpPr>
            <a:spLocks noGrp="1"/>
          </p:cNvSpPr>
          <p:nvPr>
            <p:ph type="sldNum" sz="quarter" idx="12"/>
          </p:nvPr>
        </p:nvSpPr>
        <p:spPr/>
        <p:txBody>
          <a:bodyPr/>
          <a:lstStyle/>
          <a:p>
            <a:pPr>
              <a:defRPr/>
            </a:pPr>
            <a:fld id="{2A7534EF-DE1E-4F11-A535-8F2BA69F276D}" type="slidenum">
              <a:rPr lang="zh-TW" altLang="en-US" smtClean="0"/>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defRPr/>
            </a:pPr>
            <a:fld id="{0EA65737-1A65-4DF4-8FCA-803D1CA71B12}" type="datetimeFigureOut">
              <a:rPr lang="zh-TW" altLang="en-US" smtClean="0"/>
              <a:pPr>
                <a:defRPr/>
              </a:pPr>
              <a:t>2022/6/13</a:t>
            </a:fld>
            <a:endParaRPr lang="zh-TW" altLang="en-US"/>
          </a:p>
        </p:txBody>
      </p:sp>
      <p:sp>
        <p:nvSpPr>
          <p:cNvPr id="3" name="頁尾版面配置區 2"/>
          <p:cNvSpPr>
            <a:spLocks noGrp="1"/>
          </p:cNvSpPr>
          <p:nvPr>
            <p:ph type="ftr" sz="quarter" idx="11"/>
          </p:nvPr>
        </p:nvSpPr>
        <p:spPr/>
        <p:txBody>
          <a:bodyPr/>
          <a:lstStyle/>
          <a:p>
            <a:pPr>
              <a:defRPr/>
            </a:pPr>
            <a:endParaRPr lang="zh-TW" altLang="en-US"/>
          </a:p>
        </p:txBody>
      </p:sp>
      <p:sp>
        <p:nvSpPr>
          <p:cNvPr id="4" name="投影片編號版面配置區 3"/>
          <p:cNvSpPr>
            <a:spLocks noGrp="1"/>
          </p:cNvSpPr>
          <p:nvPr>
            <p:ph type="sldNum" sz="quarter" idx="12"/>
          </p:nvPr>
        </p:nvSpPr>
        <p:spPr/>
        <p:txBody>
          <a:bodyPr/>
          <a:lstStyle/>
          <a:p>
            <a:pPr>
              <a:defRPr/>
            </a:pPr>
            <a:fld id="{FA023A8E-6F63-491D-8C89-BE1AD999F6B4}" type="slidenum">
              <a:rPr lang="zh-TW" altLang="en-US" smtClean="0"/>
              <a:pPr>
                <a:defRPr/>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3" name="內容版面配置區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文字版面配置區 3"/>
          <p:cNvSpPr>
            <a:spLocks noGrp="1"/>
          </p:cNvSpPr>
          <p:nvPr>
            <p:ph type="body" sz="half" idx="2"/>
          </p:nvPr>
        </p:nvSpPr>
        <p:spPr>
          <a:xfrm>
            <a:off x="5679083" y="1071546"/>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日期版面配置區 4"/>
          <p:cNvSpPr>
            <a:spLocks noGrp="1"/>
          </p:cNvSpPr>
          <p:nvPr>
            <p:ph type="dt" sz="half" idx="10"/>
          </p:nvPr>
        </p:nvSpPr>
        <p:spPr/>
        <p:txBody>
          <a:bodyPr/>
          <a:lstStyle/>
          <a:p>
            <a:pPr>
              <a:defRPr/>
            </a:pPr>
            <a:fld id="{05642DF3-B3D5-4233-9D98-1F1C297983A7}" type="datetimeFigureOut">
              <a:rPr lang="zh-TW" altLang="en-US" smtClean="0"/>
              <a:pPr>
                <a:defRPr/>
              </a:pPr>
              <a:t>2022/6/13</a:t>
            </a:fld>
            <a:endParaRPr lang="zh-TW" altLang="en-US"/>
          </a:p>
        </p:txBody>
      </p:sp>
      <p:sp>
        <p:nvSpPr>
          <p:cNvPr id="6" name="頁尾版面配置區 5"/>
          <p:cNvSpPr>
            <a:spLocks noGrp="1"/>
          </p:cNvSpPr>
          <p:nvPr>
            <p:ph type="ftr" sz="quarter" idx="11"/>
          </p:nvPr>
        </p:nvSpPr>
        <p:spPr/>
        <p:txBody>
          <a:bodyPr/>
          <a:lstStyle/>
          <a:p>
            <a:pPr>
              <a:defRPr/>
            </a:pPr>
            <a:endParaRPr lang="zh-TW" altLang="en-US"/>
          </a:p>
        </p:txBody>
      </p:sp>
      <p:sp>
        <p:nvSpPr>
          <p:cNvPr id="7" name="投影片編號版面配置區 6"/>
          <p:cNvSpPr>
            <a:spLocks noGrp="1"/>
          </p:cNvSpPr>
          <p:nvPr>
            <p:ph type="sldNum" sz="quarter" idx="12"/>
          </p:nvPr>
        </p:nvSpPr>
        <p:spPr/>
        <p:txBody>
          <a:bodyPr/>
          <a:lstStyle/>
          <a:p>
            <a:pPr>
              <a:defRPr/>
            </a:pPr>
            <a:fld id="{190DD891-FF71-42B4-A18C-0E67BA893692}" type="slidenum">
              <a:rPr lang="zh-TW" altLang="en-US" smtClean="0"/>
              <a:pPr>
                <a:defRPr/>
              </a:pPr>
              <a:t>‹#›</a:t>
            </a:fld>
            <a:endParaRPr lang="zh-TW" altLang="en-US"/>
          </a:p>
        </p:txBody>
      </p:sp>
      <p:sp>
        <p:nvSpPr>
          <p:cNvPr id="2" name="標題 1"/>
          <p:cNvSpPr>
            <a:spLocks noGrp="1"/>
          </p:cNvSpPr>
          <p:nvPr>
            <p:ph type="title"/>
          </p:nvPr>
        </p:nvSpPr>
        <p:spPr>
          <a:xfrm>
            <a:off x="457205" y="285728"/>
            <a:ext cx="8230993" cy="696626"/>
          </a:xfrm>
        </p:spPr>
        <p:txBody>
          <a:bodyPr anchor="ctr"/>
          <a:lstStyle>
            <a:lvl1pPr algn="ctr">
              <a:defRPr sz="3600" b="0"/>
            </a:lvl1pPr>
          </a:lstStyle>
          <a:p>
            <a:r>
              <a:rPr kumimoji="0" lang="zh-TW" altLang="en-US"/>
              <a:t>按一下以編輯母片標題樣式</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001024" y="642918"/>
            <a:ext cx="785818" cy="4572032"/>
          </a:xfrm>
        </p:spPr>
        <p:txBody>
          <a:bodyPr vert="eaVert" anchor="ctr"/>
          <a:lstStyle>
            <a:lvl1pPr algn="l">
              <a:defRPr sz="2400" b="0"/>
            </a:lvl1pPr>
          </a:lstStyle>
          <a:p>
            <a:r>
              <a:rPr kumimoji="0" lang="zh-TW" altLang="en-US"/>
              <a:t>按一下以編輯母片標題樣式</a:t>
            </a:r>
            <a:endParaRPr kumimoji="0" lang="en-US"/>
          </a:p>
        </p:txBody>
      </p:sp>
      <p:sp>
        <p:nvSpPr>
          <p:cNvPr id="3" name="圖片版面配置區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TW" altLang="en-US"/>
              <a:t>按一下圖示以新增圖片</a:t>
            </a:r>
            <a:endParaRPr kumimoji="0" lang="en-US"/>
          </a:p>
        </p:txBody>
      </p:sp>
      <p:sp>
        <p:nvSpPr>
          <p:cNvPr id="4" name="文字版面配置區 3"/>
          <p:cNvSpPr>
            <a:spLocks noGrp="1"/>
          </p:cNvSpPr>
          <p:nvPr>
            <p:ph type="body" sz="half" idx="2"/>
          </p:nvPr>
        </p:nvSpPr>
        <p:spPr>
          <a:xfrm>
            <a:off x="7072330"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5" name="日期版面配置區 4"/>
          <p:cNvSpPr>
            <a:spLocks noGrp="1"/>
          </p:cNvSpPr>
          <p:nvPr>
            <p:ph type="dt" sz="half" idx="10"/>
          </p:nvPr>
        </p:nvSpPr>
        <p:spPr/>
        <p:txBody>
          <a:bodyPr/>
          <a:lstStyle/>
          <a:p>
            <a:pPr>
              <a:defRPr/>
            </a:pPr>
            <a:fld id="{66A5399A-C823-4219-9EC0-12EB8E62A4F4}" type="datetimeFigureOut">
              <a:rPr lang="zh-TW" altLang="en-US" smtClean="0"/>
              <a:pPr>
                <a:defRPr/>
              </a:pPr>
              <a:t>2022/6/13</a:t>
            </a:fld>
            <a:endParaRPr lang="zh-TW" altLang="en-US"/>
          </a:p>
        </p:txBody>
      </p:sp>
      <p:sp>
        <p:nvSpPr>
          <p:cNvPr id="6" name="頁尾版面配置區 5"/>
          <p:cNvSpPr>
            <a:spLocks noGrp="1"/>
          </p:cNvSpPr>
          <p:nvPr>
            <p:ph type="ftr" sz="quarter" idx="11"/>
          </p:nvPr>
        </p:nvSpPr>
        <p:spPr/>
        <p:txBody>
          <a:bodyPr/>
          <a:lstStyle/>
          <a:p>
            <a:pPr>
              <a:defRPr/>
            </a:pPr>
            <a:endParaRPr lang="zh-TW" altLang="en-US"/>
          </a:p>
        </p:txBody>
      </p:sp>
      <p:sp>
        <p:nvSpPr>
          <p:cNvPr id="7" name="投影片編號版面配置區 6"/>
          <p:cNvSpPr>
            <a:spLocks noGrp="1"/>
          </p:cNvSpPr>
          <p:nvPr>
            <p:ph type="sldNum" sz="quarter" idx="12"/>
          </p:nvPr>
        </p:nvSpPr>
        <p:spPr/>
        <p:txBody>
          <a:bodyPr/>
          <a:lstStyle/>
          <a:p>
            <a:pPr>
              <a:defRPr/>
            </a:pPr>
            <a:fld id="{A03D33C8-4B96-4248-BC05-C2EBE9765CDB}" type="slidenum">
              <a:rPr lang="zh-TW" altLang="en-US" smtClean="0"/>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F26D42AA-DE71-4C22-BEDA-4A8B7A8CB293}"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1FB01F64-4084-4E37-B57B-836B1C0D938F}" type="slidenum">
              <a:rPr lang="zh-TW" altLang="en-US" smtClean="0"/>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143768" y="274639"/>
            <a:ext cx="1543032" cy="5851525"/>
          </a:xfrm>
        </p:spPr>
        <p:txBody>
          <a:bodyPr vert="eaVert"/>
          <a:lstStyle/>
          <a:p>
            <a:r>
              <a:rPr kumimoji="0" lang="zh-TW" altLang="en-US"/>
              <a:t>按一下以編輯母片標題樣式</a:t>
            </a:r>
            <a:endParaRPr kumimoji="0" lang="en-US"/>
          </a:p>
        </p:txBody>
      </p:sp>
      <p:sp>
        <p:nvSpPr>
          <p:cNvPr id="3" name="直排文字版面配置區 2"/>
          <p:cNvSpPr>
            <a:spLocks noGrp="1"/>
          </p:cNvSpPr>
          <p:nvPr>
            <p:ph type="body" orient="vert" idx="1"/>
          </p:nvPr>
        </p:nvSpPr>
        <p:spPr>
          <a:xfrm>
            <a:off x="457200" y="274639"/>
            <a:ext cx="6615130" cy="5851525"/>
          </a:xfrm>
        </p:spPr>
        <p:txBody>
          <a:bodyPr vert="eaVert"/>
          <a:lstStyle/>
          <a:p>
            <a:pPr lvl="0" eaLnBrk="1" latinLnBrk="0" hangingPunct="1"/>
            <a:r>
              <a:rPr lang="zh-TW" altLang="en-US"/>
              <a:t>按一下以編輯母片文字樣式</a:t>
            </a:r>
          </a:p>
          <a:p>
            <a:pPr lvl="1" eaLnBrk="1" latinLnBrk="0" hangingPunct="1"/>
            <a:r>
              <a:rPr lang="zh-TW" altLang="en-US"/>
              <a:t>第二層</a:t>
            </a:r>
          </a:p>
          <a:p>
            <a:pPr lvl="2" eaLnBrk="1" latinLnBrk="0" hangingPunct="1"/>
            <a:r>
              <a:rPr lang="zh-TW" altLang="en-US"/>
              <a:t>第三層</a:t>
            </a:r>
          </a:p>
          <a:p>
            <a:pPr lvl="3" eaLnBrk="1" latinLnBrk="0" hangingPunct="1"/>
            <a:r>
              <a:rPr lang="zh-TW" altLang="en-US"/>
              <a:t>第四層</a:t>
            </a:r>
          </a:p>
          <a:p>
            <a:pPr lvl="4" eaLnBrk="1" latinLnBrk="0" hangingPunct="1"/>
            <a:r>
              <a:rPr lang="zh-TW" altLang="en-US"/>
              <a:t>第五層</a:t>
            </a:r>
            <a:endParaRPr kumimoji="0" lang="en-US"/>
          </a:p>
        </p:txBody>
      </p:sp>
      <p:sp>
        <p:nvSpPr>
          <p:cNvPr id="4" name="日期版面配置區 3"/>
          <p:cNvSpPr>
            <a:spLocks noGrp="1"/>
          </p:cNvSpPr>
          <p:nvPr>
            <p:ph type="dt" sz="half" idx="10"/>
          </p:nvPr>
        </p:nvSpPr>
        <p:spPr/>
        <p:txBody>
          <a:bodyPr/>
          <a:lstStyle/>
          <a:p>
            <a:pPr>
              <a:defRPr/>
            </a:pPr>
            <a:fld id="{490C3694-EB43-4802-A548-367B5BE0C08B}" type="datetimeFigureOut">
              <a:rPr lang="zh-TW" altLang="en-US" smtClean="0"/>
              <a:pPr>
                <a:defRPr/>
              </a:pPr>
              <a:t>2022/6/13</a:t>
            </a:fld>
            <a:endParaRPr lang="zh-TW" altLang="en-US"/>
          </a:p>
        </p:txBody>
      </p:sp>
      <p:sp>
        <p:nvSpPr>
          <p:cNvPr id="5" name="頁尾版面配置區 4"/>
          <p:cNvSpPr>
            <a:spLocks noGrp="1"/>
          </p:cNvSpPr>
          <p:nvPr>
            <p:ph type="ftr" sz="quarter" idx="11"/>
          </p:nvPr>
        </p:nvSpPr>
        <p:spPr/>
        <p:txBody>
          <a:bodyPr/>
          <a:lstStyle/>
          <a:p>
            <a:pPr>
              <a:defRPr/>
            </a:pPr>
            <a:endParaRPr lang="zh-TW" altLang="en-US"/>
          </a:p>
        </p:txBody>
      </p:sp>
      <p:sp>
        <p:nvSpPr>
          <p:cNvPr id="6" name="投影片編號版面配置區 5"/>
          <p:cNvSpPr>
            <a:spLocks noGrp="1"/>
          </p:cNvSpPr>
          <p:nvPr>
            <p:ph type="sldNum" sz="quarter" idx="12"/>
          </p:nvPr>
        </p:nvSpPr>
        <p:spPr/>
        <p:txBody>
          <a:bodyPr/>
          <a:lstStyle/>
          <a:p>
            <a:pPr>
              <a:defRPr/>
            </a:pPr>
            <a:fld id="{697C4D8A-C1A4-4AF2-9F72-D6C26B108E37}" type="slidenum">
              <a:rPr lang="zh-TW" altLang="en-US" smtClean="0"/>
              <a:pPr>
                <a:defRPr/>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8" name="圖片 7"/>
          <p:cNvPicPr>
            <a:picLocks noChangeAspect="1"/>
          </p:cNvPicPr>
          <p:nvPr/>
        </p:nvPicPr>
        <p:blipFill>
          <a:blip r:embed="rId13">
            <a:duotone>
              <a:schemeClr val="accent1"/>
              <a:srgbClr val="FFFFFF"/>
            </a:duotone>
            <a:lum bright="12000" contrast="40000"/>
          </a:blip>
          <a:stretch>
            <a:fillRect/>
          </a:stretch>
        </p:blipFill>
        <p:spPr>
          <a:xfrm>
            <a:off x="6667809" y="4915143"/>
            <a:ext cx="2476191" cy="1942857"/>
          </a:xfrm>
          <a:prstGeom prst="rect">
            <a:avLst/>
          </a:prstGeom>
          <a:noFill/>
          <a:ln>
            <a:noFill/>
          </a:ln>
        </p:spPr>
      </p:pic>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圖片 8"/>
          <p:cNvPicPr>
            <a:picLocks noChangeAspect="1"/>
          </p:cNvPicPr>
          <p:nvPr/>
        </p:nvPicPr>
        <p:blipFill>
          <a:blip r:embed="rId14">
            <a:duotone>
              <a:schemeClr val="accent1"/>
              <a:srgbClr val="FFFFFF"/>
            </a:duotone>
            <a:lum bright="35000" contrast="40000"/>
          </a:blip>
          <a:stretch>
            <a:fillRect/>
          </a:stretch>
        </p:blipFill>
        <p:spPr>
          <a:xfrm>
            <a:off x="0" y="6420445"/>
            <a:ext cx="9144000" cy="437555"/>
          </a:xfrm>
          <a:prstGeom prst="rect">
            <a:avLst/>
          </a:prstGeom>
          <a:noFill/>
          <a:ln>
            <a:noFill/>
          </a:ln>
          <a:effectLst/>
        </p:spPr>
      </p:pic>
      <p:sp>
        <p:nvSpPr>
          <p:cNvPr id="2" name="標題版面配置區 1"/>
          <p:cNvSpPr>
            <a:spLocks noGrp="1"/>
          </p:cNvSpPr>
          <p:nvPr>
            <p:ph type="title"/>
          </p:nvPr>
        </p:nvSpPr>
        <p:spPr>
          <a:xfrm>
            <a:off x="457200" y="274638"/>
            <a:ext cx="8229600" cy="1143000"/>
          </a:xfrm>
          <a:prstGeom prst="rect">
            <a:avLst/>
          </a:prstGeom>
        </p:spPr>
        <p:txBody>
          <a:bodyPr vert="horz" rtlCol="0" anchor="ctr">
            <a:normAutofit/>
          </a:bodyPr>
          <a:lstStyle/>
          <a:p>
            <a:r>
              <a:rPr kumimoji="0" lang="zh-TW" altLang="en-US"/>
              <a:t>按一下以編輯母片標題樣式</a:t>
            </a:r>
            <a:endParaRPr kumimoji="0" lang="en-US"/>
          </a:p>
        </p:txBody>
      </p:sp>
      <p:sp>
        <p:nvSpPr>
          <p:cNvPr id="3" name="文字版面配置區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zh-TW" altLang="en-US"/>
              <a:t>按一下以編輯母片文字樣式</a:t>
            </a:r>
          </a:p>
          <a:p>
            <a:pPr lvl="1" eaLnBrk="1" latinLnBrk="0" hangingPunct="1"/>
            <a:r>
              <a:rPr kumimoji="0" lang="zh-TW" altLang="en-US"/>
              <a:t>第二層</a:t>
            </a:r>
          </a:p>
          <a:p>
            <a:pPr lvl="2" eaLnBrk="1" latinLnBrk="0" hangingPunct="1"/>
            <a:r>
              <a:rPr kumimoji="0" lang="zh-TW" altLang="en-US"/>
              <a:t>第三層</a:t>
            </a:r>
          </a:p>
          <a:p>
            <a:pPr lvl="3" eaLnBrk="1" latinLnBrk="0" hangingPunct="1"/>
            <a:r>
              <a:rPr kumimoji="0" lang="zh-TW" altLang="en-US"/>
              <a:t>第四層</a:t>
            </a:r>
          </a:p>
          <a:p>
            <a:pPr lvl="4" eaLnBrk="1" latinLnBrk="0" hangingPunct="1"/>
            <a:r>
              <a:rPr kumimoji="0" lang="zh-TW" altLang="en-US"/>
              <a:t>第五層</a:t>
            </a:r>
            <a:endParaRPr kumimoji="0" 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pPr>
              <a:defRPr/>
            </a:pPr>
            <a:fld id="{C518450F-E1C3-4476-BB0A-4A362E0F414E}" type="datetimeFigureOut">
              <a:rPr lang="zh-TW" altLang="en-US" smtClean="0"/>
              <a:pPr>
                <a:defRPr/>
              </a:pPr>
              <a:t>2022/6/13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pPr>
              <a:defRPr/>
            </a:pPr>
            <a:fld id="{0D7FFAB9-36E6-4AC1-8F8D-870B59B00589}" type="slidenum">
              <a:rPr lang="zh-TW" altLang="en-US" smtClean="0"/>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0"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xml"/><Relationship Id="rId1" Type="http://schemas.openxmlformats.org/officeDocument/2006/relationships/slideLayout" Target="../slideLayouts/slideLayout10.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xml"/><Relationship Id="rId1" Type="http://schemas.openxmlformats.org/officeDocument/2006/relationships/slideLayout" Target="../slideLayouts/slideLayout10.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hyperlink" Target="https://cls.hk.edu.tw/%e6%8e%a1%e8%b3%bc%e4%bd%9c%e6%a5%ad%e6%95%99%e8%82%b2%e8%a8%93%e7%b7%b4%e7%b0%a1%e5%a0%b1/"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hyperlink" Target="https://acc.hk.edu.tw/%e5%85%b6%e4%bb%96-2/"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jpe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hyperlink" Target="http://www.accounts.com.tw/kbfind/kbtax/mof/cc/c04/c04007a.htm"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edu.law.moe.gov.tw/LawContent.aspx?id=FL043029"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子標題 2"/>
          <p:cNvSpPr>
            <a:spLocks noGrp="1"/>
          </p:cNvSpPr>
          <p:nvPr>
            <p:ph type="subTitle" idx="4294967295"/>
          </p:nvPr>
        </p:nvSpPr>
        <p:spPr>
          <a:xfrm>
            <a:off x="2743200" y="4149725"/>
            <a:ext cx="6400800" cy="1755775"/>
          </a:xfrm>
        </p:spPr>
        <p:txBody>
          <a:bodyPr/>
          <a:lstStyle/>
          <a:p>
            <a:pPr marL="0" indent="0" eaLnBrk="1" hangingPunct="1">
              <a:buFont typeface="Arial" pitchFamily="34" charset="0"/>
              <a:buNone/>
            </a:pPr>
            <a:r>
              <a:rPr kumimoji="1" lang="zh-TW" altLang="en-US" dirty="0">
                <a:solidFill>
                  <a:srgbClr val="57576E"/>
                </a:solidFill>
              </a:rPr>
              <a:t>                              </a:t>
            </a:r>
          </a:p>
          <a:p>
            <a:pPr marL="0" indent="0" eaLnBrk="1" hangingPunct="1">
              <a:buFont typeface="Arial" pitchFamily="34" charset="0"/>
              <a:buNone/>
            </a:pPr>
            <a:r>
              <a:rPr kumimoji="1" lang="zh-TW" altLang="en-US" b="1" dirty="0">
                <a:latin typeface="微軟正黑體" pitchFamily="34" charset="-120"/>
              </a:rPr>
              <a:t>               </a:t>
            </a:r>
            <a:endParaRPr kumimoji="1" lang="zh-TW" altLang="en-US" sz="2400" b="1" dirty="0">
              <a:latin typeface="標楷體" pitchFamily="65" charset="-120"/>
              <a:ea typeface="標楷體" pitchFamily="65" charset="-120"/>
            </a:endParaRPr>
          </a:p>
        </p:txBody>
      </p:sp>
      <p:sp>
        <p:nvSpPr>
          <p:cNvPr id="4099" name="WordArt 5"/>
          <p:cNvSpPr>
            <a:spLocks noChangeArrowheads="1" noChangeShapeType="1" noTextEdit="1"/>
          </p:cNvSpPr>
          <p:nvPr/>
        </p:nvSpPr>
        <p:spPr bwMode="auto">
          <a:xfrm>
            <a:off x="1547664" y="2852936"/>
            <a:ext cx="5857875" cy="1000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zh-TW" altLang="en-US" sz="2300" kern="10" dirty="0">
                <a:solidFill>
                  <a:srgbClr val="0070C0"/>
                </a:solidFill>
                <a:effectLst>
                  <a:outerShdw dist="45791" dir="2021404" algn="ctr" rotWithShape="0">
                    <a:srgbClr val="B2B2B2">
                      <a:alpha val="79999"/>
                    </a:srgbClr>
                  </a:outerShdw>
                </a:effectLst>
                <a:latin typeface="華康特粗楷體(P)" panose="02010600010101010101" pitchFamily="2" charset="-120"/>
                <a:ea typeface="華康特粗楷體(P)" panose="02010600010101010101" pitchFamily="2" charset="-120"/>
              </a:rPr>
              <a:t>高教深耕計畫經費支用</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標題 2"/>
          <p:cNvSpPr>
            <a:spLocks noGrp="1"/>
          </p:cNvSpPr>
          <p:nvPr>
            <p:ph type="title"/>
          </p:nvPr>
        </p:nvSpPr>
        <p:spPr>
          <a:xfrm>
            <a:off x="457200" y="274638"/>
            <a:ext cx="8229600" cy="830262"/>
          </a:xfrm>
        </p:spPr>
        <p:txBody>
          <a:bodyPr>
            <a:normAutofit/>
          </a:bodyPr>
          <a:lstStyle/>
          <a:p>
            <a:pPr eaLnBrk="1" hangingPunct="1"/>
            <a:r>
              <a:rPr lang="zh-TW" altLang="en-US" dirty="0">
                <a:latin typeface="標楷體" pitchFamily="65" charset="-120"/>
                <a:ea typeface="標楷體" pitchFamily="65" charset="-120"/>
              </a:rPr>
              <a:t>大綱</a:t>
            </a:r>
          </a:p>
        </p:txBody>
      </p:sp>
      <p:sp>
        <p:nvSpPr>
          <p:cNvPr id="2" name="投影片編號版面配置區 1"/>
          <p:cNvSpPr>
            <a:spLocks noGrp="1"/>
          </p:cNvSpPr>
          <p:nvPr>
            <p:ph type="sldNum" sz="quarter" idx="12"/>
          </p:nvPr>
        </p:nvSpPr>
        <p:spPr/>
        <p:txBody>
          <a:bodyPr/>
          <a:lstStyle/>
          <a:p>
            <a:pPr>
              <a:defRPr/>
            </a:pPr>
            <a:fld id="{9761E90E-7ABA-437A-AA8E-98602230E30F}" type="slidenum">
              <a:rPr lang="en-US"/>
              <a:pPr>
                <a:defRPr/>
              </a:pPr>
              <a:t>1</a:t>
            </a:fld>
            <a:endParaRPr lang="en-US"/>
          </a:p>
        </p:txBody>
      </p:sp>
      <p:graphicFrame>
        <p:nvGraphicFramePr>
          <p:cNvPr id="4" name="資料庫圖表 3"/>
          <p:cNvGraphicFramePr/>
          <p:nvPr>
            <p:extLst>
              <p:ext uri="{D42A27DB-BD31-4B8C-83A1-F6EECF244321}">
                <p14:modId xmlns:p14="http://schemas.microsoft.com/office/powerpoint/2010/main" val="512672768"/>
              </p:ext>
            </p:extLst>
          </p:nvPr>
        </p:nvGraphicFramePr>
        <p:xfrm>
          <a:off x="1524000" y="1104900"/>
          <a:ext cx="6096000" cy="5067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pPr>
              <a:defRPr/>
            </a:pPr>
            <a:fld id="{9761E90E-7ABA-437A-AA8E-98602230E30F}" type="slidenum">
              <a:rPr lang="en-US"/>
              <a:pPr>
                <a:defRPr/>
              </a:pPr>
              <a:t>2</a:t>
            </a:fld>
            <a:endParaRPr lang="en-US"/>
          </a:p>
        </p:txBody>
      </p:sp>
      <p:graphicFrame>
        <p:nvGraphicFramePr>
          <p:cNvPr id="4" name="資料庫圖表 3"/>
          <p:cNvGraphicFramePr/>
          <p:nvPr>
            <p:extLst>
              <p:ext uri="{D42A27DB-BD31-4B8C-83A1-F6EECF244321}">
                <p14:modId xmlns:p14="http://schemas.microsoft.com/office/powerpoint/2010/main" val="1556669907"/>
              </p:ext>
            </p:extLst>
          </p:nvPr>
        </p:nvGraphicFramePr>
        <p:xfrm>
          <a:off x="539552" y="1792657"/>
          <a:ext cx="7920880" cy="48046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文字方塊 2"/>
          <p:cNvSpPr txBox="1"/>
          <p:nvPr/>
        </p:nvSpPr>
        <p:spPr>
          <a:xfrm>
            <a:off x="1037701" y="1268760"/>
            <a:ext cx="6647974" cy="369332"/>
          </a:xfrm>
          <a:prstGeom prst="rect">
            <a:avLst/>
          </a:prstGeom>
          <a:noFill/>
        </p:spPr>
        <p:txBody>
          <a:bodyPr wrap="none" rtlCol="0">
            <a:spAutoFit/>
          </a:bodyPr>
          <a:lstStyle/>
          <a:p>
            <a:r>
              <a:rPr lang="zh-TW" altLang="en-US" dirty="0">
                <a:latin typeface="標楷體" panose="03000509000000000000" pitchFamily="65" charset="-120"/>
                <a:ea typeface="標楷體" panose="03000509000000000000" pitchFamily="65" charset="-120"/>
              </a:rPr>
              <a:t>執行經費應取得該計畫之作業手冊或相關規定，常用法規如下：</a:t>
            </a:r>
          </a:p>
        </p:txBody>
      </p:sp>
      <p:sp>
        <p:nvSpPr>
          <p:cNvPr id="10"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sp>
        <p:nvSpPr>
          <p:cNvPr id="11" name="書卷 (水平) 10"/>
          <p:cNvSpPr/>
          <p:nvPr/>
        </p:nvSpPr>
        <p:spPr>
          <a:xfrm>
            <a:off x="7092280" y="322107"/>
            <a:ext cx="1656184" cy="792088"/>
          </a:xfrm>
          <a:prstGeom prst="horizontalScroll">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0000FF"/>
                </a:solidFill>
                <a:latin typeface="標楷體" panose="03000509000000000000" pitchFamily="65" charset="-120"/>
                <a:ea typeface="標楷體" panose="03000509000000000000" pitchFamily="65" charset="-120"/>
              </a:rPr>
              <a:t>詳細規定可在網路上下載</a:t>
            </a:r>
          </a:p>
        </p:txBody>
      </p:sp>
    </p:spTree>
    <p:extLst>
      <p:ext uri="{BB962C8B-B14F-4D97-AF65-F5344CB8AC3E}">
        <p14:creationId xmlns:p14="http://schemas.microsoft.com/office/powerpoint/2010/main" val="19531957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AutoShape 14"/>
          <p:cNvSpPr>
            <a:spLocks/>
          </p:cNvSpPr>
          <p:nvPr/>
        </p:nvSpPr>
        <p:spPr bwMode="auto">
          <a:xfrm>
            <a:off x="611560" y="1340768"/>
            <a:ext cx="7992888" cy="4968552"/>
          </a:xfrm>
          <a:custGeom>
            <a:avLst/>
            <a:gdLst>
              <a:gd name="connsiteX0" fmla="*/ 1025 w 21600"/>
              <a:gd name="connsiteY0" fmla="*/ 0 h 21600"/>
              <a:gd name="connsiteX1" fmla="*/ 721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1025 w 21600"/>
              <a:gd name="connsiteY0" fmla="*/ 0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4624 w 21600"/>
              <a:gd name="connsiteY11" fmla="*/ 304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624 w 21600"/>
              <a:gd name="connsiteY11" fmla="*/ 304 h 21600"/>
              <a:gd name="connsiteX12" fmla="*/ 1025 w 21600"/>
              <a:gd name="connsiteY12" fmla="*/ 0 h 21600"/>
              <a:gd name="connsiteX0" fmla="*/ 4517 w 21600"/>
              <a:gd name="connsiteY0" fmla="*/ 1498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498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600" h="21600">
                <a:moveTo>
                  <a:pt x="4517" y="1682"/>
                </a:moveTo>
                <a:cubicBezTo>
                  <a:pt x="3933" y="3446"/>
                  <a:pt x="4260" y="1691"/>
                  <a:pt x="4159" y="2536"/>
                </a:cubicBezTo>
                <a:lnTo>
                  <a:pt x="477" y="2536"/>
                </a:lnTo>
                <a:cubicBezTo>
                  <a:pt x="213" y="2536"/>
                  <a:pt x="0" y="2915"/>
                  <a:pt x="0" y="3382"/>
                </a:cubicBezTo>
                <a:lnTo>
                  <a:pt x="0" y="20755"/>
                </a:lnTo>
                <a:cubicBezTo>
                  <a:pt x="0" y="21222"/>
                  <a:pt x="213" y="21600"/>
                  <a:pt x="477" y="21600"/>
                </a:cubicBezTo>
                <a:lnTo>
                  <a:pt x="21123" y="21600"/>
                </a:lnTo>
                <a:cubicBezTo>
                  <a:pt x="21387" y="21600"/>
                  <a:pt x="21600" y="21222"/>
                  <a:pt x="21600" y="20755"/>
                </a:cubicBezTo>
                <a:lnTo>
                  <a:pt x="21600" y="3382"/>
                </a:lnTo>
                <a:cubicBezTo>
                  <a:pt x="21600" y="2915"/>
                  <a:pt x="21387" y="2536"/>
                  <a:pt x="21123" y="2536"/>
                </a:cubicBezTo>
                <a:lnTo>
                  <a:pt x="4928" y="2527"/>
                </a:lnTo>
                <a:cubicBezTo>
                  <a:pt x="4505" y="2417"/>
                  <a:pt x="4887" y="2986"/>
                  <a:pt x="4517" y="1682"/>
                </a:cubicBezTo>
                <a:close/>
                <a:moveTo>
                  <a:pt x="1025" y="0"/>
                </a:moveTo>
              </a:path>
            </a:pathLst>
          </a:custGeom>
          <a:solidFill>
            <a:srgbClr val="CADBFE"/>
          </a:solidFill>
          <a:ln w="25400">
            <a:solidFill>
              <a:schemeClr val="tx1">
                <a:alpha val="0"/>
              </a:schemeClr>
            </a:solidFill>
            <a:miter lim="800000"/>
            <a:headEnd/>
            <a:tailEnd/>
          </a:ln>
          <a:effectLst>
            <a:outerShdw blurRad="127000" dist="76199" dir="2700000" algn="ctr" rotWithShape="0">
              <a:schemeClr val="bg2">
                <a:alpha val="75000"/>
              </a:schemeClr>
            </a:outerShdw>
          </a:effectLst>
        </p:spPr>
        <p:txBody>
          <a:bodyPr lIns="0" tIns="0" rIns="0" bIns="0"/>
          <a:lstStyle/>
          <a:p>
            <a:pPr>
              <a:defRPr/>
            </a:pPr>
            <a:endParaRPr lang="zh-TW" altLang="en-US">
              <a:ea typeface="+mn-ea"/>
              <a:cs typeface="+mn-cs"/>
            </a:endParaRP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3</a:t>
            </a:fld>
            <a:endParaRPr lang="en-US" altLang="zh-TW"/>
          </a:p>
        </p:txBody>
      </p:sp>
      <p:sp>
        <p:nvSpPr>
          <p:cNvPr id="9219" name="直排文字版面配置區 2"/>
          <p:cNvSpPr>
            <a:spLocks noGrp="1"/>
          </p:cNvSpPr>
          <p:nvPr>
            <p:ph type="body" orient="vert" idx="4294967295"/>
          </p:nvPr>
        </p:nvSpPr>
        <p:spPr>
          <a:xfrm>
            <a:off x="817644" y="2132856"/>
            <a:ext cx="7642788" cy="2385352"/>
          </a:xfrm>
        </p:spPr>
        <p:txBody>
          <a:bodyPr rtlCol="0">
            <a:normAutofit/>
          </a:bodyPr>
          <a:lstStyle/>
          <a:p>
            <a:pPr>
              <a:defRPr/>
            </a:pPr>
            <a:r>
              <a:rPr lang="zh-TW" altLang="en-US" sz="2100" dirty="0">
                <a:latin typeface="標楷體" pitchFamily="65" charset="-120"/>
                <a:ea typeface="標楷體" pitchFamily="65" charset="-120"/>
              </a:rPr>
              <a:t>當月發票於隔月</a:t>
            </a:r>
            <a:r>
              <a:rPr lang="en-US" altLang="zh-TW" sz="2100" dirty="0">
                <a:latin typeface="標楷體" pitchFamily="65" charset="-120"/>
                <a:ea typeface="標楷體" pitchFamily="65" charset="-120"/>
              </a:rPr>
              <a:t>5</a:t>
            </a:r>
            <a:r>
              <a:rPr lang="zh-TW" altLang="en-US" sz="2100" dirty="0">
                <a:latin typeface="標楷體" pitchFamily="65" charset="-120"/>
                <a:ea typeface="標楷體" pitchFamily="65" charset="-120"/>
              </a:rPr>
              <a:t>號核銷，最慢隔月底前</a:t>
            </a:r>
            <a:r>
              <a:rPr lang="en-US" altLang="zh-TW" sz="2100" dirty="0">
                <a:latin typeface="標楷體" pitchFamily="65" charset="-120"/>
                <a:ea typeface="標楷體" pitchFamily="65" charset="-120"/>
              </a:rPr>
              <a:t>(7</a:t>
            </a:r>
            <a:r>
              <a:rPr lang="zh-TW" altLang="en-US" sz="2100" dirty="0">
                <a:latin typeface="標楷體" pitchFamily="65" charset="-120"/>
                <a:ea typeface="標楷體" pitchFamily="65" charset="-120"/>
              </a:rPr>
              <a:t>月例外</a:t>
            </a:r>
            <a:r>
              <a:rPr lang="en-US" altLang="zh-TW" sz="2100" dirty="0">
                <a:latin typeface="標楷體" pitchFamily="65" charset="-120"/>
                <a:ea typeface="標楷體" pitchFamily="65" charset="-120"/>
              </a:rPr>
              <a:t>)</a:t>
            </a:r>
          </a:p>
          <a:p>
            <a:pPr>
              <a:buNone/>
              <a:defRPr/>
            </a:pPr>
            <a:r>
              <a:rPr lang="en-US" altLang="zh-TW" sz="2100" dirty="0">
                <a:latin typeface="標楷體" pitchFamily="65" charset="-120"/>
                <a:ea typeface="標楷體" pitchFamily="65" charset="-120"/>
              </a:rPr>
              <a:t>	</a:t>
            </a:r>
          </a:p>
          <a:p>
            <a:pPr eaLnBrk="1" fontAlgn="auto" hangingPunct="1">
              <a:spcAft>
                <a:spcPts val="0"/>
              </a:spcAft>
              <a:buFont typeface="Arial" pitchFamily="34" charset="0"/>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eaLnBrk="1" fontAlgn="auto" hangingPunct="1">
              <a:spcAft>
                <a:spcPts val="0"/>
              </a:spcAft>
              <a:buFont typeface="Wingdings 2"/>
              <a:buNone/>
              <a:defRPr/>
            </a:pPr>
            <a:endParaRPr lang="en-US" altLang="zh-TW" sz="2100" dirty="0">
              <a:latin typeface="標楷體" pitchFamily="65" charset="-120"/>
              <a:ea typeface="標楷體" pitchFamily="65" charset="-120"/>
            </a:endParaRPr>
          </a:p>
          <a:p>
            <a:pPr>
              <a:defRPr/>
            </a:pPr>
            <a:endParaRPr lang="zh-TW" altLang="en-US" sz="2100" b="1" dirty="0">
              <a:solidFill>
                <a:srgbClr val="FF0000"/>
              </a:solidFill>
              <a:latin typeface="標楷體" pitchFamily="65" charset="-120"/>
              <a:ea typeface="標楷體" pitchFamily="65" charset="-120"/>
            </a:endParaRPr>
          </a:p>
          <a:p>
            <a:pPr eaLnBrk="1" fontAlgn="auto" hangingPunct="1">
              <a:spcAft>
                <a:spcPts val="0"/>
              </a:spcAft>
              <a:buFont typeface="Arial" pitchFamily="34" charset="0"/>
              <a:buNone/>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600" b="1" dirty="0">
              <a:latin typeface="標楷體" panose="03000509000000000000" pitchFamily="65" charset="-120"/>
              <a:ea typeface="標楷體" panose="03000509000000000000" pitchFamily="65" charset="-120"/>
            </a:endParaRPr>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17" name="資料庫圖表 16"/>
          <p:cNvGraphicFramePr/>
          <p:nvPr>
            <p:extLst>
              <p:ext uri="{D42A27DB-BD31-4B8C-83A1-F6EECF244321}">
                <p14:modId xmlns:p14="http://schemas.microsoft.com/office/powerpoint/2010/main" val="3600200055"/>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2" name="表格 1"/>
          <p:cNvGraphicFramePr>
            <a:graphicFrameLocks noGrp="1"/>
          </p:cNvGraphicFramePr>
          <p:nvPr>
            <p:extLst>
              <p:ext uri="{D42A27DB-BD31-4B8C-83A1-F6EECF244321}">
                <p14:modId xmlns:p14="http://schemas.microsoft.com/office/powerpoint/2010/main" val="2177223913"/>
              </p:ext>
            </p:extLst>
          </p:nvPr>
        </p:nvGraphicFramePr>
        <p:xfrm>
          <a:off x="1296835" y="2680811"/>
          <a:ext cx="6684405" cy="1691640"/>
        </p:xfrm>
        <a:graphic>
          <a:graphicData uri="http://schemas.openxmlformats.org/drawingml/2006/table">
            <a:tbl>
              <a:tblPr firstRow="1" bandRow="1">
                <a:effectLst/>
                <a:tableStyleId>{5940675A-B579-460E-94D1-54222C63F5DA}</a:tableStyleId>
              </a:tblPr>
              <a:tblGrid>
                <a:gridCol w="2228135">
                  <a:extLst>
                    <a:ext uri="{9D8B030D-6E8A-4147-A177-3AD203B41FA5}">
                      <a16:colId xmlns="" xmlns:a16="http://schemas.microsoft.com/office/drawing/2014/main" val="20000"/>
                    </a:ext>
                  </a:extLst>
                </a:gridCol>
                <a:gridCol w="2228135">
                  <a:extLst>
                    <a:ext uri="{9D8B030D-6E8A-4147-A177-3AD203B41FA5}">
                      <a16:colId xmlns="" xmlns:a16="http://schemas.microsoft.com/office/drawing/2014/main" val="20001"/>
                    </a:ext>
                  </a:extLst>
                </a:gridCol>
                <a:gridCol w="2228135">
                  <a:extLst>
                    <a:ext uri="{9D8B030D-6E8A-4147-A177-3AD203B41FA5}">
                      <a16:colId xmlns="" xmlns:a16="http://schemas.microsoft.com/office/drawing/2014/main" val="20002"/>
                    </a:ext>
                  </a:extLst>
                </a:gridCol>
              </a:tblGrid>
              <a:tr h="370840">
                <a:tc>
                  <a:txBody>
                    <a:bodyPr/>
                    <a:lstStyle/>
                    <a:p>
                      <a:pPr marL="0" algn="ctr" rtl="0" eaLnBrk="1" latinLnBrk="0" hangingPunct="1"/>
                      <a:r>
                        <a:rPr kumimoji="0" lang="zh-TW" altLang="en-US" sz="1600" kern="1200" dirty="0">
                          <a:latin typeface="標楷體" panose="03000509000000000000" pitchFamily="65" charset="-120"/>
                          <a:ea typeface="標楷體" panose="03000509000000000000" pitchFamily="65" charset="-120"/>
                        </a:rPr>
                        <a:t>發票日期</a:t>
                      </a:r>
                      <a:endParaRPr kumimoji="0" lang="zh-TW" altLang="en-US" sz="1600" kern="1200" dirty="0">
                        <a:solidFill>
                          <a:schemeClr val="tx1"/>
                        </a:solidFill>
                        <a:latin typeface="標楷體" panose="03000509000000000000" pitchFamily="65" charset="-120"/>
                        <a:ea typeface="標楷體" panose="03000509000000000000" pitchFamily="65"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rtl="0" eaLnBrk="1" latinLnBrk="0" hangingPunct="1"/>
                      <a:r>
                        <a:rPr kumimoji="0" lang="zh-TW" altLang="en-US" sz="1600" kern="1200" dirty="0">
                          <a:latin typeface="標楷體" panose="03000509000000000000" pitchFamily="65" charset="-120"/>
                          <a:ea typeface="標楷體" panose="03000509000000000000" pitchFamily="65" charset="-120"/>
                        </a:rPr>
                        <a:t>核銷期限</a:t>
                      </a:r>
                      <a:endParaRPr kumimoji="0" lang="zh-TW" altLang="en-US" sz="1600" kern="1200" dirty="0">
                        <a:solidFill>
                          <a:srgbClr val="FF0000"/>
                        </a:solidFill>
                        <a:latin typeface="標楷體" panose="03000509000000000000" pitchFamily="65" charset="-120"/>
                        <a:ea typeface="標楷體" panose="03000509000000000000" pitchFamily="65"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rtl="0" eaLnBrk="1" latinLnBrk="0" hangingPunct="1"/>
                      <a:r>
                        <a:rPr kumimoji="0" lang="zh-TW" altLang="en-US" sz="1600" kern="1200" dirty="0">
                          <a:latin typeface="標楷體" panose="03000509000000000000" pitchFamily="65" charset="-120"/>
                          <a:ea typeface="標楷體" panose="03000509000000000000" pitchFamily="65" charset="-120"/>
                        </a:rPr>
                        <a:t>備註</a:t>
                      </a:r>
                      <a:endParaRPr kumimoji="0" lang="zh-TW" altLang="en-US" sz="1600" kern="1200" dirty="0">
                        <a:solidFill>
                          <a:schemeClr val="tx1"/>
                        </a:solidFill>
                        <a:latin typeface="標楷體" panose="03000509000000000000" pitchFamily="65" charset="-120"/>
                        <a:ea typeface="標楷體" panose="03000509000000000000" pitchFamily="65" charset="-120"/>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0"/>
                  </a:ext>
                </a:extLst>
              </a:tr>
              <a:tr h="370840">
                <a:tc>
                  <a:txBody>
                    <a:bodyPr/>
                    <a:lstStyle/>
                    <a:p>
                      <a:pPr algn="ctr"/>
                      <a:r>
                        <a:rPr lang="en-US" altLang="zh-TW" sz="1600" dirty="0">
                          <a:latin typeface="標楷體" panose="03000509000000000000" pitchFamily="65" charset="-120"/>
                          <a:ea typeface="標楷體" panose="03000509000000000000" pitchFamily="65" charset="-120"/>
                        </a:rPr>
                        <a:t>1~6</a:t>
                      </a:r>
                      <a:r>
                        <a:rPr lang="zh-TW" altLang="en-US" sz="1600" dirty="0">
                          <a:latin typeface="標楷體" panose="03000509000000000000" pitchFamily="65" charset="-120"/>
                          <a:ea typeface="標楷體" panose="03000509000000000000" pitchFamily="65" charset="-120"/>
                        </a:rPr>
                        <a:t>月</a:t>
                      </a:r>
                      <a:endParaRPr lang="en-US" altLang="zh-TW" sz="1600" dirty="0">
                        <a:latin typeface="標楷體" panose="03000509000000000000" pitchFamily="65" charset="-120"/>
                        <a:ea typeface="標楷體" panose="03000509000000000000" pitchFamily="65" charset="-120"/>
                      </a:endParaRPr>
                    </a:p>
                    <a:p>
                      <a:pPr algn="ctr"/>
                      <a:r>
                        <a:rPr lang="en-US" altLang="zh-TW" sz="1600" dirty="0">
                          <a:latin typeface="標楷體" panose="03000509000000000000" pitchFamily="65" charset="-120"/>
                          <a:ea typeface="標楷體" panose="03000509000000000000" pitchFamily="65" charset="-120"/>
                        </a:rPr>
                        <a:t>8~12</a:t>
                      </a:r>
                      <a:r>
                        <a:rPr lang="zh-TW" altLang="en-US" sz="1600" dirty="0">
                          <a:latin typeface="標楷體" panose="03000509000000000000" pitchFamily="65" charset="-120"/>
                          <a:ea typeface="標楷體" panose="03000509000000000000" pitchFamily="65" charset="-120"/>
                        </a:rPr>
                        <a:t>月</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TW" altLang="en-US" sz="1600" dirty="0">
                          <a:latin typeface="標楷體" panose="03000509000000000000" pitchFamily="65" charset="-120"/>
                          <a:ea typeface="標楷體" panose="03000509000000000000" pitchFamily="65" charset="-120"/>
                        </a:rPr>
                        <a:t>發票月份之隔月</a:t>
                      </a:r>
                      <a:r>
                        <a:rPr lang="en-US" altLang="zh-TW" sz="1600" dirty="0">
                          <a:latin typeface="標楷體" panose="03000509000000000000" pitchFamily="65" charset="-120"/>
                          <a:ea typeface="標楷體" panose="03000509000000000000" pitchFamily="65" charset="-120"/>
                        </a:rPr>
                        <a:t>5</a:t>
                      </a:r>
                      <a:r>
                        <a:rPr lang="zh-TW" altLang="en-US" sz="1600" dirty="0">
                          <a:latin typeface="標楷體" panose="03000509000000000000" pitchFamily="65" charset="-120"/>
                          <a:ea typeface="標楷體" panose="03000509000000000000" pitchFamily="65" charset="-120"/>
                        </a:rPr>
                        <a:t>號</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TW" altLang="en-US" sz="1400" smtClean="0">
                          <a:latin typeface="標楷體" panose="03000509000000000000" pitchFamily="65" charset="-120"/>
                          <a:ea typeface="標楷體" panose="03000509000000000000" pitchFamily="65" charset="-120"/>
                        </a:rPr>
                        <a:t>例：</a:t>
                      </a:r>
                      <a:r>
                        <a:rPr lang="en-US" altLang="zh-TW" sz="1400" smtClean="0">
                          <a:latin typeface="標楷體" panose="03000509000000000000" pitchFamily="65" charset="-120"/>
                          <a:ea typeface="標楷體" panose="03000509000000000000" pitchFamily="65" charset="-120"/>
                        </a:rPr>
                        <a:t>3/31</a:t>
                      </a:r>
                      <a:r>
                        <a:rPr lang="zh-TW" altLang="en-US" sz="1400" dirty="0">
                          <a:latin typeface="標楷體" panose="03000509000000000000" pitchFamily="65" charset="-120"/>
                          <a:ea typeface="標楷體" panose="03000509000000000000" pitchFamily="65" charset="-120"/>
                        </a:rPr>
                        <a:t>發票於</a:t>
                      </a:r>
                      <a:r>
                        <a:rPr lang="en-US" altLang="zh-TW" sz="1400" dirty="0">
                          <a:latin typeface="標楷體" panose="03000509000000000000" pitchFamily="65" charset="-120"/>
                          <a:ea typeface="標楷體" panose="03000509000000000000" pitchFamily="65" charset="-120"/>
                        </a:rPr>
                        <a:t>4/5</a:t>
                      </a:r>
                      <a:r>
                        <a:rPr lang="zh-TW" altLang="en-US" sz="1400" dirty="0">
                          <a:latin typeface="標楷體" panose="03000509000000000000" pitchFamily="65" charset="-120"/>
                          <a:ea typeface="標楷體" panose="03000509000000000000" pitchFamily="65" charset="-120"/>
                        </a:rPr>
                        <a:t>以前核銷，最晚應於</a:t>
                      </a:r>
                      <a:r>
                        <a:rPr lang="en-US" altLang="zh-TW" sz="1400" dirty="0">
                          <a:latin typeface="標楷體" panose="03000509000000000000" pitchFamily="65" charset="-120"/>
                          <a:ea typeface="標楷體" panose="03000509000000000000" pitchFamily="65" charset="-120"/>
                        </a:rPr>
                        <a:t>4/30</a:t>
                      </a:r>
                      <a:r>
                        <a:rPr lang="zh-TW" altLang="en-US" sz="1400" dirty="0">
                          <a:latin typeface="標楷體" panose="03000509000000000000" pitchFamily="65" charset="-120"/>
                          <a:ea typeface="標楷體" panose="03000509000000000000" pitchFamily="65" charset="-120"/>
                        </a:rPr>
                        <a:t>前核銷</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10001"/>
                  </a:ext>
                </a:extLst>
              </a:tr>
              <a:tr h="370840">
                <a:tc>
                  <a:txBody>
                    <a:bodyPr/>
                    <a:lstStyle/>
                    <a:p>
                      <a:pPr algn="ctr"/>
                      <a:r>
                        <a:rPr lang="en-US" altLang="zh-TW" sz="1600" dirty="0">
                          <a:latin typeface="標楷體" panose="03000509000000000000" pitchFamily="65" charset="-120"/>
                          <a:ea typeface="標楷體" panose="03000509000000000000" pitchFamily="65" charset="-120"/>
                        </a:rPr>
                        <a:t>7/1~7/20</a:t>
                      </a:r>
                      <a:endParaRPr lang="zh-TW" altLang="en-US" sz="16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TW" sz="1600" b="0" dirty="0">
                          <a:solidFill>
                            <a:schemeClr val="tx1"/>
                          </a:solidFill>
                          <a:latin typeface="標楷體" panose="03000509000000000000" pitchFamily="65" charset="-120"/>
                          <a:ea typeface="標楷體" panose="03000509000000000000" pitchFamily="65" charset="-120"/>
                        </a:rPr>
                        <a:t>7/25</a:t>
                      </a:r>
                      <a:endParaRPr lang="zh-TW" altLang="en-US" sz="1600" b="0" dirty="0">
                        <a:solidFill>
                          <a:schemeClr val="tx1"/>
                        </a:solidFill>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a:r>
                        <a:rPr lang="zh-TW" altLang="en-US" sz="1600" b="1" dirty="0">
                          <a:solidFill>
                            <a:schemeClr val="tx1"/>
                          </a:solidFill>
                          <a:latin typeface="標楷體" panose="03000509000000000000" pitchFamily="65" charset="-120"/>
                          <a:ea typeface="標楷體" panose="03000509000000000000" pitchFamily="65" charset="-120"/>
                        </a:rPr>
                        <a:t>配合學年度關帳，最遲</a:t>
                      </a:r>
                      <a:r>
                        <a:rPr lang="en-US" altLang="zh-TW" sz="1600" b="1" dirty="0">
                          <a:solidFill>
                            <a:srgbClr val="0000FF"/>
                          </a:solidFill>
                          <a:latin typeface="標楷體" panose="03000509000000000000" pitchFamily="65" charset="-120"/>
                          <a:ea typeface="標楷體" panose="03000509000000000000" pitchFamily="65" charset="-120"/>
                        </a:rPr>
                        <a:t>8/5</a:t>
                      </a:r>
                      <a:r>
                        <a:rPr lang="zh-TW" altLang="en-US" sz="1600" b="1" dirty="0">
                          <a:solidFill>
                            <a:schemeClr val="tx1"/>
                          </a:solidFill>
                          <a:latin typeface="標楷體" panose="03000509000000000000" pitchFamily="65" charset="-120"/>
                          <a:ea typeface="標楷體" panose="03000509000000000000" pitchFamily="65" charset="-120"/>
                        </a:rPr>
                        <a:t>，請提早作業</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66"/>
                    </a:solidFill>
                  </a:tcPr>
                </a:tc>
                <a:extLst>
                  <a:ext uri="{0D108BD9-81ED-4DB2-BD59-A6C34878D82A}">
                    <a16:rowId xmlns="" xmlns:a16="http://schemas.microsoft.com/office/drawing/2014/main" val="10002"/>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a:latin typeface="標楷體" panose="03000509000000000000" pitchFamily="65" charset="-120"/>
                          <a:ea typeface="標楷體" panose="03000509000000000000" pitchFamily="65" charset="-120"/>
                        </a:rPr>
                        <a:t>7/21~7/31</a:t>
                      </a:r>
                      <a:endParaRPr lang="zh-TW" altLang="en-US" sz="1600" dirty="0">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TW" sz="1600" b="1" dirty="0">
                          <a:solidFill>
                            <a:schemeClr val="tx1"/>
                          </a:solidFill>
                          <a:latin typeface="標楷體" panose="03000509000000000000" pitchFamily="65" charset="-120"/>
                          <a:ea typeface="標楷體" panose="03000509000000000000" pitchFamily="65" charset="-120"/>
                        </a:rPr>
                        <a:t>8/5</a:t>
                      </a:r>
                      <a:endParaRPr lang="zh-TW" altLang="en-US" sz="1600" b="1" dirty="0">
                        <a:solidFill>
                          <a:schemeClr val="tx1"/>
                        </a:solidFill>
                        <a:latin typeface="標楷體" panose="03000509000000000000" pitchFamily="65" charset="-120"/>
                        <a:ea typeface="標楷體" panose="03000509000000000000" pitchFamily="65" charset="-12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zh-TW" altLang="en-US" sz="1600" dirty="0">
                        <a:latin typeface="標楷體" panose="03000509000000000000" pitchFamily="65" charset="-120"/>
                        <a:ea typeface="標楷體" panose="03000509000000000000" pitchFamily="65" charset="-120"/>
                      </a:endParaRPr>
                    </a:p>
                  </a:txBody>
                  <a:tcPr/>
                </a:tc>
                <a:extLst>
                  <a:ext uri="{0D108BD9-81ED-4DB2-BD59-A6C34878D82A}">
                    <a16:rowId xmlns="" xmlns:a16="http://schemas.microsoft.com/office/drawing/2014/main" val="10003"/>
                  </a:ext>
                </a:extLst>
              </a:tr>
            </a:tbl>
          </a:graphicData>
        </a:graphic>
      </p:graphicFrame>
      <p:grpSp>
        <p:nvGrpSpPr>
          <p:cNvPr id="10" name="群組 9"/>
          <p:cNvGrpSpPr/>
          <p:nvPr/>
        </p:nvGrpSpPr>
        <p:grpSpPr>
          <a:xfrm>
            <a:off x="1463977" y="2680811"/>
            <a:ext cx="6996455" cy="2483728"/>
            <a:chOff x="1666995" y="2780928"/>
            <a:chExt cx="6996455" cy="2483728"/>
          </a:xfrm>
        </p:grpSpPr>
        <p:grpSp>
          <p:nvGrpSpPr>
            <p:cNvPr id="8" name="群組 7"/>
            <p:cNvGrpSpPr/>
            <p:nvPr/>
          </p:nvGrpSpPr>
          <p:grpSpPr>
            <a:xfrm>
              <a:off x="1666995" y="2780928"/>
              <a:ext cx="6996455" cy="2483728"/>
              <a:chOff x="1666995" y="2780928"/>
              <a:chExt cx="6996455" cy="2483728"/>
            </a:xfrm>
          </p:grpSpPr>
          <p:sp>
            <p:nvSpPr>
              <p:cNvPr id="4" name="文字方塊 3"/>
              <p:cNvSpPr txBox="1"/>
              <p:nvPr/>
            </p:nvSpPr>
            <p:spPr>
              <a:xfrm>
                <a:off x="1666995" y="4618325"/>
                <a:ext cx="6996455" cy="646331"/>
              </a:xfrm>
              <a:prstGeom prst="rect">
                <a:avLst/>
              </a:prstGeom>
              <a:noFill/>
            </p:spPr>
            <p:txBody>
              <a:bodyPr wrap="square" rtlCol="0">
                <a:spAutoFit/>
              </a:bodyPr>
              <a:lstStyle/>
              <a:p>
                <a:r>
                  <a:rPr lang="en-US" altLang="zh-TW" b="1" dirty="0">
                    <a:solidFill>
                      <a:srgbClr val="FF0000"/>
                    </a:solidFill>
                    <a:latin typeface="標楷體" panose="03000509000000000000" pitchFamily="65" charset="-120"/>
                    <a:ea typeface="標楷體" panose="03000509000000000000" pitchFamily="65" charset="-120"/>
                  </a:rPr>
                  <a:t>※</a:t>
                </a:r>
                <a:r>
                  <a:rPr lang="zh-TW" altLang="zh-TW" dirty="0">
                    <a:latin typeface="標楷體" panose="03000509000000000000" pitchFamily="65" charset="-120"/>
                    <a:ea typeface="標楷體" panose="03000509000000000000" pitchFamily="65" charset="-120"/>
                  </a:rPr>
                  <a:t>本準則所指核銷期限，係指核銷文件</a:t>
                </a:r>
                <a:r>
                  <a:rPr lang="zh-TW" altLang="zh-TW" u="sng" dirty="0">
                    <a:latin typeface="標楷體" panose="03000509000000000000" pitchFamily="65" charset="-120"/>
                    <a:ea typeface="標楷體" panose="03000509000000000000" pitchFamily="65" charset="-120"/>
                  </a:rPr>
                  <a:t>完整正確送達</a:t>
                </a:r>
                <a:r>
                  <a:rPr lang="zh-TW" altLang="zh-TW" dirty="0">
                    <a:latin typeface="標楷體" panose="03000509000000000000" pitchFamily="65" charset="-120"/>
                    <a:ea typeface="標楷體" panose="03000509000000000000" pitchFamily="65" charset="-120"/>
                  </a:rPr>
                  <a:t>會計室之時間。</a:t>
                </a:r>
                <a:endParaRPr lang="en-US" altLang="zh-TW" dirty="0">
                  <a:latin typeface="標楷體" panose="03000509000000000000" pitchFamily="65" charset="-120"/>
                  <a:ea typeface="標楷體" panose="03000509000000000000" pitchFamily="65" charset="-120"/>
                </a:endParaRPr>
              </a:p>
              <a:p>
                <a:r>
                  <a:rPr lang="zh-TW" altLang="en-US" dirty="0">
                    <a:latin typeface="標楷體" pitchFamily="65" charset="-120"/>
                    <a:ea typeface="標楷體" pitchFamily="65" charset="-120"/>
                  </a:rPr>
                  <a:t>  若在期限內</a:t>
                </a:r>
                <a:r>
                  <a:rPr lang="zh-TW" altLang="zh-TW" dirty="0">
                    <a:latin typeface="標楷體" pitchFamily="65" charset="-120"/>
                    <a:ea typeface="標楷體" pitchFamily="65" charset="-120"/>
                  </a:rPr>
                  <a:t>送件，但修改後送回會計室</a:t>
                </a:r>
                <a:r>
                  <a:rPr lang="zh-TW" altLang="en-US" dirty="0">
                    <a:latin typeface="標楷體" pitchFamily="65" charset="-120"/>
                    <a:ea typeface="標楷體" pitchFamily="65" charset="-120"/>
                  </a:rPr>
                  <a:t>超過期限亦屬逾期核銷。</a:t>
                </a:r>
              </a:p>
            </p:txBody>
          </p:sp>
          <p:sp>
            <p:nvSpPr>
              <p:cNvPr id="7" name="文字方塊 6"/>
              <p:cNvSpPr txBox="1"/>
              <p:nvPr/>
            </p:nvSpPr>
            <p:spPr>
              <a:xfrm>
                <a:off x="3974165" y="2780928"/>
                <a:ext cx="360040" cy="369332"/>
              </a:xfrm>
              <a:prstGeom prst="rect">
                <a:avLst/>
              </a:prstGeom>
              <a:noFill/>
            </p:spPr>
            <p:txBody>
              <a:bodyPr wrap="square" rtlCol="0">
                <a:spAutoFit/>
              </a:bodyPr>
              <a:lstStyle/>
              <a:p>
                <a:r>
                  <a:rPr lang="en-US" altLang="zh-TW" b="1" dirty="0">
                    <a:solidFill>
                      <a:srgbClr val="FF0000"/>
                    </a:solidFill>
                    <a:latin typeface="標楷體" panose="03000509000000000000" pitchFamily="65" charset="-120"/>
                    <a:ea typeface="標楷體" panose="03000509000000000000" pitchFamily="65" charset="-120"/>
                  </a:rPr>
                  <a:t>※</a:t>
                </a:r>
                <a:endParaRPr lang="zh-TW" altLang="en-US" dirty="0"/>
              </a:p>
            </p:txBody>
          </p:sp>
        </p:grpSp>
        <p:sp>
          <p:nvSpPr>
            <p:cNvPr id="9" name="圓角矩形 8"/>
            <p:cNvSpPr/>
            <p:nvPr/>
          </p:nvSpPr>
          <p:spPr>
            <a:xfrm>
              <a:off x="4334205" y="2831165"/>
              <a:ext cx="936104" cy="288032"/>
            </a:xfrm>
            <a:prstGeom prst="roundRect">
              <a:avLst/>
            </a:prstGeom>
            <a:solidFill>
              <a:srgbClr val="FF000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5" name="直排文字版面配置區 2"/>
          <p:cNvSpPr txBox="1">
            <a:spLocks/>
          </p:cNvSpPr>
          <p:nvPr/>
        </p:nvSpPr>
        <p:spPr>
          <a:xfrm>
            <a:off x="817644" y="5187913"/>
            <a:ext cx="7642788" cy="1266294"/>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fontAlgn="auto">
              <a:spcAft>
                <a:spcPts val="0"/>
              </a:spcAft>
              <a:defRPr/>
            </a:pPr>
            <a:r>
              <a:rPr lang="zh-TW" altLang="en-US" sz="2100" dirty="0">
                <a:latin typeface="標楷體" pitchFamily="65" charset="-120"/>
                <a:ea typeface="標楷體" pitchFamily="65" charset="-120"/>
              </a:rPr>
              <a:t>違反應以簽呈經校長核准後</a:t>
            </a:r>
            <a:r>
              <a:rPr lang="zh-TW" altLang="en-US" sz="2100" u="sng" dirty="0">
                <a:latin typeface="標楷體" pitchFamily="65" charset="-120"/>
                <a:ea typeface="標楷體" pitchFamily="65" charset="-120"/>
              </a:rPr>
              <a:t>檢附簽呈核銷</a:t>
            </a: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a:p>
            <a:pPr fontAlgn="auto">
              <a:spcAft>
                <a:spcPts val="0"/>
              </a:spcAft>
              <a:defRPr/>
            </a:pPr>
            <a:endParaRPr lang="en-US" altLang="zh-TW" sz="1600" b="1" dirty="0">
              <a:latin typeface="標楷體" panose="03000509000000000000" pitchFamily="65" charset="-120"/>
              <a:ea typeface="標楷體" panose="03000509000000000000" pitchFamily="65"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26" presetClass="emph" presetSubtype="0" fill="hold" nodeType="withEffect">
                                  <p:stCondLst>
                                    <p:cond delay="0"/>
                                  </p:stCondLst>
                                  <p:childTnLst>
                                    <p:animEffect transition="out" filter="fade">
                                      <p:cBhvr>
                                        <p:cTn id="8" dur="500" tmFilter="0, 0; .2, .5; .8, .5; 1, 0"/>
                                        <p:tgtEl>
                                          <p:spTgt spid="10"/>
                                        </p:tgtEl>
                                      </p:cBhvr>
                                    </p:animEffect>
                                    <p:animScale>
                                      <p:cBhvr>
                                        <p:cTn id="9" dur="250" autoRev="1" fill="hold"/>
                                        <p:tgtEl>
                                          <p:spTgt spid="10"/>
                                        </p:tgtEl>
                                      </p:cBhvr>
                                      <p:by x="105000" y="105000"/>
                                    </p:animScale>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AutoShape 14"/>
          <p:cNvSpPr>
            <a:spLocks/>
          </p:cNvSpPr>
          <p:nvPr/>
        </p:nvSpPr>
        <p:spPr bwMode="auto">
          <a:xfrm>
            <a:off x="611560" y="1340768"/>
            <a:ext cx="7992888" cy="4968552"/>
          </a:xfrm>
          <a:custGeom>
            <a:avLst/>
            <a:gdLst>
              <a:gd name="connsiteX0" fmla="*/ 1025 w 21600"/>
              <a:gd name="connsiteY0" fmla="*/ 0 h 21600"/>
              <a:gd name="connsiteX1" fmla="*/ 721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1025 w 21600"/>
              <a:gd name="connsiteY0" fmla="*/ 0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4624 w 21600"/>
              <a:gd name="connsiteY11" fmla="*/ 304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624 w 21600"/>
              <a:gd name="connsiteY11" fmla="*/ 304 h 21600"/>
              <a:gd name="connsiteX12" fmla="*/ 1025 w 21600"/>
              <a:gd name="connsiteY12" fmla="*/ 0 h 21600"/>
              <a:gd name="connsiteX0" fmla="*/ 4517 w 21600"/>
              <a:gd name="connsiteY0" fmla="*/ 1498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498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600" h="21600">
                <a:moveTo>
                  <a:pt x="4517" y="1682"/>
                </a:moveTo>
                <a:cubicBezTo>
                  <a:pt x="3933" y="3446"/>
                  <a:pt x="4260" y="1691"/>
                  <a:pt x="4159" y="2536"/>
                </a:cubicBezTo>
                <a:lnTo>
                  <a:pt x="477" y="2536"/>
                </a:lnTo>
                <a:cubicBezTo>
                  <a:pt x="213" y="2536"/>
                  <a:pt x="0" y="2915"/>
                  <a:pt x="0" y="3382"/>
                </a:cubicBezTo>
                <a:lnTo>
                  <a:pt x="0" y="20755"/>
                </a:lnTo>
                <a:cubicBezTo>
                  <a:pt x="0" y="21222"/>
                  <a:pt x="213" y="21600"/>
                  <a:pt x="477" y="21600"/>
                </a:cubicBezTo>
                <a:lnTo>
                  <a:pt x="21123" y="21600"/>
                </a:lnTo>
                <a:cubicBezTo>
                  <a:pt x="21387" y="21600"/>
                  <a:pt x="21600" y="21222"/>
                  <a:pt x="21600" y="20755"/>
                </a:cubicBezTo>
                <a:lnTo>
                  <a:pt x="21600" y="3382"/>
                </a:lnTo>
                <a:cubicBezTo>
                  <a:pt x="21600" y="2915"/>
                  <a:pt x="21387" y="2536"/>
                  <a:pt x="21123" y="2536"/>
                </a:cubicBezTo>
                <a:lnTo>
                  <a:pt x="4928" y="2527"/>
                </a:lnTo>
                <a:cubicBezTo>
                  <a:pt x="4505" y="2417"/>
                  <a:pt x="4887" y="2986"/>
                  <a:pt x="4517" y="1682"/>
                </a:cubicBezTo>
                <a:close/>
                <a:moveTo>
                  <a:pt x="1025" y="0"/>
                </a:moveTo>
              </a:path>
            </a:pathLst>
          </a:custGeom>
          <a:solidFill>
            <a:srgbClr val="CADBFE"/>
          </a:solidFill>
          <a:ln w="25400">
            <a:solidFill>
              <a:schemeClr val="tx1">
                <a:alpha val="0"/>
              </a:schemeClr>
            </a:solidFill>
            <a:miter lim="800000"/>
            <a:headEnd/>
            <a:tailEnd/>
          </a:ln>
          <a:effectLst>
            <a:outerShdw blurRad="127000" dist="76199" dir="2700000" algn="ctr" rotWithShape="0">
              <a:schemeClr val="bg2">
                <a:alpha val="75000"/>
              </a:schemeClr>
            </a:outerShdw>
          </a:effectLst>
        </p:spPr>
        <p:txBody>
          <a:bodyPr lIns="0" tIns="0" rIns="0" bIns="0"/>
          <a:lstStyle/>
          <a:p>
            <a:pPr>
              <a:defRPr/>
            </a:pPr>
            <a:endParaRPr lang="zh-TW" altLang="en-US">
              <a:ea typeface="+mn-ea"/>
              <a:cs typeface="+mn-cs"/>
            </a:endParaRP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4</a:t>
            </a:fld>
            <a:endParaRPr lang="en-US" altLang="zh-TW"/>
          </a:p>
        </p:txBody>
      </p:sp>
      <p:sp>
        <p:nvSpPr>
          <p:cNvPr id="9219" name="直排文字版面配置區 2"/>
          <p:cNvSpPr>
            <a:spLocks noGrp="1"/>
          </p:cNvSpPr>
          <p:nvPr>
            <p:ph type="body" orient="vert" idx="4294967295"/>
          </p:nvPr>
        </p:nvSpPr>
        <p:spPr>
          <a:xfrm>
            <a:off x="755576" y="2060848"/>
            <a:ext cx="7642788" cy="3960440"/>
          </a:xfrm>
        </p:spPr>
        <p:txBody>
          <a:bodyPr rtlCol="0">
            <a:normAutofit fontScale="92500" lnSpcReduction="10000"/>
          </a:bodyPr>
          <a:lstStyle/>
          <a:p>
            <a:pPr>
              <a:defRPr/>
            </a:pPr>
            <a:r>
              <a:rPr lang="zh-TW" altLang="en-US" sz="1800" dirty="0">
                <a:latin typeface="標楷體" pitchFamily="65" charset="-120"/>
                <a:ea typeface="標楷體" pitchFamily="65" charset="-120"/>
              </a:rPr>
              <a:t>其他指定付款日期：請於</a:t>
            </a:r>
            <a:r>
              <a:rPr lang="zh-TW" altLang="en-US" sz="1800" dirty="0">
                <a:solidFill>
                  <a:srgbClr val="FF0000"/>
                </a:solidFill>
                <a:latin typeface="標楷體" pitchFamily="65" charset="-120"/>
                <a:ea typeface="標楷體" pitchFamily="65" charset="-120"/>
              </a:rPr>
              <a:t>付款日</a:t>
            </a:r>
            <a:r>
              <a:rPr lang="en-US" altLang="zh-TW" sz="1800" dirty="0">
                <a:solidFill>
                  <a:srgbClr val="FF0000"/>
                </a:solidFill>
                <a:latin typeface="標楷體" pitchFamily="65" charset="-120"/>
                <a:ea typeface="標楷體" pitchFamily="65" charset="-120"/>
              </a:rPr>
              <a:t>10</a:t>
            </a:r>
            <a:r>
              <a:rPr lang="zh-TW" altLang="en-US" sz="1800" dirty="0">
                <a:solidFill>
                  <a:srgbClr val="FF0000"/>
                </a:solidFill>
                <a:latin typeface="標楷體" pitchFamily="65" charset="-120"/>
                <a:ea typeface="標楷體" pitchFamily="65" charset="-120"/>
              </a:rPr>
              <a:t>天前提出</a:t>
            </a:r>
            <a:r>
              <a:rPr lang="zh-TW" altLang="en-US" sz="1800" dirty="0">
                <a:latin typeface="標楷體" pitchFamily="65" charset="-120"/>
                <a:ea typeface="標楷體" pitchFamily="65" charset="-120"/>
              </a:rPr>
              <a:t>，並送達會計室。</a:t>
            </a:r>
            <a:endParaRPr lang="en-US" altLang="zh-TW" sz="1800" dirty="0">
              <a:latin typeface="標楷體" pitchFamily="65" charset="-120"/>
              <a:ea typeface="標楷體" pitchFamily="65" charset="-120"/>
            </a:endParaRPr>
          </a:p>
          <a:p>
            <a:pPr>
              <a:buNone/>
              <a:defRPr/>
            </a:pPr>
            <a:endParaRPr lang="en-US" altLang="zh-TW" sz="1800" dirty="0">
              <a:latin typeface="標楷體" pitchFamily="65" charset="-120"/>
              <a:ea typeface="標楷體" pitchFamily="65" charset="-120"/>
            </a:endParaRPr>
          </a:p>
          <a:p>
            <a:pPr>
              <a:defRPr/>
            </a:pPr>
            <a:r>
              <a:rPr lang="zh-TW" altLang="en-US" sz="1800" dirty="0">
                <a:latin typeface="標楷體" pitchFamily="65" charset="-120"/>
                <a:ea typeface="標楷體" pitchFamily="65" charset="-120"/>
              </a:rPr>
              <a:t>預支款之申請與作業程序如下：</a:t>
            </a:r>
          </a:p>
          <a:p>
            <a:pPr>
              <a:buNone/>
              <a:defRPr/>
            </a:pPr>
            <a:r>
              <a:rPr lang="zh-TW" altLang="en-US" sz="1800" dirty="0">
                <a:latin typeface="標楷體" pitchFamily="65" charset="-120"/>
                <a:ea typeface="標楷體" pitchFamily="65" charset="-120"/>
              </a:rPr>
              <a:t>     一、範圍：</a:t>
            </a:r>
          </a:p>
          <a:p>
            <a:pPr>
              <a:buNone/>
              <a:defRPr/>
            </a:pPr>
            <a:r>
              <a:rPr lang="zh-TW" altLang="en-US" sz="1800" dirty="0">
                <a:latin typeface="標楷體" pitchFamily="65" charset="-120"/>
                <a:ea typeface="標楷體" pitchFamily="65" charset="-120"/>
              </a:rPr>
              <a:t>         </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一</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 給付國外學者專家相關費用（例：機票、生活費、出席費、   </a:t>
            </a:r>
            <a:endParaRPr lang="en-US" altLang="zh-TW" sz="1800" dirty="0">
              <a:latin typeface="標楷體" pitchFamily="65" charset="-120"/>
              <a:ea typeface="標楷體" pitchFamily="65" charset="-120"/>
            </a:endParaRPr>
          </a:p>
          <a:p>
            <a:pPr>
              <a:buNone/>
              <a:defRPr/>
            </a:pPr>
            <a:r>
              <a:rPr lang="zh-TW" altLang="en-US" sz="1800" dirty="0">
                <a:latin typeface="標楷體" pitchFamily="65" charset="-120"/>
                <a:ea typeface="標楷體" pitchFamily="65" charset="-120"/>
              </a:rPr>
              <a:t>              演講費、評審費及授課鐘點費等）。</a:t>
            </a:r>
          </a:p>
          <a:p>
            <a:pPr>
              <a:buNone/>
              <a:defRPr/>
            </a:pPr>
            <a:r>
              <a:rPr lang="zh-TW" altLang="en-US" sz="1800" dirty="0">
                <a:latin typeface="標楷體" pitchFamily="65" charset="-120"/>
                <a:ea typeface="標楷體" pitchFamily="65" charset="-120"/>
              </a:rPr>
              <a:t>         </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二</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 國內、外舉辦活動所需先行給付之零星費用或必要費用。</a:t>
            </a:r>
          </a:p>
          <a:p>
            <a:pPr>
              <a:buNone/>
              <a:defRPr/>
            </a:pPr>
            <a:r>
              <a:rPr lang="zh-TW" altLang="en-US" sz="1800" dirty="0">
                <a:latin typeface="標楷體" pitchFamily="65" charset="-120"/>
                <a:ea typeface="標楷體" pitchFamily="65" charset="-120"/>
              </a:rPr>
              <a:t>         </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三</a:t>
            </a:r>
            <a:r>
              <a:rPr lang="en-US" altLang="zh-TW" sz="1800" dirty="0">
                <a:latin typeface="標楷體" pitchFamily="65" charset="-120"/>
                <a:ea typeface="標楷體" pitchFamily="65" charset="-120"/>
              </a:rPr>
              <a:t>)</a:t>
            </a:r>
            <a:r>
              <a:rPr lang="zh-TW" altLang="en-US" sz="1800" dirty="0">
                <a:latin typeface="標楷體" pitchFamily="65" charset="-120"/>
                <a:ea typeface="標楷體" pitchFamily="65" charset="-120"/>
              </a:rPr>
              <a:t> 其他經校長核准之特殊情況。</a:t>
            </a:r>
          </a:p>
          <a:p>
            <a:pPr>
              <a:buNone/>
              <a:defRPr/>
            </a:pPr>
            <a:r>
              <a:rPr lang="zh-TW" altLang="en-US" sz="1800" dirty="0">
                <a:latin typeface="標楷體" pitchFamily="65" charset="-120"/>
                <a:ea typeface="標楷體" pitchFamily="65" charset="-120"/>
              </a:rPr>
              <a:t>     三、預支時間：</a:t>
            </a:r>
            <a:r>
              <a:rPr lang="zh-TW" altLang="en-US" sz="1800" dirty="0">
                <a:solidFill>
                  <a:srgbClr val="FF0000"/>
                </a:solidFill>
                <a:latin typeface="標楷體" pitchFamily="65" charset="-120"/>
                <a:ea typeface="標楷體" pitchFamily="65" charset="-120"/>
              </a:rPr>
              <a:t>活動開始前一個月內提出申請</a:t>
            </a:r>
            <a:endParaRPr lang="en-US" altLang="zh-TW" sz="1800" dirty="0">
              <a:solidFill>
                <a:srgbClr val="FF0000"/>
              </a:solidFill>
              <a:latin typeface="標楷體" pitchFamily="65" charset="-120"/>
              <a:ea typeface="標楷體" pitchFamily="65" charset="-120"/>
            </a:endParaRPr>
          </a:p>
          <a:p>
            <a:pPr>
              <a:buNone/>
              <a:defRPr/>
            </a:pPr>
            <a:r>
              <a:rPr lang="zh-TW" altLang="en-US" sz="1800" dirty="0">
                <a:latin typeface="標楷體" pitchFamily="65" charset="-120"/>
                <a:ea typeface="標楷體" pitchFamily="65" charset="-120"/>
              </a:rPr>
              <a:t>     四、核銷期限：活動後</a:t>
            </a:r>
            <a:r>
              <a:rPr lang="zh-TW" altLang="en-US" sz="1800" dirty="0">
                <a:solidFill>
                  <a:srgbClr val="FF0000"/>
                </a:solidFill>
                <a:latin typeface="標楷體" pitchFamily="65" charset="-120"/>
                <a:ea typeface="標楷體" pitchFamily="65" charset="-120"/>
              </a:rPr>
              <a:t>一個月內</a:t>
            </a:r>
            <a:r>
              <a:rPr lang="zh-TW" altLang="en-US" sz="1800" dirty="0">
                <a:latin typeface="標楷體" pitchFamily="65" charset="-120"/>
                <a:ea typeface="標楷體" pitchFamily="65" charset="-120"/>
              </a:rPr>
              <a:t>將所有憑證送達會計室核銷，逾期者</a:t>
            </a:r>
            <a:endParaRPr lang="en-US" altLang="zh-TW" sz="1800" dirty="0">
              <a:latin typeface="標楷體" pitchFamily="65" charset="-120"/>
              <a:ea typeface="標楷體" pitchFamily="65" charset="-120"/>
            </a:endParaRPr>
          </a:p>
          <a:p>
            <a:pPr>
              <a:buNone/>
              <a:defRPr/>
            </a:pPr>
            <a:r>
              <a:rPr lang="en-US" altLang="zh-TW" sz="1800" dirty="0">
                <a:latin typeface="標楷體" pitchFamily="65" charset="-120"/>
                <a:ea typeface="標楷體" pitchFamily="65" charset="-120"/>
              </a:rPr>
              <a:t>			</a:t>
            </a:r>
            <a:r>
              <a:rPr lang="zh-TW" altLang="en-US" sz="1800" dirty="0">
                <a:latin typeface="標楷體" pitchFamily="65" charset="-120"/>
                <a:ea typeface="標楷體" pitchFamily="65" charset="-120"/>
              </a:rPr>
              <a:t>  會計室將寄發「預支款逾期核銷通知單」，由申請單</a:t>
            </a:r>
            <a:endParaRPr lang="en-US" altLang="zh-TW" sz="1800" dirty="0">
              <a:latin typeface="標楷體" pitchFamily="65" charset="-120"/>
              <a:ea typeface="標楷體" pitchFamily="65" charset="-120"/>
            </a:endParaRPr>
          </a:p>
          <a:p>
            <a:pPr>
              <a:buNone/>
              <a:defRPr/>
            </a:pPr>
            <a:r>
              <a:rPr lang="en-US" altLang="zh-TW" sz="1800" dirty="0">
                <a:latin typeface="標楷體" pitchFamily="65" charset="-120"/>
                <a:ea typeface="標楷體" pitchFamily="65" charset="-120"/>
              </a:rPr>
              <a:t>			</a:t>
            </a:r>
            <a:r>
              <a:rPr lang="zh-TW" altLang="en-US" sz="1800" dirty="0">
                <a:latin typeface="標楷體" pitchFamily="65" charset="-120"/>
                <a:ea typeface="標楷體" pitchFamily="65" charset="-120"/>
              </a:rPr>
              <a:t>  位承辦同仁敘明原因並依程序經各主管簽核後，將此</a:t>
            </a:r>
            <a:endParaRPr lang="en-US" altLang="zh-TW" sz="1800" dirty="0">
              <a:latin typeface="標楷體" pitchFamily="65" charset="-120"/>
              <a:ea typeface="標楷體" pitchFamily="65" charset="-120"/>
            </a:endParaRPr>
          </a:p>
          <a:p>
            <a:pPr>
              <a:buNone/>
              <a:defRPr/>
            </a:pPr>
            <a:r>
              <a:rPr lang="en-US" altLang="zh-TW" sz="1800" dirty="0">
                <a:latin typeface="標楷體" pitchFamily="65" charset="-120"/>
                <a:ea typeface="標楷體" pitchFamily="65" charset="-120"/>
              </a:rPr>
              <a:t>			</a:t>
            </a:r>
            <a:r>
              <a:rPr lang="zh-TW" altLang="en-US" sz="1800" dirty="0">
                <a:latin typeface="標楷體" pitchFamily="65" charset="-120"/>
                <a:ea typeface="標楷體" pitchFamily="65" charset="-120"/>
              </a:rPr>
              <a:t>  通知單送回會計室，每單位每學期原則不宜超過 </a:t>
            </a:r>
            <a:r>
              <a:rPr lang="en-US" altLang="zh-TW" sz="1800" dirty="0">
                <a:latin typeface="標楷體" pitchFamily="65" charset="-120"/>
                <a:ea typeface="標楷體" pitchFamily="65" charset="-120"/>
              </a:rPr>
              <a:t>3 </a:t>
            </a:r>
            <a:r>
              <a:rPr lang="zh-TW" altLang="en-US" sz="1800" dirty="0">
                <a:latin typeface="標楷體" pitchFamily="65" charset="-120"/>
                <a:ea typeface="標楷體" pitchFamily="65" charset="-120"/>
              </a:rPr>
              <a:t>次。</a:t>
            </a: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a:p>
            <a:pPr eaLnBrk="1" fontAlgn="auto" hangingPunct="1">
              <a:spcAft>
                <a:spcPts val="0"/>
              </a:spcAft>
              <a:buFont typeface="Wingdings 2"/>
              <a:buChar char=""/>
              <a:defRPr/>
            </a:pPr>
            <a:endParaRPr lang="en-US" altLang="zh-TW" sz="1800" b="1" dirty="0">
              <a:latin typeface="標楷體" panose="03000509000000000000" pitchFamily="65" charset="-120"/>
              <a:ea typeface="標楷體" panose="03000509000000000000" pitchFamily="65" charset="-120"/>
            </a:endParaRPr>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17" name="資料庫圖表 16"/>
          <p:cNvGraphicFramePr/>
          <p:nvPr>
            <p:extLst>
              <p:ext uri="{D42A27DB-BD31-4B8C-83A1-F6EECF244321}">
                <p14:modId xmlns:p14="http://schemas.microsoft.com/office/powerpoint/2010/main" val="889380069"/>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2123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 name="圓角矩形 25"/>
          <p:cNvSpPr/>
          <p:nvPr/>
        </p:nvSpPr>
        <p:spPr>
          <a:xfrm>
            <a:off x="997000" y="3582628"/>
            <a:ext cx="7397931" cy="358936"/>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5</a:t>
            </a:fld>
            <a:endParaRPr lang="en-US" altLang="zh-TW" dirty="0"/>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17" name="資料庫圖表 16"/>
          <p:cNvGraphicFramePr/>
          <p:nvPr>
            <p:extLst>
              <p:ext uri="{D42A27DB-BD31-4B8C-83A1-F6EECF244321}">
                <p14:modId xmlns:p14="http://schemas.microsoft.com/office/powerpoint/2010/main" val="1457360532"/>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8" name="圓角矩形 27"/>
          <p:cNvSpPr/>
          <p:nvPr/>
        </p:nvSpPr>
        <p:spPr>
          <a:xfrm>
            <a:off x="2843808" y="2276872"/>
            <a:ext cx="1224000" cy="72008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流用單</a:t>
            </a:r>
          </a:p>
        </p:txBody>
      </p:sp>
      <p:sp>
        <p:nvSpPr>
          <p:cNvPr id="30" name="圓角矩形 29"/>
          <p:cNvSpPr/>
          <p:nvPr/>
        </p:nvSpPr>
        <p:spPr>
          <a:xfrm>
            <a:off x="4283968" y="2276872"/>
            <a:ext cx="1224136" cy="72008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單位主管審核</a:t>
            </a:r>
          </a:p>
        </p:txBody>
      </p:sp>
      <p:sp>
        <p:nvSpPr>
          <p:cNvPr id="32" name="圓角矩形 31"/>
          <p:cNvSpPr/>
          <p:nvPr/>
        </p:nvSpPr>
        <p:spPr>
          <a:xfrm>
            <a:off x="5724128" y="2276872"/>
            <a:ext cx="1224136" cy="72008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教學發展中心</a:t>
            </a:r>
          </a:p>
        </p:txBody>
      </p:sp>
      <p:sp>
        <p:nvSpPr>
          <p:cNvPr id="34" name="圓角矩形 33"/>
          <p:cNvSpPr/>
          <p:nvPr/>
        </p:nvSpPr>
        <p:spPr>
          <a:xfrm>
            <a:off x="7164288" y="2276872"/>
            <a:ext cx="1224136" cy="720080"/>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校長</a:t>
            </a:r>
          </a:p>
        </p:txBody>
      </p:sp>
      <p:sp>
        <p:nvSpPr>
          <p:cNvPr id="9230" name="文字方塊 9229"/>
          <p:cNvSpPr txBox="1"/>
          <p:nvPr/>
        </p:nvSpPr>
        <p:spPr>
          <a:xfrm>
            <a:off x="5580044" y="1855533"/>
            <a:ext cx="1512304" cy="307777"/>
          </a:xfrm>
          <a:prstGeom prst="borderCallout2">
            <a:avLst>
              <a:gd name="adj1" fmla="val 50695"/>
              <a:gd name="adj2" fmla="val -531"/>
              <a:gd name="adj3" fmla="val 63474"/>
              <a:gd name="adj4" fmla="val -16667"/>
              <a:gd name="adj5" fmla="val 112500"/>
              <a:gd name="adj6" fmla="val -46667"/>
            </a:avLst>
          </a:prstGeom>
          <a:noFill/>
          <a:ln>
            <a:solidFill>
              <a:schemeClr val="tx1"/>
            </a:solidFill>
          </a:ln>
        </p:spPr>
        <p:txBody>
          <a:bodyPr wrap="square" rtlCol="0">
            <a:spAutoFit/>
          </a:bodyPr>
          <a:lstStyle/>
          <a:p>
            <a:r>
              <a:rPr lang="zh-TW" altLang="en-US" sz="1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標楷體" panose="03000509000000000000" pitchFamily="65" charset="-120"/>
                <a:ea typeface="標楷體" panose="03000509000000000000" pitchFamily="65" charset="-120"/>
              </a:rPr>
              <a:t>分層負責表權限</a:t>
            </a:r>
          </a:p>
        </p:txBody>
      </p:sp>
      <p:cxnSp>
        <p:nvCxnSpPr>
          <p:cNvPr id="9232" name="直線單箭頭接點 9231"/>
          <p:cNvCxnSpPr>
            <a:stCxn id="28" idx="3"/>
            <a:endCxn id="30" idx="1"/>
          </p:cNvCxnSpPr>
          <p:nvPr/>
        </p:nvCxnSpPr>
        <p:spPr>
          <a:xfrm>
            <a:off x="4067808" y="2636912"/>
            <a:ext cx="21616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234" name="直線單箭頭接點 9233"/>
          <p:cNvCxnSpPr>
            <a:endCxn id="32" idx="1"/>
          </p:cNvCxnSpPr>
          <p:nvPr/>
        </p:nvCxnSpPr>
        <p:spPr>
          <a:xfrm>
            <a:off x="5508104" y="2632348"/>
            <a:ext cx="216024" cy="456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236" name="直線單箭頭接點 9235"/>
          <p:cNvCxnSpPr>
            <a:stCxn id="32" idx="3"/>
            <a:endCxn id="34" idx="1"/>
          </p:cNvCxnSpPr>
          <p:nvPr/>
        </p:nvCxnSpPr>
        <p:spPr>
          <a:xfrm>
            <a:off x="6948264" y="2636912"/>
            <a:ext cx="216024"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 name="直排文字版面配置區 2"/>
          <p:cNvSpPr>
            <a:spLocks noGrp="1"/>
          </p:cNvSpPr>
          <p:nvPr>
            <p:ph type="body" orient="vert" idx="1"/>
          </p:nvPr>
        </p:nvSpPr>
        <p:spPr>
          <a:xfrm>
            <a:off x="1187624" y="4527240"/>
            <a:ext cx="7128792" cy="1824820"/>
          </a:xfrm>
        </p:spPr>
        <p:txBody>
          <a:bodyPr vert="horz">
            <a:normAutofit/>
          </a:bodyPr>
          <a:lstStyle/>
          <a:p>
            <a:r>
              <a:rPr lang="zh-TW" altLang="en-US" sz="1800" dirty="0">
                <a:solidFill>
                  <a:srgbClr val="FF0000"/>
                </a:solidFill>
                <a:latin typeface="標楷體" panose="03000509000000000000" pitchFamily="65" charset="-120"/>
                <a:ea typeface="標楷體" panose="03000509000000000000" pitchFamily="65" charset="-120"/>
              </a:rPr>
              <a:t>經教育部核定之經常門、資本門經費，除配合款外，不得再調整流用。</a:t>
            </a:r>
            <a:endParaRPr lang="en-US" altLang="zh-TW" sz="1800" dirty="0">
              <a:solidFill>
                <a:srgbClr val="FF0000"/>
              </a:solidFill>
              <a:latin typeface="標楷體" panose="03000509000000000000" pitchFamily="65" charset="-120"/>
              <a:ea typeface="標楷體" panose="03000509000000000000" pitchFamily="65" charset="-120"/>
            </a:endParaRPr>
          </a:p>
          <a:p>
            <a:pPr lvl="0"/>
            <a:r>
              <a:rPr lang="zh-TW" altLang="en-US" sz="1800" dirty="0">
                <a:solidFill>
                  <a:srgbClr val="FF0000"/>
                </a:solidFill>
                <a:latin typeface="標楷體" panose="03000509000000000000" pitchFamily="65" charset="-120"/>
                <a:ea typeface="標楷體" panose="03000509000000000000" pitchFamily="65" charset="-120"/>
              </a:rPr>
              <a:t>人事費、資本門需經管考會議通過才能執行</a:t>
            </a:r>
            <a:endParaRPr lang="en-US" altLang="zh-TW" sz="1800" dirty="0">
              <a:solidFill>
                <a:srgbClr val="FF0000"/>
              </a:solidFill>
              <a:latin typeface="標楷體" panose="03000509000000000000" pitchFamily="65" charset="-120"/>
              <a:ea typeface="標楷體" panose="03000509000000000000" pitchFamily="65" charset="-120"/>
            </a:endParaRPr>
          </a:p>
          <a:p>
            <a:pPr lvl="0"/>
            <a:r>
              <a:rPr lang="zh-TW" altLang="en-US" sz="1800" dirty="0">
                <a:solidFill>
                  <a:srgbClr val="FF0000"/>
                </a:solidFill>
                <a:latin typeface="標楷體" panose="03000509000000000000" pitchFamily="65" charset="-120"/>
                <a:ea typeface="標楷體" panose="03000509000000000000" pitchFamily="65" charset="-120"/>
              </a:rPr>
              <a:t>流用單系統退單請洽教發中心</a:t>
            </a:r>
            <a:endParaRPr lang="en-US" altLang="zh-TW" sz="1800" dirty="0">
              <a:solidFill>
                <a:srgbClr val="FF0000"/>
              </a:solidFill>
              <a:latin typeface="標楷體" panose="03000509000000000000" pitchFamily="65" charset="-120"/>
              <a:ea typeface="標楷體" panose="03000509000000000000" pitchFamily="65" charset="-120"/>
            </a:endParaRPr>
          </a:p>
        </p:txBody>
      </p:sp>
      <p:sp>
        <p:nvSpPr>
          <p:cNvPr id="7" name="圓角矩形 6"/>
          <p:cNvSpPr/>
          <p:nvPr/>
        </p:nvSpPr>
        <p:spPr>
          <a:xfrm>
            <a:off x="990493" y="3068960"/>
            <a:ext cx="7397931" cy="482626"/>
          </a:xfrm>
          <a:prstGeom prst="round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225" name="文字方塊 9224"/>
          <p:cNvSpPr txBox="1"/>
          <p:nvPr/>
        </p:nvSpPr>
        <p:spPr>
          <a:xfrm>
            <a:off x="971600" y="3068960"/>
            <a:ext cx="1800493" cy="523220"/>
          </a:xfrm>
          <a:prstGeom prst="rect">
            <a:avLst/>
          </a:prstGeom>
          <a:noFill/>
        </p:spPr>
        <p:txBody>
          <a:bodyPr wrap="none" rtlCol="0">
            <a:spAutoFit/>
          </a:bodyPr>
          <a:lstStyle/>
          <a:p>
            <a:r>
              <a:rPr lang="en-US" altLang="zh-TW" sz="1400" dirty="0">
                <a:latin typeface="標楷體" panose="03000509000000000000" pitchFamily="65" charset="-120"/>
                <a:ea typeface="標楷體" panose="03000509000000000000" pitchFamily="65" charset="-120"/>
              </a:rPr>
              <a:t>1.</a:t>
            </a:r>
            <a:r>
              <a:rPr lang="zh-TW" altLang="en-US" sz="1400" dirty="0">
                <a:latin typeface="標楷體" panose="03000509000000000000" pitchFamily="65" charset="-120"/>
                <a:ea typeface="標楷體" panose="03000509000000000000" pitchFamily="65" charset="-120"/>
              </a:rPr>
              <a:t>同子計畫內流用</a:t>
            </a:r>
            <a:endParaRPr lang="en-US" altLang="zh-TW" sz="1400" dirty="0">
              <a:latin typeface="標楷體" panose="03000509000000000000" pitchFamily="65" charset="-120"/>
              <a:ea typeface="標楷體" panose="03000509000000000000" pitchFamily="65" charset="-120"/>
            </a:endParaRPr>
          </a:p>
          <a:p>
            <a:r>
              <a:rPr lang="en-US" altLang="zh-TW" sz="1400" dirty="0">
                <a:latin typeface="標楷體" panose="03000509000000000000" pitchFamily="65" charset="-120"/>
                <a:ea typeface="標楷體" panose="03000509000000000000" pitchFamily="65" charset="-120"/>
              </a:rPr>
              <a:t>2.</a:t>
            </a:r>
            <a:r>
              <a:rPr lang="zh-TW" altLang="en-US" sz="1400" dirty="0">
                <a:latin typeface="標楷體" panose="03000509000000000000" pitchFamily="65" charset="-120"/>
                <a:ea typeface="標楷體" panose="03000509000000000000" pitchFamily="65" charset="-120"/>
              </a:rPr>
              <a:t>同面向跨分項流用</a:t>
            </a:r>
          </a:p>
        </p:txBody>
      </p:sp>
      <p:sp>
        <p:nvSpPr>
          <p:cNvPr id="65" name="文字方塊 64"/>
          <p:cNvSpPr txBox="1"/>
          <p:nvPr/>
        </p:nvSpPr>
        <p:spPr>
          <a:xfrm>
            <a:off x="990493" y="3625279"/>
            <a:ext cx="1800493" cy="307777"/>
          </a:xfrm>
          <a:prstGeom prst="rect">
            <a:avLst/>
          </a:prstGeom>
          <a:noFill/>
        </p:spPr>
        <p:txBody>
          <a:bodyPr wrap="none" rtlCol="0">
            <a:spAutoFit/>
          </a:bodyPr>
          <a:lstStyle/>
          <a:p>
            <a:r>
              <a:rPr lang="zh-TW" altLang="en-US" sz="1400" dirty="0">
                <a:latin typeface="標楷體" panose="03000509000000000000" pitchFamily="65" charset="-120"/>
                <a:ea typeface="標楷體" panose="03000509000000000000" pitchFamily="65" charset="-120"/>
              </a:rPr>
              <a:t>不同面項跨分項流用</a:t>
            </a:r>
          </a:p>
        </p:txBody>
      </p:sp>
      <p:cxnSp>
        <p:nvCxnSpPr>
          <p:cNvPr id="35" name="直線接點 34"/>
          <p:cNvCxnSpPr/>
          <p:nvPr/>
        </p:nvCxnSpPr>
        <p:spPr>
          <a:xfrm>
            <a:off x="5108613" y="3278335"/>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3" name="直線接點 32"/>
          <p:cNvCxnSpPr/>
          <p:nvPr/>
        </p:nvCxnSpPr>
        <p:spPr>
          <a:xfrm>
            <a:off x="5127128" y="3751807"/>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8" name="直線接點 67"/>
          <p:cNvCxnSpPr/>
          <p:nvPr/>
        </p:nvCxnSpPr>
        <p:spPr>
          <a:xfrm>
            <a:off x="3686968" y="3751807"/>
            <a:ext cx="4277272"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6" name="直線接點 35"/>
          <p:cNvCxnSpPr/>
          <p:nvPr/>
        </p:nvCxnSpPr>
        <p:spPr>
          <a:xfrm>
            <a:off x="6624820" y="3751807"/>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線接點 45"/>
          <p:cNvCxnSpPr/>
          <p:nvPr/>
        </p:nvCxnSpPr>
        <p:spPr>
          <a:xfrm>
            <a:off x="6624820" y="3751807"/>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3" name="直線接點 42"/>
          <p:cNvCxnSpPr/>
          <p:nvPr/>
        </p:nvCxnSpPr>
        <p:spPr>
          <a:xfrm>
            <a:off x="5127128" y="3751807"/>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群組 3"/>
          <p:cNvGrpSpPr/>
          <p:nvPr/>
        </p:nvGrpSpPr>
        <p:grpSpPr>
          <a:xfrm>
            <a:off x="3686968" y="3751807"/>
            <a:ext cx="4320480" cy="3820"/>
            <a:chOff x="3686968" y="3751807"/>
            <a:chExt cx="4320480" cy="3820"/>
          </a:xfrm>
        </p:grpSpPr>
        <p:cxnSp>
          <p:nvCxnSpPr>
            <p:cNvPr id="37" name="直線接點 36"/>
            <p:cNvCxnSpPr/>
            <p:nvPr/>
          </p:nvCxnSpPr>
          <p:spPr>
            <a:xfrm>
              <a:off x="5112652" y="3751807"/>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9" name="直線接點 38"/>
            <p:cNvCxnSpPr/>
            <p:nvPr/>
          </p:nvCxnSpPr>
          <p:spPr>
            <a:xfrm>
              <a:off x="3686968" y="3751807"/>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7" name="直線接點 46"/>
            <p:cNvCxnSpPr/>
            <p:nvPr/>
          </p:nvCxnSpPr>
          <p:spPr>
            <a:xfrm flipV="1">
              <a:off x="7970539" y="3751807"/>
              <a:ext cx="36909" cy="382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5" name="直線接點 44"/>
            <p:cNvCxnSpPr/>
            <p:nvPr/>
          </p:nvCxnSpPr>
          <p:spPr>
            <a:xfrm>
              <a:off x="6624820" y="3751807"/>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cxnSp>
        <p:nvCxnSpPr>
          <p:cNvPr id="48" name="直線接點 47"/>
          <p:cNvCxnSpPr/>
          <p:nvPr/>
        </p:nvCxnSpPr>
        <p:spPr>
          <a:xfrm>
            <a:off x="6625670" y="3278335"/>
            <a:ext cx="8563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 name="群組 5"/>
          <p:cNvGrpSpPr/>
          <p:nvPr/>
        </p:nvGrpSpPr>
        <p:grpSpPr>
          <a:xfrm>
            <a:off x="3679988" y="3278335"/>
            <a:ext cx="2936152" cy="8237"/>
            <a:chOff x="3679988" y="3278335"/>
            <a:chExt cx="2936152" cy="8237"/>
          </a:xfrm>
        </p:grpSpPr>
        <p:cxnSp>
          <p:nvCxnSpPr>
            <p:cNvPr id="67" name="直線接點 66"/>
            <p:cNvCxnSpPr/>
            <p:nvPr/>
          </p:nvCxnSpPr>
          <p:spPr>
            <a:xfrm flipV="1">
              <a:off x="3679988" y="3278335"/>
              <a:ext cx="2936152" cy="6212"/>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0" name="直線接點 39"/>
            <p:cNvCxnSpPr/>
            <p:nvPr/>
          </p:nvCxnSpPr>
          <p:spPr>
            <a:xfrm>
              <a:off x="3689811" y="3278772"/>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8" name="直線接點 37"/>
            <p:cNvCxnSpPr/>
            <p:nvPr/>
          </p:nvCxnSpPr>
          <p:spPr>
            <a:xfrm>
              <a:off x="5106340" y="3286572"/>
              <a:ext cx="86484" cy="0"/>
            </a:xfrm>
            <a:prstGeom prst="line">
              <a:avLst/>
            </a:prstGeom>
            <a:ln w="76200">
              <a:solidFill>
                <a:srgbClr val="FF0000">
                  <a:alpha val="43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887902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AutoShape 14"/>
          <p:cNvSpPr>
            <a:spLocks/>
          </p:cNvSpPr>
          <p:nvPr/>
        </p:nvSpPr>
        <p:spPr bwMode="auto">
          <a:xfrm>
            <a:off x="682824" y="1325488"/>
            <a:ext cx="7992888" cy="4968552"/>
          </a:xfrm>
          <a:custGeom>
            <a:avLst/>
            <a:gdLst>
              <a:gd name="connsiteX0" fmla="*/ 1025 w 21600"/>
              <a:gd name="connsiteY0" fmla="*/ 0 h 21600"/>
              <a:gd name="connsiteX1" fmla="*/ 721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1025 w 21600"/>
              <a:gd name="connsiteY0" fmla="*/ 0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1025 w 21600"/>
              <a:gd name="connsiteY11" fmla="*/ 0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435 h 21600"/>
              <a:gd name="connsiteX11" fmla="*/ 4624 w 21600"/>
              <a:gd name="connsiteY11" fmla="*/ 304 h 21600"/>
              <a:gd name="connsiteX12" fmla="*/ 1025 w 21600"/>
              <a:gd name="connsiteY12" fmla="*/ 0 h 21600"/>
              <a:gd name="connsiteX0" fmla="*/ 4624 w 21600"/>
              <a:gd name="connsiteY0" fmla="*/ 304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624 w 21600"/>
              <a:gd name="connsiteY11" fmla="*/ 304 h 21600"/>
              <a:gd name="connsiteX12" fmla="*/ 1025 w 21600"/>
              <a:gd name="connsiteY12" fmla="*/ 0 h 21600"/>
              <a:gd name="connsiteX0" fmla="*/ 4517 w 21600"/>
              <a:gd name="connsiteY0" fmla="*/ 1498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498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71 w 21600"/>
              <a:gd name="connsiteY0" fmla="*/ 1131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71 w 21600"/>
              <a:gd name="connsiteY11" fmla="*/ 1131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4928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4159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3133 w 21600"/>
              <a:gd name="connsiteY10" fmla="*/ 2527 h 21600"/>
              <a:gd name="connsiteX11" fmla="*/ 4517 w 21600"/>
              <a:gd name="connsiteY11" fmla="*/ 1682 h 21600"/>
              <a:gd name="connsiteX12" fmla="*/ 1025 w 21600"/>
              <a:gd name="connsiteY12" fmla="*/ 0 h 21600"/>
              <a:gd name="connsiteX0" fmla="*/ 4517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3133 w 21600"/>
              <a:gd name="connsiteY10" fmla="*/ 2527 h 21600"/>
              <a:gd name="connsiteX11" fmla="*/ 4517 w 21600"/>
              <a:gd name="connsiteY11" fmla="*/ 1682 h 21600"/>
              <a:gd name="connsiteX12" fmla="*/ 1025 w 21600"/>
              <a:gd name="connsiteY12" fmla="*/ 0 h 21600"/>
              <a:gd name="connsiteX0" fmla="*/ 11714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3133 w 21600"/>
              <a:gd name="connsiteY10" fmla="*/ 2527 h 21600"/>
              <a:gd name="connsiteX11" fmla="*/ 11714 w 21600"/>
              <a:gd name="connsiteY11" fmla="*/ 1682 h 21600"/>
              <a:gd name="connsiteX12" fmla="*/ 1025 w 21600"/>
              <a:gd name="connsiteY12" fmla="*/ 0 h 21600"/>
              <a:gd name="connsiteX0" fmla="*/ 11714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2221 w 21600"/>
              <a:gd name="connsiteY10" fmla="*/ 2527 h 21600"/>
              <a:gd name="connsiteX11" fmla="*/ 11714 w 21600"/>
              <a:gd name="connsiteY11" fmla="*/ 1682 h 21600"/>
              <a:gd name="connsiteX12" fmla="*/ 1025 w 21600"/>
              <a:gd name="connsiteY12" fmla="*/ 0 h 21600"/>
              <a:gd name="connsiteX0" fmla="*/ 11714 w 21600"/>
              <a:gd name="connsiteY0" fmla="*/ 1682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1714 w 21600"/>
              <a:gd name="connsiteY11" fmla="*/ 1682 h 21600"/>
              <a:gd name="connsiteX12" fmla="*/ 1025 w 21600"/>
              <a:gd name="connsiteY12" fmla="*/ 0 h 21600"/>
              <a:gd name="connsiteX0" fmla="*/ 18483 w 21600"/>
              <a:gd name="connsiteY0" fmla="*/ 1596 h 21600"/>
              <a:gd name="connsiteX1" fmla="*/ 113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7808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8077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8184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 name="connsiteX0" fmla="*/ 18483 w 21600"/>
              <a:gd name="connsiteY0" fmla="*/ 1596 h 21600"/>
              <a:gd name="connsiteX1" fmla="*/ 18184 w 21600"/>
              <a:gd name="connsiteY1" fmla="*/ 2536 h 21600"/>
              <a:gd name="connsiteX2" fmla="*/ 477 w 21600"/>
              <a:gd name="connsiteY2" fmla="*/ 2536 h 21600"/>
              <a:gd name="connsiteX3" fmla="*/ 0 w 21600"/>
              <a:gd name="connsiteY3" fmla="*/ 3382 h 21600"/>
              <a:gd name="connsiteX4" fmla="*/ 0 w 21600"/>
              <a:gd name="connsiteY4" fmla="*/ 20755 h 21600"/>
              <a:gd name="connsiteX5" fmla="*/ 477 w 21600"/>
              <a:gd name="connsiteY5" fmla="*/ 21600 h 21600"/>
              <a:gd name="connsiteX6" fmla="*/ 21123 w 21600"/>
              <a:gd name="connsiteY6" fmla="*/ 21600 h 21600"/>
              <a:gd name="connsiteX7" fmla="*/ 21600 w 21600"/>
              <a:gd name="connsiteY7" fmla="*/ 20755 h 21600"/>
              <a:gd name="connsiteX8" fmla="*/ 21600 w 21600"/>
              <a:gd name="connsiteY8" fmla="*/ 3382 h 21600"/>
              <a:gd name="connsiteX9" fmla="*/ 21123 w 21600"/>
              <a:gd name="connsiteY9" fmla="*/ 2536 h 21600"/>
              <a:gd name="connsiteX10" fmla="*/ 19043 w 21600"/>
              <a:gd name="connsiteY10" fmla="*/ 2527 h 21600"/>
              <a:gd name="connsiteX11" fmla="*/ 18483 w 21600"/>
              <a:gd name="connsiteY11" fmla="*/ 1596 h 21600"/>
              <a:gd name="connsiteX12" fmla="*/ 1025 w 21600"/>
              <a:gd name="connsiteY12" fmla="*/ 0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600" h="21600">
                <a:moveTo>
                  <a:pt x="18483" y="1596"/>
                </a:moveTo>
                <a:cubicBezTo>
                  <a:pt x="17899" y="3360"/>
                  <a:pt x="18178" y="2555"/>
                  <a:pt x="18184" y="2536"/>
                </a:cubicBezTo>
                <a:lnTo>
                  <a:pt x="477" y="2536"/>
                </a:lnTo>
                <a:cubicBezTo>
                  <a:pt x="213" y="2536"/>
                  <a:pt x="0" y="2915"/>
                  <a:pt x="0" y="3382"/>
                </a:cubicBezTo>
                <a:lnTo>
                  <a:pt x="0" y="20755"/>
                </a:lnTo>
                <a:cubicBezTo>
                  <a:pt x="0" y="21222"/>
                  <a:pt x="213" y="21600"/>
                  <a:pt x="477" y="21600"/>
                </a:cubicBezTo>
                <a:lnTo>
                  <a:pt x="21123" y="21600"/>
                </a:lnTo>
                <a:cubicBezTo>
                  <a:pt x="21387" y="21600"/>
                  <a:pt x="21600" y="21222"/>
                  <a:pt x="21600" y="20755"/>
                </a:cubicBezTo>
                <a:lnTo>
                  <a:pt x="21600" y="3382"/>
                </a:lnTo>
                <a:cubicBezTo>
                  <a:pt x="21600" y="2915"/>
                  <a:pt x="21387" y="2536"/>
                  <a:pt x="21123" y="2536"/>
                </a:cubicBezTo>
                <a:lnTo>
                  <a:pt x="19043" y="2527"/>
                </a:lnTo>
                <a:cubicBezTo>
                  <a:pt x="18620" y="2417"/>
                  <a:pt x="18853" y="2900"/>
                  <a:pt x="18483" y="1596"/>
                </a:cubicBezTo>
                <a:close/>
                <a:moveTo>
                  <a:pt x="1025" y="0"/>
                </a:moveTo>
              </a:path>
            </a:pathLst>
          </a:custGeom>
          <a:solidFill>
            <a:srgbClr val="CADBFE"/>
          </a:solidFill>
          <a:ln w="25400">
            <a:solidFill>
              <a:schemeClr val="tx1">
                <a:alpha val="0"/>
              </a:schemeClr>
            </a:solidFill>
            <a:miter lim="800000"/>
            <a:headEnd/>
            <a:tailEnd/>
          </a:ln>
          <a:effectLst>
            <a:outerShdw blurRad="127000" dist="76199" dir="2700000" algn="ctr" rotWithShape="0">
              <a:schemeClr val="bg2">
                <a:alpha val="75000"/>
              </a:schemeClr>
            </a:outerShdw>
          </a:effectLst>
        </p:spPr>
        <p:txBody>
          <a:bodyPr lIns="0" tIns="0" rIns="0" bIns="0"/>
          <a:lstStyle/>
          <a:p>
            <a:pPr>
              <a:defRPr/>
            </a:pPr>
            <a:endParaRPr lang="en-US" altLang="zh-TW" dirty="0">
              <a:ea typeface="+mn-ea"/>
              <a:cs typeface="+mn-cs"/>
            </a:endParaRPr>
          </a:p>
          <a:p>
            <a:pPr>
              <a:defRPr/>
            </a:pPr>
            <a:endParaRPr lang="en-US" altLang="zh-TW" dirty="0">
              <a:ea typeface="+mn-ea"/>
            </a:endParaRPr>
          </a:p>
          <a:p>
            <a:pPr>
              <a:defRPr/>
            </a:pPr>
            <a:endParaRPr lang="en-US" altLang="zh-TW" dirty="0">
              <a:ea typeface="+mn-ea"/>
              <a:cs typeface="+mn-cs"/>
            </a:endParaRPr>
          </a:p>
          <a:p>
            <a:pPr>
              <a:defRPr/>
            </a:pPr>
            <a:endParaRPr lang="zh-TW" altLang="en-US" dirty="0">
              <a:ea typeface="+mn-ea"/>
              <a:cs typeface="+mn-cs"/>
            </a:endParaRP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1BB157E2-D7DF-4E19-87F6-E6D815B1CF2C}" type="slidenum">
              <a:rPr lang="en-US" altLang="zh-TW"/>
              <a:pPr>
                <a:defRPr/>
              </a:pPr>
              <a:t>6</a:t>
            </a:fld>
            <a:endParaRPr lang="en-US" altLang="zh-TW" dirty="0"/>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a:solidFill>
                  <a:schemeClr val="tx1"/>
                </a:solidFill>
                <a:latin typeface="標楷體" pitchFamily="65" charset="-120"/>
                <a:ea typeface="標楷體" pitchFamily="65" charset="-120"/>
              </a:rPr>
              <a:t>一、相關法令依據</a:t>
            </a:r>
            <a:endParaRPr lang="zh-TW" altLang="en-US" sz="2000" b="1" dirty="0">
              <a:solidFill>
                <a:schemeClr val="tx1"/>
              </a:solidFill>
              <a:latin typeface="標楷體" pitchFamily="65" charset="-120"/>
              <a:ea typeface="標楷體" pitchFamily="65" charset="-120"/>
            </a:endParaRPr>
          </a:p>
        </p:txBody>
      </p:sp>
      <p:graphicFrame>
        <p:nvGraphicFramePr>
          <p:cNvPr id="17" name="資料庫圖表 16"/>
          <p:cNvGraphicFramePr/>
          <p:nvPr>
            <p:extLst>
              <p:ext uri="{D42A27DB-BD31-4B8C-83A1-F6EECF244321}">
                <p14:modId xmlns:p14="http://schemas.microsoft.com/office/powerpoint/2010/main" val="1077754903"/>
              </p:ext>
            </p:extLst>
          </p:nvPr>
        </p:nvGraphicFramePr>
        <p:xfrm>
          <a:off x="683568" y="1196752"/>
          <a:ext cx="7611987" cy="519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直排文字版面配置區 1"/>
          <p:cNvSpPr>
            <a:spLocks noGrp="1"/>
          </p:cNvSpPr>
          <p:nvPr>
            <p:ph type="body" orient="vert" idx="1"/>
          </p:nvPr>
        </p:nvSpPr>
        <p:spPr>
          <a:xfrm>
            <a:off x="888012" y="2205112"/>
            <a:ext cx="7439414" cy="3600400"/>
          </a:xfrm>
        </p:spPr>
        <p:txBody>
          <a:bodyPr vert="horz">
            <a:noAutofit/>
          </a:bodyPr>
          <a:lstStyle/>
          <a:p>
            <a:r>
              <a:rPr lang="zh-TW" altLang="en-US" sz="1600" dirty="0">
                <a:latin typeface="標楷體" panose="03000509000000000000" pitchFamily="65" charset="-120"/>
                <a:ea typeface="標楷體" panose="03000509000000000000" pitchFamily="65" charset="-120"/>
              </a:rPr>
              <a:t>出差事竣後應於 </a:t>
            </a:r>
            <a:r>
              <a:rPr lang="en-US" altLang="zh-TW" sz="1600" dirty="0">
                <a:latin typeface="標楷體" panose="03000509000000000000" pitchFamily="65" charset="-120"/>
                <a:ea typeface="標楷體" panose="03000509000000000000" pitchFamily="65" charset="-120"/>
              </a:rPr>
              <a:t>30 </a:t>
            </a:r>
            <a:r>
              <a:rPr lang="zh-TW" altLang="en-US" sz="1600" dirty="0">
                <a:latin typeface="標楷體" panose="03000509000000000000" pitchFamily="65" charset="-120"/>
                <a:ea typeface="標楷體" panose="03000509000000000000" pitchFamily="65" charset="-120"/>
              </a:rPr>
              <a:t>日內，填報本校「出差旅費報告表或專案計畫出差旅費報告表」，報支旅費。</a:t>
            </a:r>
            <a:r>
              <a:rPr lang="zh-TW" altLang="en-US" sz="1600" dirty="0">
                <a:solidFill>
                  <a:srgbClr val="FF0000"/>
                </a:solidFill>
                <a:latin typeface="標楷體" panose="03000509000000000000" pitchFamily="65" charset="-120"/>
                <a:ea typeface="標楷體" panose="03000509000000000000" pitchFamily="65" charset="-120"/>
              </a:rPr>
              <a:t>各項辦理時間，逾期不予受理。 </a:t>
            </a:r>
            <a:endParaRPr lang="en-US" altLang="zh-TW" sz="1600" dirty="0">
              <a:solidFill>
                <a:srgbClr val="FF0000"/>
              </a:solidFill>
              <a:latin typeface="標楷體" panose="03000509000000000000" pitchFamily="65" charset="-120"/>
              <a:ea typeface="標楷體" panose="03000509000000000000" pitchFamily="65" charset="-120"/>
            </a:endParaRPr>
          </a:p>
          <a:p>
            <a:endParaRPr lang="en-US" altLang="zh-TW" sz="1600" dirty="0">
              <a:latin typeface="標楷體" panose="03000509000000000000" pitchFamily="65" charset="-120"/>
              <a:ea typeface="標楷體" panose="03000509000000000000" pitchFamily="65" charset="-120"/>
            </a:endParaRPr>
          </a:p>
          <a:p>
            <a:pPr fontAlgn="auto">
              <a:spcAft>
                <a:spcPts val="0"/>
              </a:spcAft>
            </a:pPr>
            <a:r>
              <a:rPr lang="zh-TW" altLang="en-US" sz="1600" dirty="0">
                <a:latin typeface="標楷體" panose="03000509000000000000" pitchFamily="65" charset="-120"/>
                <a:ea typeface="標楷體" panose="03000509000000000000" pitchFamily="65" charset="-120"/>
              </a:rPr>
              <a:t>交通費之報支除</a:t>
            </a:r>
            <a:r>
              <a:rPr lang="zh-TW" altLang="en-US" sz="1600" u="sng" dirty="0">
                <a:latin typeface="標楷體" panose="03000509000000000000" pitchFamily="65" charset="-120"/>
                <a:ea typeface="標楷體" panose="03000509000000000000" pitchFamily="65" charset="-120"/>
              </a:rPr>
              <a:t>高鐵</a:t>
            </a:r>
            <a:r>
              <a:rPr lang="zh-TW" altLang="en-US" sz="1600" dirty="0">
                <a:latin typeface="標楷體" panose="03000509000000000000" pitchFamily="65" charset="-120"/>
                <a:ea typeface="標楷體" panose="03000509000000000000" pitchFamily="65" charset="-120"/>
              </a:rPr>
              <a:t>、</a:t>
            </a:r>
            <a:r>
              <a:rPr lang="zh-TW" altLang="en-US" sz="1600" u="sng" dirty="0">
                <a:latin typeface="標楷體" panose="03000509000000000000" pitchFamily="65" charset="-120"/>
                <a:ea typeface="標楷體" panose="03000509000000000000" pitchFamily="65" charset="-120"/>
              </a:rPr>
              <a:t>飛機</a:t>
            </a:r>
            <a:r>
              <a:rPr lang="zh-TW" altLang="en-US" sz="1600" dirty="0">
                <a:latin typeface="標楷體" panose="03000509000000000000" pitchFamily="65" charset="-120"/>
                <a:ea typeface="標楷體" panose="03000509000000000000" pitchFamily="65" charset="-120"/>
              </a:rPr>
              <a:t>應</a:t>
            </a:r>
            <a:r>
              <a:rPr lang="zh-TW" altLang="en-US" sz="1600" u="sng" dirty="0">
                <a:latin typeface="標楷體" panose="03000509000000000000" pitchFamily="65" charset="-120"/>
                <a:ea typeface="標楷體" panose="03000509000000000000" pitchFamily="65" charset="-120"/>
              </a:rPr>
              <a:t>檢具票根或購票證明</a:t>
            </a:r>
            <a:r>
              <a:rPr lang="zh-TW" altLang="en-US" sz="1600" dirty="0">
                <a:latin typeface="標楷體" panose="03000509000000000000" pitchFamily="65" charset="-120"/>
                <a:ea typeface="標楷體" panose="03000509000000000000" pitchFamily="65" charset="-120"/>
              </a:rPr>
              <a:t>文件，搭乘飛機者</a:t>
            </a:r>
            <a:r>
              <a:rPr lang="zh-TW" altLang="en-US" sz="1600" u="sng" dirty="0">
                <a:latin typeface="標楷體" panose="03000509000000000000" pitchFamily="65" charset="-120"/>
                <a:ea typeface="標楷體" panose="03000509000000000000" pitchFamily="65" charset="-120"/>
              </a:rPr>
              <a:t>並須檢附登機證存根</a:t>
            </a:r>
            <a:r>
              <a:rPr lang="zh-TW" altLang="en-US" sz="1600" dirty="0">
                <a:latin typeface="標楷體" panose="03000509000000000000" pitchFamily="65" charset="-120"/>
                <a:ea typeface="標楷體" panose="03000509000000000000" pitchFamily="65" charset="-120"/>
              </a:rPr>
              <a:t>，據實核銷，其他交通費可覈實列支。各級人員因公出差時，皆以學校為出差來回之起訖點。出差人員如在原核定出差之日程及經費範圍內，提前出發或延後返回，得在不重複支領原則下，核實報支差旅費。 </a:t>
            </a:r>
            <a:endParaRPr lang="en-US" altLang="zh-TW" sz="1600" dirty="0">
              <a:latin typeface="標楷體" panose="03000509000000000000" pitchFamily="65" charset="-120"/>
              <a:ea typeface="標楷體" panose="03000509000000000000" pitchFamily="65" charset="-120"/>
            </a:endParaRPr>
          </a:p>
          <a:p>
            <a:endParaRPr lang="en-US" altLang="zh-TW" sz="1600" dirty="0">
              <a:latin typeface="標楷體" panose="03000509000000000000" pitchFamily="65" charset="-120"/>
              <a:ea typeface="標楷體" panose="03000509000000000000" pitchFamily="65" charset="-120"/>
            </a:endParaRPr>
          </a:p>
          <a:p>
            <a:r>
              <a:rPr lang="zh-TW" altLang="en-US" sz="1600" u="sng" dirty="0">
                <a:latin typeface="標楷體" panose="03000509000000000000" pitchFamily="65" charset="-120"/>
                <a:ea typeface="標楷體" panose="03000509000000000000" pitchFamily="65" charset="-120"/>
              </a:rPr>
              <a:t>駕駛自用汽</a:t>
            </a:r>
            <a:r>
              <a:rPr lang="en-US" altLang="zh-TW" sz="1600" u="sng" dirty="0">
                <a:latin typeface="標楷體" panose="03000509000000000000" pitchFamily="65" charset="-120"/>
                <a:ea typeface="標楷體" panose="03000509000000000000" pitchFamily="65" charset="-120"/>
              </a:rPr>
              <a:t>(</a:t>
            </a:r>
            <a:r>
              <a:rPr lang="zh-TW" altLang="en-US" sz="1600" u="sng" dirty="0">
                <a:latin typeface="標楷體" panose="03000509000000000000" pitchFamily="65" charset="-120"/>
                <a:ea typeface="標楷體" panose="03000509000000000000" pitchFamily="65" charset="-120"/>
              </a:rPr>
              <a:t>機</a:t>
            </a:r>
            <a:r>
              <a:rPr lang="en-US" altLang="zh-TW" sz="1600" u="sng" dirty="0">
                <a:latin typeface="標楷體" panose="03000509000000000000" pitchFamily="65" charset="-120"/>
                <a:ea typeface="標楷體" panose="03000509000000000000" pitchFamily="65" charset="-120"/>
              </a:rPr>
              <a:t>)</a:t>
            </a:r>
            <a:r>
              <a:rPr lang="zh-TW" altLang="en-US" sz="1600" u="sng" dirty="0">
                <a:latin typeface="標楷體" panose="03000509000000000000" pitchFamily="65" charset="-120"/>
                <a:ea typeface="標楷體" panose="03000509000000000000" pitchFamily="65" charset="-120"/>
              </a:rPr>
              <a:t>車出差者</a:t>
            </a:r>
            <a:r>
              <a:rPr lang="zh-TW" altLang="en-US" sz="1600" dirty="0">
                <a:latin typeface="標楷體" panose="03000509000000000000" pitchFamily="65" charset="-120"/>
                <a:ea typeface="標楷體" panose="03000509000000000000" pitchFamily="65" charset="-120"/>
              </a:rPr>
              <a:t>，其交通費得按同路段公民營客運汽車票價報支，若同路段無公民營客運汽車時，</a:t>
            </a:r>
            <a:r>
              <a:rPr lang="zh-TW" altLang="en-US" sz="1600" u="sng" dirty="0">
                <a:latin typeface="標楷體" panose="03000509000000000000" pitchFamily="65" charset="-120"/>
                <a:ea typeface="標楷體" panose="03000509000000000000" pitchFamily="65" charset="-120"/>
              </a:rPr>
              <a:t>可比照地區性客運標準報支</a:t>
            </a:r>
            <a:r>
              <a:rPr lang="zh-TW" altLang="en-US" sz="1600" dirty="0">
                <a:latin typeface="標楷體" panose="03000509000000000000" pitchFamily="65" charset="-120"/>
                <a:ea typeface="標楷體" panose="03000509000000000000" pitchFamily="65" charset="-120"/>
              </a:rPr>
              <a:t>。但不得另行報支油料、過路（橋）、停車等費用。</a:t>
            </a:r>
            <a:endParaRPr lang="en-US" altLang="zh-TW" sz="1600" dirty="0">
              <a:latin typeface="標楷體" panose="03000509000000000000" pitchFamily="65" charset="-120"/>
              <a:ea typeface="標楷體" panose="03000509000000000000" pitchFamily="65" charset="-120"/>
            </a:endParaRPr>
          </a:p>
          <a:p>
            <a:r>
              <a:rPr lang="zh-TW" altLang="en-US" sz="1600" dirty="0">
                <a:latin typeface="標楷體" pitchFamily="65" charset="-120"/>
                <a:ea typeface="標楷體" pitchFamily="65" charset="-120"/>
              </a:rPr>
              <a:t>參加各項研習會、座談會、研討會、檢討會、觀摩會、說明會等活動，參加人員係屬</a:t>
            </a:r>
            <a:r>
              <a:rPr lang="zh-TW" altLang="en-US" sz="1600" b="1" dirty="0">
                <a:solidFill>
                  <a:srgbClr val="FF0000"/>
                </a:solidFill>
                <a:latin typeface="標楷體" pitchFamily="65" charset="-120"/>
                <a:ea typeface="標楷體" pitchFamily="65" charset="-120"/>
              </a:rPr>
              <a:t>學員身分</a:t>
            </a:r>
            <a:r>
              <a:rPr lang="zh-TW" altLang="en-US" sz="1600" dirty="0">
                <a:latin typeface="標楷體" pitchFamily="65" charset="-120"/>
                <a:ea typeface="標楷體" pitchFamily="65" charset="-120"/>
              </a:rPr>
              <a:t>，</a:t>
            </a:r>
            <a:r>
              <a:rPr lang="zh-TW" altLang="en-US" sz="1600" b="1" dirty="0">
                <a:solidFill>
                  <a:srgbClr val="FF0000"/>
                </a:solidFill>
                <a:latin typeface="標楷體" pitchFamily="65" charset="-120"/>
                <a:ea typeface="標楷體" pitchFamily="65" charset="-120"/>
              </a:rPr>
              <a:t>不得報支雜費</a:t>
            </a:r>
            <a:r>
              <a:rPr lang="zh-TW" altLang="en-US" sz="1600" dirty="0">
                <a:latin typeface="標楷體" pitchFamily="65" charset="-120"/>
                <a:ea typeface="標楷體" pitchFamily="65" charset="-120"/>
              </a:rPr>
              <a:t>。</a:t>
            </a:r>
          </a:p>
          <a:p>
            <a:endParaRPr lang="en-US" altLang="zh-TW" sz="1600" dirty="0">
              <a:latin typeface="標楷體" panose="03000509000000000000" pitchFamily="65" charset="-120"/>
              <a:ea typeface="標楷體" panose="03000509000000000000" pitchFamily="65" charset="-120"/>
            </a:endParaRPr>
          </a:p>
        </p:txBody>
      </p:sp>
      <p:sp>
        <p:nvSpPr>
          <p:cNvPr id="22" name="書卷 (水平) 21"/>
          <p:cNvSpPr/>
          <p:nvPr/>
        </p:nvSpPr>
        <p:spPr>
          <a:xfrm>
            <a:off x="4833369" y="5445224"/>
            <a:ext cx="3528392" cy="792088"/>
          </a:xfrm>
          <a:prstGeom prst="horizontalScroll">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0000FF"/>
                </a:solidFill>
                <a:latin typeface="標楷體" panose="03000509000000000000" pitchFamily="65" charset="-120"/>
                <a:ea typeface="標楷體" panose="03000509000000000000" pitchFamily="65" charset="-120"/>
              </a:rPr>
              <a:t>國內差旅詳國內出差旅費報支要點</a:t>
            </a:r>
            <a:endParaRPr lang="en-US" altLang="zh-TW" sz="1600" b="1" dirty="0">
              <a:solidFill>
                <a:srgbClr val="0000FF"/>
              </a:solidFill>
              <a:latin typeface="標楷體" panose="03000509000000000000" pitchFamily="65" charset="-120"/>
              <a:ea typeface="標楷體" panose="03000509000000000000" pitchFamily="65" charset="-120"/>
            </a:endParaRPr>
          </a:p>
          <a:p>
            <a:pPr algn="ctr"/>
            <a:r>
              <a:rPr lang="zh-TW" altLang="en-US" sz="1600" b="1" dirty="0">
                <a:solidFill>
                  <a:srgbClr val="0000FF"/>
                </a:solidFill>
                <a:latin typeface="標楷體" panose="03000509000000000000" pitchFamily="65" charset="-120"/>
                <a:ea typeface="標楷體" panose="03000509000000000000" pitchFamily="65" charset="-120"/>
              </a:rPr>
              <a:t>國外差旅詳國外出差旅費報支要點</a:t>
            </a:r>
          </a:p>
        </p:txBody>
      </p:sp>
    </p:spTree>
    <p:extLst>
      <p:ext uri="{BB962C8B-B14F-4D97-AF65-F5344CB8AC3E}">
        <p14:creationId xmlns:p14="http://schemas.microsoft.com/office/powerpoint/2010/main" val="2009071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矩形 9"/>
          <p:cNvSpPr/>
          <p:nvPr/>
        </p:nvSpPr>
        <p:spPr>
          <a:xfrm>
            <a:off x="103803" y="2780928"/>
            <a:ext cx="1224000" cy="72008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bg1"/>
                </a:solidFill>
                <a:latin typeface="標楷體" panose="03000509000000000000" pitchFamily="65" charset="-120"/>
                <a:ea typeface="標楷體" panose="03000509000000000000" pitchFamily="65" charset="-120"/>
              </a:rPr>
              <a:t>採購</a:t>
            </a:r>
            <a:endParaRPr lang="en-US" altLang="zh-TW" sz="2000" dirty="0">
              <a:solidFill>
                <a:schemeClr val="bg1"/>
              </a:solidFill>
              <a:latin typeface="標楷體" panose="03000509000000000000" pitchFamily="65" charset="-120"/>
              <a:ea typeface="標楷體" panose="03000509000000000000" pitchFamily="65" charset="-120"/>
            </a:endParaRPr>
          </a:p>
          <a:p>
            <a:pPr algn="ctr"/>
            <a:r>
              <a:rPr lang="zh-TW" altLang="en-US" sz="2000" dirty="0">
                <a:solidFill>
                  <a:schemeClr val="bg1"/>
                </a:solidFill>
                <a:latin typeface="標楷體" panose="03000509000000000000" pitchFamily="65" charset="-120"/>
                <a:ea typeface="標楷體" panose="03000509000000000000" pitchFamily="65" charset="-120"/>
              </a:rPr>
              <a:t>申請單</a:t>
            </a: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7</a:t>
            </a:fld>
            <a:endParaRPr lang="en-US" altLang="zh-TW"/>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二、採購流程</a:t>
            </a:r>
          </a:p>
        </p:txBody>
      </p:sp>
      <p:sp>
        <p:nvSpPr>
          <p:cNvPr id="7" name="內容版面配置區 2"/>
          <p:cNvSpPr>
            <a:spLocks noGrp="1"/>
          </p:cNvSpPr>
          <p:nvPr/>
        </p:nvSpPr>
        <p:spPr bwMode="auto">
          <a:xfrm>
            <a:off x="446856" y="4320191"/>
            <a:ext cx="8229600" cy="1989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SzPct val="70000"/>
              <a:buBlip>
                <a:blip r:embed="rId3"/>
              </a:buBlip>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SzPct val="60000"/>
              <a:buBlip>
                <a:blip r:embed="rId4"/>
              </a:buBlip>
              <a:defRPr kumimoji="1" sz="2800">
                <a:solidFill>
                  <a:schemeClr val="tx1"/>
                </a:solidFill>
                <a:latin typeface="+mn-lt"/>
                <a:ea typeface="+mn-ea"/>
              </a:defRPr>
            </a:lvl2pPr>
            <a:lvl3pPr marL="1143000" indent="-228600" algn="l" rtl="0" eaLnBrk="0" fontAlgn="base" hangingPunct="0">
              <a:spcBef>
                <a:spcPct val="20000"/>
              </a:spcBef>
              <a:spcAft>
                <a:spcPct val="0"/>
              </a:spcAft>
              <a:buSzPct val="60000"/>
              <a:buBlip>
                <a:blip r:embed="rId5"/>
              </a:buBlip>
              <a:defRPr kumimoji="1" sz="2400">
                <a:solidFill>
                  <a:schemeClr val="tx1"/>
                </a:solidFill>
                <a:latin typeface="+mn-lt"/>
                <a:ea typeface="+mn-ea"/>
              </a:defRPr>
            </a:lvl3pPr>
            <a:lvl4pPr marL="16002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4pPr>
            <a:lvl5pPr marL="20574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5pPr>
            <a:lvl6pPr marL="2514600" indent="-228600" algn="l" rtl="0" fontAlgn="base">
              <a:spcBef>
                <a:spcPct val="20000"/>
              </a:spcBef>
              <a:spcAft>
                <a:spcPct val="0"/>
              </a:spcAft>
              <a:buSzPct val="60000"/>
              <a:buBlip>
                <a:blip r:embed="rId5"/>
              </a:buBlip>
              <a:defRPr kumimoji="1" sz="2000">
                <a:solidFill>
                  <a:schemeClr val="tx1"/>
                </a:solidFill>
                <a:latin typeface="+mn-lt"/>
                <a:ea typeface="+mn-ea"/>
              </a:defRPr>
            </a:lvl6pPr>
            <a:lvl7pPr marL="2971800" indent="-228600" algn="l" rtl="0" fontAlgn="base">
              <a:spcBef>
                <a:spcPct val="20000"/>
              </a:spcBef>
              <a:spcAft>
                <a:spcPct val="0"/>
              </a:spcAft>
              <a:buSzPct val="60000"/>
              <a:buBlip>
                <a:blip r:embed="rId5"/>
              </a:buBlip>
              <a:defRPr kumimoji="1" sz="2000">
                <a:solidFill>
                  <a:schemeClr val="tx1"/>
                </a:solidFill>
                <a:latin typeface="+mn-lt"/>
                <a:ea typeface="+mn-ea"/>
              </a:defRPr>
            </a:lvl7pPr>
            <a:lvl8pPr marL="3429000" indent="-228600" algn="l" rtl="0" fontAlgn="base">
              <a:spcBef>
                <a:spcPct val="20000"/>
              </a:spcBef>
              <a:spcAft>
                <a:spcPct val="0"/>
              </a:spcAft>
              <a:buSzPct val="60000"/>
              <a:buBlip>
                <a:blip r:embed="rId5"/>
              </a:buBlip>
              <a:defRPr kumimoji="1" sz="2000">
                <a:solidFill>
                  <a:schemeClr val="tx1"/>
                </a:solidFill>
                <a:latin typeface="+mn-lt"/>
                <a:ea typeface="+mn-ea"/>
              </a:defRPr>
            </a:lvl8pPr>
            <a:lvl9pPr marL="3886200" indent="-228600" algn="l" rtl="0" fontAlgn="base">
              <a:spcBef>
                <a:spcPct val="20000"/>
              </a:spcBef>
              <a:spcAft>
                <a:spcPct val="0"/>
              </a:spcAft>
              <a:buSzPct val="60000"/>
              <a:buBlip>
                <a:blip r:embed="rId5"/>
              </a:buBlip>
              <a:defRPr kumimoji="1" sz="2000">
                <a:solidFill>
                  <a:schemeClr val="tx1"/>
                </a:solidFill>
                <a:latin typeface="+mn-lt"/>
                <a:ea typeface="+mn-ea"/>
              </a:defRPr>
            </a:lvl9pPr>
          </a:lstStyle>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Step1</a:t>
            </a:r>
            <a:r>
              <a:rPr lang="zh-TW" altLang="en-US" sz="1600" dirty="0">
                <a:latin typeface="標楷體" panose="03000509000000000000" pitchFamily="65" charset="-120"/>
                <a:ea typeface="標楷體" panose="03000509000000000000" pitchFamily="65" charset="-120"/>
              </a:rPr>
              <a:t>申請人至校務系統填寫採購申請單</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Step2</a:t>
            </a:r>
            <a:r>
              <a:rPr lang="zh-TW" altLang="en-US" sz="1600" dirty="0">
                <a:latin typeface="標楷體" panose="03000509000000000000" pitchFamily="65" charset="-120"/>
                <a:ea typeface="標楷體" panose="03000509000000000000" pitchFamily="65" charset="-120"/>
              </a:rPr>
              <a:t>經單位主管審核，若</a:t>
            </a:r>
            <a:r>
              <a:rPr lang="zh-TW" altLang="en-US" sz="1600" u="sng" dirty="0">
                <a:latin typeface="標楷體" panose="03000509000000000000" pitchFamily="65" charset="-120"/>
                <a:ea typeface="標楷體" panose="03000509000000000000" pitchFamily="65" charset="-120"/>
              </a:rPr>
              <a:t>金額</a:t>
            </a:r>
            <a:r>
              <a:rPr lang="zh-TW" altLang="en-US" sz="1600" u="sng" dirty="0">
                <a:solidFill>
                  <a:srgbClr val="FF0000"/>
                </a:solidFill>
                <a:latin typeface="標楷體" panose="03000509000000000000" pitchFamily="65" charset="-120"/>
                <a:ea typeface="標楷體" panose="03000509000000000000" pitchFamily="65" charset="-120"/>
              </a:rPr>
              <a:t>超過</a:t>
            </a:r>
            <a:r>
              <a:rPr lang="en-US" altLang="zh-TW" sz="1600" u="sng" dirty="0">
                <a:solidFill>
                  <a:srgbClr val="FF0000"/>
                </a:solidFill>
                <a:latin typeface="標楷體" panose="03000509000000000000" pitchFamily="65" charset="-120"/>
                <a:ea typeface="標楷體" panose="03000509000000000000" pitchFamily="65" charset="-120"/>
              </a:rPr>
              <a:t>5</a:t>
            </a:r>
            <a:r>
              <a:rPr lang="zh-TW" altLang="en-US" sz="1600" u="sng" dirty="0">
                <a:solidFill>
                  <a:srgbClr val="FF0000"/>
                </a:solidFill>
                <a:latin typeface="標楷體" panose="03000509000000000000" pitchFamily="65" charset="-120"/>
                <a:ea typeface="標楷體" panose="03000509000000000000" pitchFamily="65" charset="-120"/>
              </a:rPr>
              <a:t>萬</a:t>
            </a:r>
            <a:r>
              <a:rPr lang="zh-TW" altLang="en-US" sz="1600" u="sng" dirty="0">
                <a:latin typeface="標楷體" panose="03000509000000000000" pitchFamily="65" charset="-120"/>
                <a:ea typeface="標楷體" panose="03000509000000000000" pitchFamily="65" charset="-120"/>
              </a:rPr>
              <a:t>要送院長</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Step3</a:t>
            </a:r>
            <a:r>
              <a:rPr lang="zh-TW" altLang="en-US" sz="1600" dirty="0">
                <a:latin typeface="標楷體" panose="03000509000000000000" pitchFamily="65" charset="-120"/>
                <a:ea typeface="標楷體" panose="03000509000000000000" pitchFamily="65" charset="-120"/>
              </a:rPr>
              <a:t>檢視是否要會辦相關單位</a:t>
            </a:r>
            <a:r>
              <a:rPr lang="zh-TW" altLang="en-US" sz="1600" u="sng" dirty="0">
                <a:latin typeface="標楷體" panose="03000509000000000000" pitchFamily="65" charset="-120"/>
                <a:ea typeface="標楷體" panose="03000509000000000000" pitchFamily="65" charset="-120"/>
              </a:rPr>
              <a:t>審查規格</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Step4</a:t>
            </a:r>
            <a:r>
              <a:rPr lang="zh-TW" altLang="en-US" sz="1600" dirty="0">
                <a:latin typeface="標楷體" panose="03000509000000000000" pitchFamily="65" charset="-120"/>
                <a:ea typeface="標楷體" panose="03000509000000000000" pitchFamily="65" charset="-120"/>
              </a:rPr>
              <a:t>送會計審核及採購組議價後通知廠商交貨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Step5</a:t>
            </a:r>
            <a:r>
              <a:rPr lang="zh-TW" altLang="en-US" sz="1600" dirty="0">
                <a:latin typeface="標楷體" panose="03000509000000000000" pitchFamily="65" charset="-120"/>
                <a:ea typeface="標楷體" panose="03000509000000000000" pitchFamily="65" charset="-120"/>
              </a:rPr>
              <a:t>通知廠商交貨並驗收，檢查貨物及</a:t>
            </a:r>
            <a:r>
              <a:rPr lang="zh-TW" altLang="en-US" sz="1600" dirty="0">
                <a:solidFill>
                  <a:srgbClr val="FF0000"/>
                </a:solidFill>
                <a:latin typeface="標楷體" panose="03000509000000000000" pitchFamily="65" charset="-120"/>
                <a:ea typeface="標楷體" panose="03000509000000000000" pitchFamily="65" charset="-120"/>
              </a:rPr>
              <a:t>發票要符合學校規定</a:t>
            </a:r>
            <a:endParaRPr lang="en-US" altLang="zh-TW" sz="1600" dirty="0">
              <a:solidFill>
                <a:srgbClr val="FF0000"/>
              </a:solidFill>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Step6</a:t>
            </a:r>
            <a:r>
              <a:rPr lang="zh-TW" altLang="en-US" sz="1600" dirty="0">
                <a:latin typeface="標楷體" panose="03000509000000000000" pitchFamily="65" charset="-120"/>
                <a:ea typeface="標楷體" panose="03000509000000000000" pitchFamily="65" charset="-120"/>
              </a:rPr>
              <a:t>列印</a:t>
            </a:r>
            <a:r>
              <a:rPr lang="zh-TW" altLang="en-US" sz="1600" dirty="0">
                <a:solidFill>
                  <a:srgbClr val="FF0000"/>
                </a:solidFill>
                <a:latin typeface="標楷體" panose="03000509000000000000" pitchFamily="65" charset="-120"/>
                <a:ea typeface="標楷體" panose="03000509000000000000" pitchFamily="65" charset="-120"/>
              </a:rPr>
              <a:t>驗收申請單</a:t>
            </a:r>
            <a:r>
              <a:rPr lang="zh-TW" altLang="en-US" sz="1600" dirty="0">
                <a:latin typeface="標楷體" panose="03000509000000000000" pitchFamily="65" charset="-120"/>
                <a:ea typeface="標楷體" panose="03000509000000000000" pitchFamily="65" charset="-120"/>
              </a:rPr>
              <a:t>及黏貼憑證用紙，貼上憑證並檢查表單是否齊全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Step7</a:t>
            </a:r>
            <a:r>
              <a:rPr lang="zh-TW" altLang="en-US" sz="1600" dirty="0">
                <a:latin typeface="標楷體" panose="03000509000000000000" pitchFamily="65" charset="-120"/>
                <a:ea typeface="標楷體" panose="03000509000000000000" pitchFamily="65" charset="-120"/>
              </a:rPr>
              <a:t>紙本送審，</a:t>
            </a:r>
            <a:r>
              <a:rPr lang="zh-TW" altLang="en-US" sz="1600" dirty="0">
                <a:solidFill>
                  <a:srgbClr val="FF0000"/>
                </a:solidFill>
                <a:latin typeface="標楷體" panose="03000509000000000000" pitchFamily="65" charset="-120"/>
                <a:ea typeface="標楷體" panose="03000509000000000000" pitchFamily="65" charset="-120"/>
              </a:rPr>
              <a:t>採購驗收單</a:t>
            </a:r>
            <a:r>
              <a:rPr lang="zh-TW" altLang="en-US" sz="1600" dirty="0">
                <a:latin typeface="標楷體" panose="03000509000000000000" pitchFamily="65" charset="-120"/>
                <a:ea typeface="標楷體" panose="03000509000000000000" pitchFamily="65" charset="-120"/>
              </a:rPr>
              <a:t>經單位主管→會簽單位→</a:t>
            </a:r>
            <a:r>
              <a:rPr lang="zh-TW" altLang="en-US" sz="1600" dirty="0">
                <a:solidFill>
                  <a:srgbClr val="FF0000"/>
                </a:solidFill>
                <a:latin typeface="標楷體" panose="03000509000000000000" pitchFamily="65" charset="-120"/>
                <a:ea typeface="標楷體" panose="03000509000000000000" pitchFamily="65" charset="-120"/>
              </a:rPr>
              <a:t>納管組</a:t>
            </a:r>
            <a:endParaRPr lang="en-US" altLang="zh-TW" sz="1600" dirty="0">
              <a:latin typeface="標楷體" panose="03000509000000000000" pitchFamily="65" charset="-120"/>
              <a:ea typeface="標楷體" panose="03000509000000000000" pitchFamily="65" charset="-120"/>
            </a:endParaRPr>
          </a:p>
        </p:txBody>
      </p:sp>
      <p:cxnSp>
        <p:nvCxnSpPr>
          <p:cNvPr id="11" name="直線單箭頭接點 10"/>
          <p:cNvCxnSpPr>
            <a:endCxn id="12" idx="1"/>
          </p:cNvCxnSpPr>
          <p:nvPr/>
        </p:nvCxnSpPr>
        <p:spPr>
          <a:xfrm>
            <a:off x="1327939" y="3140968"/>
            <a:ext cx="219725"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54766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單位主管審核</a:t>
            </a:r>
          </a:p>
        </p:txBody>
      </p:sp>
      <p:cxnSp>
        <p:nvCxnSpPr>
          <p:cNvPr id="13" name="直線單箭頭接點 12"/>
          <p:cNvCxnSpPr>
            <a:stCxn id="12" idx="3"/>
            <a:endCxn id="14" idx="1"/>
          </p:cNvCxnSpPr>
          <p:nvPr/>
        </p:nvCxnSpPr>
        <p:spPr>
          <a:xfrm>
            <a:off x="277180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298782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會計及</a:t>
            </a:r>
            <a:endParaRPr lang="en-US" altLang="zh-TW" sz="2000" dirty="0">
              <a:solidFill>
                <a:schemeClr val="tx1"/>
              </a:solidFill>
              <a:latin typeface="標楷體" panose="03000509000000000000" pitchFamily="65" charset="-120"/>
              <a:ea typeface="標楷體" panose="03000509000000000000" pitchFamily="65" charset="-120"/>
            </a:endParaRPr>
          </a:p>
          <a:p>
            <a:pPr algn="ctr"/>
            <a:r>
              <a:rPr lang="zh-TW" altLang="en-US" sz="2000" dirty="0">
                <a:solidFill>
                  <a:schemeClr val="tx1"/>
                </a:solidFill>
                <a:latin typeface="標楷體" panose="03000509000000000000" pitchFamily="65" charset="-120"/>
                <a:ea typeface="標楷體" panose="03000509000000000000" pitchFamily="65" charset="-120"/>
              </a:rPr>
              <a:t>採購組</a:t>
            </a:r>
          </a:p>
        </p:txBody>
      </p:sp>
      <p:cxnSp>
        <p:nvCxnSpPr>
          <p:cNvPr id="15" name="直線單箭頭接點 14"/>
          <p:cNvCxnSpPr>
            <a:stCxn id="14" idx="3"/>
            <a:endCxn id="16" idx="1"/>
          </p:cNvCxnSpPr>
          <p:nvPr/>
        </p:nvCxnSpPr>
        <p:spPr>
          <a:xfrm>
            <a:off x="421196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442798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通知廠商交貨</a:t>
            </a:r>
          </a:p>
        </p:txBody>
      </p:sp>
      <p:cxnSp>
        <p:nvCxnSpPr>
          <p:cNvPr id="17" name="直線單箭頭接點 16"/>
          <p:cNvCxnSpPr>
            <a:stCxn id="16" idx="3"/>
            <a:endCxn id="18" idx="1"/>
          </p:cNvCxnSpPr>
          <p:nvPr/>
        </p:nvCxnSpPr>
        <p:spPr>
          <a:xfrm>
            <a:off x="565212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586814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1600" dirty="0">
                <a:solidFill>
                  <a:schemeClr val="tx1"/>
                </a:solidFill>
                <a:latin typeface="標楷體" panose="03000509000000000000" pitchFamily="65" charset="-120"/>
                <a:ea typeface="標楷體" panose="03000509000000000000" pitchFamily="65" charset="-120"/>
              </a:rPr>
              <a:t>列印</a:t>
            </a:r>
            <a:endParaRPr lang="en-US" altLang="zh-TW" sz="1600" dirty="0">
              <a:solidFill>
                <a:schemeClr val="tx1"/>
              </a:solidFill>
              <a:latin typeface="標楷體" panose="03000509000000000000" pitchFamily="65" charset="-120"/>
              <a:ea typeface="標楷體" panose="03000509000000000000" pitchFamily="65" charset="-120"/>
            </a:endParaRPr>
          </a:p>
          <a:p>
            <a:pPr algn="ctr"/>
            <a:r>
              <a:rPr lang="zh-TW" altLang="en-US" sz="1600" dirty="0">
                <a:solidFill>
                  <a:schemeClr val="tx1"/>
                </a:solidFill>
                <a:latin typeface="標楷體" panose="03000509000000000000" pitchFamily="65" charset="-120"/>
                <a:ea typeface="標楷體" panose="03000509000000000000" pitchFamily="65" charset="-120"/>
              </a:rPr>
              <a:t>驗收申請單</a:t>
            </a:r>
            <a:endParaRPr lang="en-US" altLang="zh-TW" sz="1600" dirty="0">
              <a:solidFill>
                <a:schemeClr val="tx1"/>
              </a:solidFill>
              <a:latin typeface="標楷體" panose="03000509000000000000" pitchFamily="65" charset="-120"/>
              <a:ea typeface="標楷體" panose="03000509000000000000" pitchFamily="65" charset="-120"/>
            </a:endParaRPr>
          </a:p>
          <a:p>
            <a:pPr algn="ctr"/>
            <a:r>
              <a:rPr lang="zh-TW" altLang="en-US" sz="1600" dirty="0">
                <a:solidFill>
                  <a:schemeClr val="tx1"/>
                </a:solidFill>
                <a:latin typeface="標楷體" panose="03000509000000000000" pitchFamily="65" charset="-120"/>
                <a:ea typeface="標楷體" panose="03000509000000000000" pitchFamily="65" charset="-120"/>
              </a:rPr>
              <a:t>黏貼憑證</a:t>
            </a:r>
          </a:p>
        </p:txBody>
      </p:sp>
      <p:sp>
        <p:nvSpPr>
          <p:cNvPr id="19" name="矩形 18"/>
          <p:cNvSpPr/>
          <p:nvPr/>
        </p:nvSpPr>
        <p:spPr>
          <a:xfrm>
            <a:off x="2428152" y="3590545"/>
            <a:ext cx="919712" cy="54100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1400" dirty="0">
                <a:solidFill>
                  <a:schemeClr val="tx1"/>
                </a:solidFill>
                <a:latin typeface="標楷體" panose="03000509000000000000" pitchFamily="65" charset="-120"/>
                <a:ea typeface="標楷體" panose="03000509000000000000" pitchFamily="65" charset="-120"/>
              </a:rPr>
              <a:t>會簽單位</a:t>
            </a:r>
          </a:p>
        </p:txBody>
      </p:sp>
      <p:cxnSp>
        <p:nvCxnSpPr>
          <p:cNvPr id="21" name="肘形接點 20"/>
          <p:cNvCxnSpPr>
            <a:stCxn id="19" idx="3"/>
            <a:endCxn id="14" idx="2"/>
          </p:cNvCxnSpPr>
          <p:nvPr/>
        </p:nvCxnSpPr>
        <p:spPr>
          <a:xfrm flipV="1">
            <a:off x="3347864" y="3501008"/>
            <a:ext cx="252028" cy="36004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7308304" y="2780928"/>
            <a:ext cx="1121297"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紙本送</a:t>
            </a:r>
            <a:r>
              <a:rPr lang="zh-TW" altLang="en-US" sz="2000" dirty="0">
                <a:solidFill>
                  <a:srgbClr val="FF0000"/>
                </a:solidFill>
                <a:latin typeface="標楷體" panose="03000509000000000000" pitchFamily="65" charset="-120"/>
                <a:ea typeface="標楷體" panose="03000509000000000000" pitchFamily="65" charset="-120"/>
              </a:rPr>
              <a:t>納管組</a:t>
            </a:r>
          </a:p>
        </p:txBody>
      </p:sp>
      <p:cxnSp>
        <p:nvCxnSpPr>
          <p:cNvPr id="25" name="直線單箭頭接點 24"/>
          <p:cNvCxnSpPr>
            <a:stCxn id="18" idx="3"/>
            <a:endCxn id="24" idx="1"/>
          </p:cNvCxnSpPr>
          <p:nvPr/>
        </p:nvCxnSpPr>
        <p:spPr>
          <a:xfrm>
            <a:off x="709228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文字方塊 21"/>
          <p:cNvSpPr txBox="1"/>
          <p:nvPr/>
        </p:nvSpPr>
        <p:spPr>
          <a:xfrm>
            <a:off x="539552" y="2564904"/>
            <a:ext cx="269626" cy="276999"/>
          </a:xfrm>
          <a:prstGeom prst="rect">
            <a:avLst/>
          </a:prstGeom>
          <a:noFill/>
        </p:spPr>
        <p:txBody>
          <a:bodyPr wrap="none" rtlCol="0">
            <a:spAutoFit/>
          </a:bodyPr>
          <a:lstStyle/>
          <a:p>
            <a:r>
              <a:rPr lang="en-US" altLang="zh-TW" sz="1200" dirty="0">
                <a:solidFill>
                  <a:schemeClr val="bg1">
                    <a:lumMod val="50000"/>
                  </a:schemeClr>
                </a:solidFill>
              </a:rPr>
              <a:t>1</a:t>
            </a:r>
            <a:endParaRPr lang="zh-TW" altLang="en-US" sz="1200" dirty="0">
              <a:solidFill>
                <a:schemeClr val="bg1">
                  <a:lumMod val="50000"/>
                </a:schemeClr>
              </a:solidFill>
            </a:endParaRPr>
          </a:p>
        </p:txBody>
      </p:sp>
      <p:sp>
        <p:nvSpPr>
          <p:cNvPr id="42" name="文字方塊 41"/>
          <p:cNvSpPr txBox="1"/>
          <p:nvPr/>
        </p:nvSpPr>
        <p:spPr>
          <a:xfrm>
            <a:off x="1998118" y="2564904"/>
            <a:ext cx="269626" cy="276999"/>
          </a:xfrm>
          <a:prstGeom prst="rect">
            <a:avLst/>
          </a:prstGeom>
          <a:noFill/>
        </p:spPr>
        <p:txBody>
          <a:bodyPr wrap="none" rtlCol="0">
            <a:spAutoFit/>
          </a:bodyPr>
          <a:lstStyle/>
          <a:p>
            <a:r>
              <a:rPr lang="en-US" altLang="zh-TW" sz="1200" dirty="0">
                <a:solidFill>
                  <a:schemeClr val="bg1">
                    <a:lumMod val="50000"/>
                  </a:schemeClr>
                </a:solidFill>
              </a:rPr>
              <a:t>2</a:t>
            </a:r>
            <a:endParaRPr lang="zh-TW" altLang="en-US" sz="1200" dirty="0">
              <a:solidFill>
                <a:schemeClr val="bg1">
                  <a:lumMod val="50000"/>
                </a:schemeClr>
              </a:solidFill>
            </a:endParaRPr>
          </a:p>
        </p:txBody>
      </p:sp>
      <p:sp>
        <p:nvSpPr>
          <p:cNvPr id="43" name="文字方塊 42"/>
          <p:cNvSpPr txBox="1"/>
          <p:nvPr/>
        </p:nvSpPr>
        <p:spPr>
          <a:xfrm>
            <a:off x="3078238" y="3886435"/>
            <a:ext cx="269626" cy="276999"/>
          </a:xfrm>
          <a:prstGeom prst="rect">
            <a:avLst/>
          </a:prstGeom>
          <a:noFill/>
        </p:spPr>
        <p:txBody>
          <a:bodyPr wrap="none" rtlCol="0">
            <a:spAutoFit/>
          </a:bodyPr>
          <a:lstStyle/>
          <a:p>
            <a:r>
              <a:rPr lang="en-US" altLang="zh-TW" sz="1200" dirty="0">
                <a:solidFill>
                  <a:schemeClr val="bg1">
                    <a:lumMod val="50000"/>
                  </a:schemeClr>
                </a:solidFill>
              </a:rPr>
              <a:t>3</a:t>
            </a:r>
            <a:endParaRPr lang="zh-TW" altLang="en-US" sz="1200" dirty="0">
              <a:solidFill>
                <a:schemeClr val="bg1">
                  <a:lumMod val="50000"/>
                </a:schemeClr>
              </a:solidFill>
            </a:endParaRPr>
          </a:p>
        </p:txBody>
      </p:sp>
      <p:sp>
        <p:nvSpPr>
          <p:cNvPr id="44" name="文字方塊 43"/>
          <p:cNvSpPr txBox="1"/>
          <p:nvPr/>
        </p:nvSpPr>
        <p:spPr>
          <a:xfrm>
            <a:off x="5310486" y="2564904"/>
            <a:ext cx="269626" cy="276999"/>
          </a:xfrm>
          <a:prstGeom prst="rect">
            <a:avLst/>
          </a:prstGeom>
          <a:noFill/>
        </p:spPr>
        <p:txBody>
          <a:bodyPr wrap="none" rtlCol="0">
            <a:spAutoFit/>
          </a:bodyPr>
          <a:lstStyle/>
          <a:p>
            <a:r>
              <a:rPr lang="en-US" altLang="zh-TW" sz="1200" dirty="0">
                <a:solidFill>
                  <a:schemeClr val="bg1">
                    <a:lumMod val="50000"/>
                  </a:schemeClr>
                </a:solidFill>
              </a:rPr>
              <a:t>5</a:t>
            </a:r>
            <a:endParaRPr lang="zh-TW" altLang="en-US" sz="1200" dirty="0">
              <a:solidFill>
                <a:schemeClr val="bg1">
                  <a:lumMod val="50000"/>
                </a:schemeClr>
              </a:solidFill>
            </a:endParaRPr>
          </a:p>
        </p:txBody>
      </p:sp>
      <p:sp>
        <p:nvSpPr>
          <p:cNvPr id="45" name="文字方塊 44"/>
          <p:cNvSpPr txBox="1"/>
          <p:nvPr/>
        </p:nvSpPr>
        <p:spPr>
          <a:xfrm>
            <a:off x="6876256" y="2564904"/>
            <a:ext cx="269626" cy="276999"/>
          </a:xfrm>
          <a:prstGeom prst="rect">
            <a:avLst/>
          </a:prstGeom>
          <a:noFill/>
        </p:spPr>
        <p:txBody>
          <a:bodyPr wrap="none" rtlCol="0">
            <a:spAutoFit/>
          </a:bodyPr>
          <a:lstStyle/>
          <a:p>
            <a:r>
              <a:rPr lang="en-US" altLang="zh-TW" sz="1200" dirty="0">
                <a:solidFill>
                  <a:schemeClr val="bg1">
                    <a:lumMod val="50000"/>
                  </a:schemeClr>
                </a:solidFill>
              </a:rPr>
              <a:t>6</a:t>
            </a:r>
            <a:endParaRPr lang="zh-TW" altLang="en-US" sz="1200" dirty="0">
              <a:solidFill>
                <a:schemeClr val="bg1">
                  <a:lumMod val="50000"/>
                </a:schemeClr>
              </a:solidFill>
            </a:endParaRPr>
          </a:p>
        </p:txBody>
      </p:sp>
      <p:sp>
        <p:nvSpPr>
          <p:cNvPr id="46" name="文字方塊 45"/>
          <p:cNvSpPr txBox="1"/>
          <p:nvPr/>
        </p:nvSpPr>
        <p:spPr>
          <a:xfrm>
            <a:off x="8190806" y="2564904"/>
            <a:ext cx="269626" cy="276999"/>
          </a:xfrm>
          <a:prstGeom prst="rect">
            <a:avLst/>
          </a:prstGeom>
          <a:noFill/>
        </p:spPr>
        <p:txBody>
          <a:bodyPr wrap="none" rtlCol="0">
            <a:spAutoFit/>
          </a:bodyPr>
          <a:lstStyle/>
          <a:p>
            <a:r>
              <a:rPr lang="en-US" altLang="zh-TW" sz="1200" dirty="0">
                <a:solidFill>
                  <a:schemeClr val="bg1">
                    <a:lumMod val="50000"/>
                  </a:schemeClr>
                </a:solidFill>
              </a:rPr>
              <a:t>7</a:t>
            </a:r>
            <a:endParaRPr lang="zh-TW" altLang="en-US" sz="1200" dirty="0">
              <a:solidFill>
                <a:schemeClr val="bg1">
                  <a:lumMod val="50000"/>
                </a:schemeClr>
              </a:solidFill>
            </a:endParaRPr>
          </a:p>
        </p:txBody>
      </p:sp>
      <p:cxnSp>
        <p:nvCxnSpPr>
          <p:cNvPr id="38" name="肘形接點 37"/>
          <p:cNvCxnSpPr>
            <a:stCxn id="12" idx="2"/>
            <a:endCxn id="19" idx="1"/>
          </p:cNvCxnSpPr>
          <p:nvPr/>
        </p:nvCxnSpPr>
        <p:spPr>
          <a:xfrm rot="16200000" flipH="1">
            <a:off x="2113922" y="3546818"/>
            <a:ext cx="360040" cy="26842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9218" name="乘號 9217"/>
          <p:cNvSpPr/>
          <p:nvPr/>
        </p:nvSpPr>
        <p:spPr>
          <a:xfrm>
            <a:off x="2781908" y="2402886"/>
            <a:ext cx="1584176" cy="1476163"/>
          </a:xfrm>
          <a:prstGeom prst="mathMultiply">
            <a:avLst/>
          </a:prstGeom>
          <a:solidFill>
            <a:srgbClr val="FF0000">
              <a:alpha val="16000"/>
            </a:srgbClr>
          </a:solidFill>
          <a:ln>
            <a:no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TW" altLang="en-US"/>
          </a:p>
        </p:txBody>
      </p:sp>
      <p:sp>
        <p:nvSpPr>
          <p:cNvPr id="9219" name="圓角矩形圖說文字 9218"/>
          <p:cNvSpPr/>
          <p:nvPr/>
        </p:nvSpPr>
        <p:spPr>
          <a:xfrm>
            <a:off x="3347864" y="1268760"/>
            <a:ext cx="4176464" cy="1134126"/>
          </a:xfrm>
          <a:prstGeom prst="wedgeRoundRectCallout">
            <a:avLst>
              <a:gd name="adj1" fmla="val -34871"/>
              <a:gd name="adj2" fmla="val 77934"/>
              <a:gd name="adj3" fmla="val 16667"/>
            </a:avLst>
          </a:prstGeom>
          <a:solidFill>
            <a:srgbClr val="FF000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dirty="0">
                <a:solidFill>
                  <a:prstClr val="black"/>
                </a:solidFill>
                <a:latin typeface="標楷體" panose="03000509000000000000" pitchFamily="65" charset="-120"/>
                <a:ea typeface="標楷體" panose="03000509000000000000" pitchFamily="65" charset="-120"/>
              </a:rPr>
              <a:t>向單一廠商採購總價</a:t>
            </a:r>
            <a:endParaRPr lang="en-US" altLang="zh-TW" dirty="0">
              <a:solidFill>
                <a:prstClr val="black"/>
              </a:solidFill>
              <a:latin typeface="標楷體" panose="03000509000000000000" pitchFamily="65" charset="-120"/>
              <a:ea typeface="標楷體" panose="03000509000000000000" pitchFamily="65" charset="-120"/>
            </a:endParaRPr>
          </a:p>
          <a:p>
            <a:pPr algn="ctr"/>
            <a:r>
              <a:rPr lang="zh-TW" altLang="en-US" b="1" dirty="0">
                <a:solidFill>
                  <a:srgbClr val="0000FF"/>
                </a:solidFill>
                <a:latin typeface="標楷體" panose="03000509000000000000" pitchFamily="65" charset="-120"/>
                <a:ea typeface="標楷體" panose="03000509000000000000" pitchFamily="65" charset="-120"/>
              </a:rPr>
              <a:t>計畫經費</a:t>
            </a:r>
            <a:r>
              <a:rPr lang="en-US" altLang="zh-TW" b="1" dirty="0">
                <a:solidFill>
                  <a:srgbClr val="0000FF"/>
                </a:solidFill>
                <a:latin typeface="標楷體" panose="03000509000000000000" pitchFamily="65" charset="-120"/>
                <a:ea typeface="標楷體" panose="03000509000000000000" pitchFamily="65" charset="-120"/>
              </a:rPr>
              <a:t>&lt;10</a:t>
            </a:r>
            <a:r>
              <a:rPr lang="zh-TW" altLang="en-US" b="1" dirty="0">
                <a:solidFill>
                  <a:srgbClr val="0000FF"/>
                </a:solidFill>
                <a:latin typeface="標楷體" panose="03000509000000000000" pitchFamily="65" charset="-120"/>
                <a:ea typeface="標楷體" panose="03000509000000000000" pitchFamily="65" charset="-120"/>
              </a:rPr>
              <a:t>萬</a:t>
            </a:r>
            <a:endParaRPr lang="en-US" altLang="zh-TW" b="1" dirty="0">
              <a:solidFill>
                <a:srgbClr val="0000FF"/>
              </a:solidFill>
              <a:latin typeface="標楷體" panose="03000509000000000000" pitchFamily="65" charset="-120"/>
              <a:ea typeface="標楷體" panose="03000509000000000000" pitchFamily="65" charset="-120"/>
            </a:endParaRPr>
          </a:p>
          <a:p>
            <a:pPr algn="ctr"/>
            <a:r>
              <a:rPr lang="zh-TW" altLang="en-US" b="1" dirty="0">
                <a:solidFill>
                  <a:schemeClr val="tx1"/>
                </a:solidFill>
                <a:latin typeface="標楷體" panose="03000509000000000000" pitchFamily="65" charset="-120"/>
                <a:ea typeface="標楷體" panose="03000509000000000000" pitchFamily="65" charset="-120"/>
              </a:rPr>
              <a:t>逕行核銷者免送</a:t>
            </a:r>
            <a:r>
              <a:rPr lang="zh-TW" altLang="en-US" dirty="0">
                <a:solidFill>
                  <a:schemeClr val="tx1"/>
                </a:solidFill>
                <a:latin typeface="標楷體" panose="03000509000000000000" pitchFamily="65" charset="-120"/>
                <a:ea typeface="標楷體" panose="03000509000000000000" pitchFamily="65" charset="-120"/>
              </a:rPr>
              <a:t>會計及採購組</a:t>
            </a:r>
            <a:endParaRPr lang="zh-TW" altLang="en-US" dirty="0">
              <a:solidFill>
                <a:schemeClr val="tx1"/>
              </a:solidFill>
            </a:endParaRPr>
          </a:p>
        </p:txBody>
      </p:sp>
      <p:sp>
        <p:nvSpPr>
          <p:cNvPr id="48" name="文字方塊 47"/>
          <p:cNvSpPr txBox="1"/>
          <p:nvPr/>
        </p:nvSpPr>
        <p:spPr>
          <a:xfrm>
            <a:off x="3473878" y="2564904"/>
            <a:ext cx="269626" cy="276999"/>
          </a:xfrm>
          <a:prstGeom prst="rect">
            <a:avLst/>
          </a:prstGeom>
          <a:noFill/>
        </p:spPr>
        <p:txBody>
          <a:bodyPr wrap="none" rtlCol="0">
            <a:spAutoFit/>
          </a:bodyPr>
          <a:lstStyle/>
          <a:p>
            <a:r>
              <a:rPr lang="en-US" altLang="zh-TW" sz="1200" dirty="0">
                <a:solidFill>
                  <a:schemeClr val="bg1">
                    <a:lumMod val="50000"/>
                  </a:schemeClr>
                </a:solidFill>
              </a:rPr>
              <a:t>4</a:t>
            </a:r>
            <a:endParaRPr lang="zh-TW" altLang="en-US" sz="1200" dirty="0">
              <a:solidFill>
                <a:schemeClr val="bg1">
                  <a:lumMod val="50000"/>
                </a:schemeClr>
              </a:solidFill>
            </a:endParaRPr>
          </a:p>
        </p:txBody>
      </p:sp>
      <p:graphicFrame>
        <p:nvGraphicFramePr>
          <p:cNvPr id="28" name="表格 27"/>
          <p:cNvGraphicFramePr>
            <a:graphicFrameLocks noGrp="1"/>
          </p:cNvGraphicFramePr>
          <p:nvPr>
            <p:extLst>
              <p:ext uri="{D42A27DB-BD31-4B8C-83A1-F6EECF244321}">
                <p14:modId xmlns:p14="http://schemas.microsoft.com/office/powerpoint/2010/main" val="2635796884"/>
              </p:ext>
            </p:extLst>
          </p:nvPr>
        </p:nvGraphicFramePr>
        <p:xfrm>
          <a:off x="4607719" y="2901493"/>
          <a:ext cx="4377930" cy="2926080"/>
        </p:xfrm>
        <a:graphic>
          <a:graphicData uri="http://schemas.openxmlformats.org/drawingml/2006/table">
            <a:tbl>
              <a:tblPr firstRow="1" bandRow="1">
                <a:tableStyleId>{5C22544A-7EE6-4342-B048-85BDC9FD1C3A}</a:tableStyleId>
              </a:tblPr>
              <a:tblGrid>
                <a:gridCol w="972394">
                  <a:extLst>
                    <a:ext uri="{9D8B030D-6E8A-4147-A177-3AD203B41FA5}">
                      <a16:colId xmlns="" xmlns:a16="http://schemas.microsoft.com/office/drawing/2014/main" val="20000"/>
                    </a:ext>
                  </a:extLst>
                </a:gridCol>
                <a:gridCol w="3405536">
                  <a:extLst>
                    <a:ext uri="{9D8B030D-6E8A-4147-A177-3AD203B41FA5}">
                      <a16:colId xmlns="" xmlns:a16="http://schemas.microsoft.com/office/drawing/2014/main" val="20001"/>
                    </a:ext>
                  </a:extLst>
                </a:gridCol>
              </a:tblGrid>
              <a:tr h="255546">
                <a:tc>
                  <a:txBody>
                    <a:bodyPr/>
                    <a:lstStyle/>
                    <a:p>
                      <a:pPr algn="ctr"/>
                      <a:r>
                        <a:rPr lang="zh-TW" altLang="en-US" sz="1400" dirty="0">
                          <a:latin typeface="標楷體" panose="03000509000000000000" pitchFamily="65" charset="-120"/>
                          <a:ea typeface="標楷體" panose="03000509000000000000" pitchFamily="65" charset="-120"/>
                        </a:rPr>
                        <a:t>會辦</a:t>
                      </a: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單位 </a:t>
                      </a:r>
                    </a:p>
                  </a:txBody>
                  <a:tcPr anchor="ctr"/>
                </a:tc>
                <a:tc>
                  <a:txBody>
                    <a:bodyPr/>
                    <a:lstStyle/>
                    <a:p>
                      <a:pPr algn="ctr"/>
                      <a:r>
                        <a:rPr lang="zh-TW" altLang="en-US" sz="1400" dirty="0">
                          <a:latin typeface="標楷體" panose="03000509000000000000" pitchFamily="65" charset="-120"/>
                          <a:ea typeface="標楷體" panose="03000509000000000000" pitchFamily="65" charset="-120"/>
                        </a:rPr>
                        <a:t>項目 </a:t>
                      </a:r>
                    </a:p>
                  </a:txBody>
                  <a:tcPr anchor="ctr"/>
                </a:tc>
                <a:extLst>
                  <a:ext uri="{0D108BD9-81ED-4DB2-BD59-A6C34878D82A}">
                    <a16:rowId xmlns="" xmlns:a16="http://schemas.microsoft.com/office/drawing/2014/main" val="10000"/>
                  </a:ext>
                </a:extLst>
              </a:tr>
              <a:tr h="673747">
                <a:tc>
                  <a:txBody>
                    <a:bodyPr/>
                    <a:lstStyle/>
                    <a:p>
                      <a:r>
                        <a:rPr lang="zh-TW" altLang="en-US" sz="1400" dirty="0">
                          <a:latin typeface="標楷體" panose="03000509000000000000" pitchFamily="65" charset="-120"/>
                          <a:ea typeface="標楷體" panose="03000509000000000000" pitchFamily="65" charset="-120"/>
                        </a:rPr>
                        <a:t>事營組 </a:t>
                      </a:r>
                    </a:p>
                  </a:txBody>
                  <a:tcPr anchor="ctr"/>
                </a:tc>
                <a:tc>
                  <a:txBody>
                    <a:bodyPr/>
                    <a:lstStyle/>
                    <a:p>
                      <a:r>
                        <a:rPr lang="zh-TW" altLang="en-US" sz="1400" dirty="0">
                          <a:latin typeface="標楷體" panose="03000509000000000000" pitchFamily="65" charset="-120"/>
                          <a:ea typeface="標楷體" panose="03000509000000000000" pitchFamily="65" charset="-120"/>
                        </a:rPr>
                        <a:t>用電設備、單槍投影機及其周邊設備、隔間工程</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含實驗室隔間工程</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、冷氣、監視及門禁系統、無線麥克風、消防及相關設備、土建工程、機電工程、窗簾</a:t>
                      </a:r>
                    </a:p>
                  </a:txBody>
                  <a:tcPr anchor="ctr"/>
                </a:tc>
                <a:extLst>
                  <a:ext uri="{0D108BD9-81ED-4DB2-BD59-A6C34878D82A}">
                    <a16:rowId xmlns="" xmlns:a16="http://schemas.microsoft.com/office/drawing/2014/main" val="10001"/>
                  </a:ext>
                </a:extLst>
              </a:tr>
              <a:tr h="673747">
                <a:tc>
                  <a:txBody>
                    <a:bodyPr/>
                    <a:lstStyle/>
                    <a:p>
                      <a:r>
                        <a:rPr lang="zh-TW" altLang="en-US" sz="1400" dirty="0">
                          <a:latin typeface="標楷體" panose="03000509000000000000" pitchFamily="65" charset="-120"/>
                          <a:ea typeface="標楷體" panose="03000509000000000000" pitchFamily="65" charset="-120"/>
                        </a:rPr>
                        <a:t>圖資</a:t>
                      </a:r>
                    </a:p>
                  </a:txBody>
                  <a:tcPr anchor="ctr"/>
                </a:tc>
                <a:tc>
                  <a:txBody>
                    <a:bodyPr/>
                    <a:lstStyle/>
                    <a:p>
                      <a:r>
                        <a:rPr lang="zh-TW" altLang="en-US" sz="1400" dirty="0">
                          <a:latin typeface="標楷體" panose="03000509000000000000" pitchFamily="65" charset="-120"/>
                          <a:ea typeface="標楷體" panose="03000509000000000000" pitchFamily="65" charset="-120"/>
                        </a:rPr>
                        <a:t>網路佈線工程、電腦及其週邊設備</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電腦、筆記型電腦、平板電腦、伺服器、儲存設備、印表機</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、通用性軟體、網頁及客製化系統建置</a:t>
                      </a:r>
                    </a:p>
                  </a:txBody>
                  <a:tcPr anchor="ctr"/>
                </a:tc>
                <a:extLst>
                  <a:ext uri="{0D108BD9-81ED-4DB2-BD59-A6C34878D82A}">
                    <a16:rowId xmlns="" xmlns:a16="http://schemas.microsoft.com/office/drawing/2014/main" val="10002"/>
                  </a:ext>
                </a:extLst>
              </a:tr>
              <a:tr h="323720">
                <a:tc>
                  <a:txBody>
                    <a:bodyPr/>
                    <a:lstStyle/>
                    <a:p>
                      <a:r>
                        <a:rPr lang="zh-TW" altLang="en-US" sz="1400" dirty="0">
                          <a:latin typeface="標楷體" panose="03000509000000000000" pitchFamily="65" charset="-120"/>
                          <a:ea typeface="標楷體" panose="03000509000000000000" pitchFamily="65" charset="-120"/>
                        </a:rPr>
                        <a:t>安環室</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職業安全衛生法列管之危險性機械設備及輻射相關設備</a:t>
                      </a:r>
                    </a:p>
                  </a:txBody>
                  <a:tcPr anchor="ctr"/>
                </a:tc>
                <a:extLst>
                  <a:ext uri="{0D108BD9-81ED-4DB2-BD59-A6C34878D82A}">
                    <a16:rowId xmlns="" xmlns:a16="http://schemas.microsoft.com/office/drawing/2014/main" val="10003"/>
                  </a:ext>
                </a:extLst>
              </a:tr>
            </a:tbl>
          </a:graphicData>
        </a:graphic>
      </p:graphicFrame>
      <p:pic>
        <p:nvPicPr>
          <p:cNvPr id="3" name="圖片 2"/>
          <p:cNvPicPr>
            <a:picLocks noChangeAspect="1"/>
          </p:cNvPicPr>
          <p:nvPr/>
        </p:nvPicPr>
        <p:blipFill rotWithShape="1">
          <a:blip r:embed="rId6"/>
          <a:srcRect l="11" r="7" b="2621"/>
          <a:stretch/>
        </p:blipFill>
        <p:spPr>
          <a:xfrm>
            <a:off x="20555" y="2930679"/>
            <a:ext cx="8932693" cy="3764061"/>
          </a:xfrm>
          <a:prstGeom prst="rect">
            <a:avLst/>
          </a:prstGeom>
        </p:spPr>
      </p:pic>
      <p:sp>
        <p:nvSpPr>
          <p:cNvPr id="2" name="矩形 1"/>
          <p:cNvSpPr/>
          <p:nvPr/>
        </p:nvSpPr>
        <p:spPr>
          <a:xfrm>
            <a:off x="1597446" y="4831640"/>
            <a:ext cx="4630738" cy="6135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140693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par>
                                <p:cTn id="13" presetID="1" presetClass="emph" presetSubtype="2" fill="hold" nodeType="withEffect">
                                  <p:stCondLst>
                                    <p:cond delay="0"/>
                                  </p:stCondLst>
                                  <p:childTnLst>
                                    <p:animClr clrSpc="rgb" dir="cw">
                                      <p:cBhvr>
                                        <p:cTn id="14" dur="500" fill="hold"/>
                                        <p:tgtEl>
                                          <p:spTgt spid="12"/>
                                        </p:tgtEl>
                                        <p:attrNameLst>
                                          <p:attrName>fillcolor</p:attrName>
                                        </p:attrNameLst>
                                      </p:cBhvr>
                                      <p:to>
                                        <a:srgbClr val="B4C9E0"/>
                                      </p:to>
                                    </p:animClr>
                                    <p:set>
                                      <p:cBhvr>
                                        <p:cTn id="15" dur="500" fill="hold"/>
                                        <p:tgtEl>
                                          <p:spTgt spid="12"/>
                                        </p:tgtEl>
                                        <p:attrNameLst>
                                          <p:attrName>fill.type</p:attrName>
                                        </p:attrNameLst>
                                      </p:cBhvr>
                                      <p:to>
                                        <p:strVal val="solid"/>
                                      </p:to>
                                    </p:set>
                                    <p:set>
                                      <p:cBhvr>
                                        <p:cTn id="16" dur="500" fill="hold"/>
                                        <p:tgtEl>
                                          <p:spTgt spid="12"/>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par>
                          <p:cTn id="22" fill="hold">
                            <p:stCondLst>
                              <p:cond delay="500"/>
                            </p:stCondLst>
                            <p:childTnLst>
                              <p:par>
                                <p:cTn id="23" presetID="1" presetClass="entr" presetSubtype="0" fill="hold" grpId="0" nodeType="afterEffect">
                                  <p:stCondLst>
                                    <p:cond delay="0"/>
                                  </p:stCondLst>
                                  <p:childTnLst>
                                    <p:set>
                                      <p:cBhvr>
                                        <p:cTn id="24" dur="1" fill="hold">
                                          <p:stCondLst>
                                            <p:cond delay="349"/>
                                          </p:stCondLst>
                                        </p:cTn>
                                        <p:tgtEl>
                                          <p:spTgt spid="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nodeType="clickEffect">
                                  <p:stCondLst>
                                    <p:cond delay="0"/>
                                  </p:stCondLst>
                                  <p:childTnLst>
                                    <p:animEffect transition="out" filter="fade">
                                      <p:cBhvr>
                                        <p:cTn id="28" dur="500"/>
                                        <p:tgtEl>
                                          <p:spTgt spid="3"/>
                                        </p:tgtEl>
                                      </p:cBhvr>
                                    </p:animEffect>
                                    <p:set>
                                      <p:cBhvr>
                                        <p:cTn id="29" dur="1" fill="hold">
                                          <p:stCondLst>
                                            <p:cond delay="499"/>
                                          </p:stCondLst>
                                        </p:cTn>
                                        <p:tgtEl>
                                          <p:spTgt spid="3"/>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2"/>
                                        </p:tgtEl>
                                      </p:cBhvr>
                                    </p:animEffect>
                                    <p:set>
                                      <p:cBhvr>
                                        <p:cTn id="32" dur="1" fill="hold">
                                          <p:stCondLst>
                                            <p:cond delay="499"/>
                                          </p:stCondLst>
                                        </p:cTn>
                                        <p:tgtEl>
                                          <p:spTgt spid="2"/>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
                                            <p:txEl>
                                              <p:pRg st="2" end="2"/>
                                            </p:txEl>
                                          </p:spTgt>
                                        </p:tgtEl>
                                        <p:attrNameLst>
                                          <p:attrName>style.visibility</p:attrName>
                                        </p:attrNameLst>
                                      </p:cBhvr>
                                      <p:to>
                                        <p:strVal val="visible"/>
                                      </p:to>
                                    </p:set>
                                    <p:animEffect transition="in" filter="fade">
                                      <p:cBhvr>
                                        <p:cTn id="37" dur="500"/>
                                        <p:tgtEl>
                                          <p:spTgt spid="7">
                                            <p:txEl>
                                              <p:pRg st="2" end="2"/>
                                            </p:txEl>
                                          </p:spTgt>
                                        </p:tgtEl>
                                      </p:cBhvr>
                                    </p:animEffect>
                                  </p:childTnLst>
                                </p:cTn>
                              </p:par>
                              <p:par>
                                <p:cTn id="38" presetID="1" presetClass="emph" presetSubtype="2" fill="hold" nodeType="withEffect">
                                  <p:stCondLst>
                                    <p:cond delay="0"/>
                                  </p:stCondLst>
                                  <p:childTnLst>
                                    <p:animClr clrSpc="rgb" dir="cw">
                                      <p:cBhvr>
                                        <p:cTn id="39" dur="500" fill="hold"/>
                                        <p:tgtEl>
                                          <p:spTgt spid="19"/>
                                        </p:tgtEl>
                                        <p:attrNameLst>
                                          <p:attrName>fillcolor</p:attrName>
                                        </p:attrNameLst>
                                      </p:cBhvr>
                                      <p:to>
                                        <a:srgbClr val="B4C9E0"/>
                                      </p:to>
                                    </p:animClr>
                                    <p:set>
                                      <p:cBhvr>
                                        <p:cTn id="40" dur="500" fill="hold"/>
                                        <p:tgtEl>
                                          <p:spTgt spid="19"/>
                                        </p:tgtEl>
                                        <p:attrNameLst>
                                          <p:attrName>fill.type</p:attrName>
                                        </p:attrNameLst>
                                      </p:cBhvr>
                                      <p:to>
                                        <p:strVal val="solid"/>
                                      </p:to>
                                    </p:set>
                                    <p:set>
                                      <p:cBhvr>
                                        <p:cTn id="41" dur="500" fill="hold"/>
                                        <p:tgtEl>
                                          <p:spTgt spid="19"/>
                                        </p:tgtEl>
                                        <p:attrNameLst>
                                          <p:attrName>fill.on</p:attrName>
                                        </p:attrNameLst>
                                      </p:cBhvr>
                                      <p:to>
                                        <p:strVal val="true"/>
                                      </p:to>
                                    </p:se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7">
                                            <p:txEl>
                                              <p:pRg st="3" end="3"/>
                                            </p:txEl>
                                          </p:spTgt>
                                        </p:tgtEl>
                                        <p:attrNameLst>
                                          <p:attrName>style.visibility</p:attrName>
                                        </p:attrNameLst>
                                      </p:cBhvr>
                                      <p:to>
                                        <p:strVal val="visible"/>
                                      </p:to>
                                    </p:set>
                                    <p:animEffect transition="in" filter="fade">
                                      <p:cBhvr>
                                        <p:cTn id="51" dur="500"/>
                                        <p:tgtEl>
                                          <p:spTgt spid="7">
                                            <p:txEl>
                                              <p:pRg st="3" end="3"/>
                                            </p:txEl>
                                          </p:spTgt>
                                        </p:tgtEl>
                                      </p:cBhvr>
                                    </p:animEffect>
                                  </p:childTnLst>
                                </p:cTn>
                              </p:par>
                              <p:par>
                                <p:cTn id="52" presetID="10" presetClass="exit" presetSubtype="0" fill="hold" nodeType="withEffect">
                                  <p:stCondLst>
                                    <p:cond delay="0"/>
                                  </p:stCondLst>
                                  <p:childTnLst>
                                    <p:animEffect transition="out" filter="fade">
                                      <p:cBhvr>
                                        <p:cTn id="53" dur="500"/>
                                        <p:tgtEl>
                                          <p:spTgt spid="28"/>
                                        </p:tgtEl>
                                      </p:cBhvr>
                                    </p:animEffect>
                                    <p:set>
                                      <p:cBhvr>
                                        <p:cTn id="54" dur="1" fill="hold">
                                          <p:stCondLst>
                                            <p:cond delay="499"/>
                                          </p:stCondLst>
                                        </p:cTn>
                                        <p:tgtEl>
                                          <p:spTgt spid="28"/>
                                        </p:tgtEl>
                                        <p:attrNameLst>
                                          <p:attrName>style.visibility</p:attrName>
                                        </p:attrNameLst>
                                      </p:cBhvr>
                                      <p:to>
                                        <p:strVal val="hidden"/>
                                      </p:to>
                                    </p:set>
                                  </p:childTnLst>
                                </p:cTn>
                              </p:par>
                              <p:par>
                                <p:cTn id="55" presetID="1" presetClass="emph" presetSubtype="2" fill="hold" nodeType="withEffect">
                                  <p:stCondLst>
                                    <p:cond delay="0"/>
                                  </p:stCondLst>
                                  <p:childTnLst>
                                    <p:animClr clrSpc="rgb" dir="cw">
                                      <p:cBhvr>
                                        <p:cTn id="56" dur="500" fill="hold"/>
                                        <p:tgtEl>
                                          <p:spTgt spid="14"/>
                                        </p:tgtEl>
                                        <p:attrNameLst>
                                          <p:attrName>fillcolor</p:attrName>
                                        </p:attrNameLst>
                                      </p:cBhvr>
                                      <p:to>
                                        <a:srgbClr val="B4C9E0"/>
                                      </p:to>
                                    </p:animClr>
                                    <p:set>
                                      <p:cBhvr>
                                        <p:cTn id="57" dur="500" fill="hold"/>
                                        <p:tgtEl>
                                          <p:spTgt spid="14"/>
                                        </p:tgtEl>
                                        <p:attrNameLst>
                                          <p:attrName>fill.type</p:attrName>
                                        </p:attrNameLst>
                                      </p:cBhvr>
                                      <p:to>
                                        <p:strVal val="solid"/>
                                      </p:to>
                                    </p:set>
                                    <p:set>
                                      <p:cBhvr>
                                        <p:cTn id="58" dur="500" fill="hold"/>
                                        <p:tgtEl>
                                          <p:spTgt spid="14"/>
                                        </p:tgtEl>
                                        <p:attrNameLst>
                                          <p:attrName>fill.on</p:attrName>
                                        </p:attrNameLst>
                                      </p:cBhvr>
                                      <p:to>
                                        <p:strVal val="true"/>
                                      </p:to>
                                    </p:se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7">
                                            <p:txEl>
                                              <p:pRg st="4" end="4"/>
                                            </p:txEl>
                                          </p:spTgt>
                                        </p:tgtEl>
                                        <p:attrNameLst>
                                          <p:attrName>style.visibility</p:attrName>
                                        </p:attrNameLst>
                                      </p:cBhvr>
                                      <p:to>
                                        <p:strVal val="visible"/>
                                      </p:to>
                                    </p:set>
                                    <p:animEffect transition="in" filter="fade">
                                      <p:cBhvr>
                                        <p:cTn id="63" dur="500"/>
                                        <p:tgtEl>
                                          <p:spTgt spid="7">
                                            <p:txEl>
                                              <p:pRg st="4" end="4"/>
                                            </p:txEl>
                                          </p:spTgt>
                                        </p:tgtEl>
                                      </p:cBhvr>
                                    </p:animEffect>
                                  </p:childTnLst>
                                </p:cTn>
                              </p:par>
                              <p:par>
                                <p:cTn id="64" presetID="1" presetClass="emph" presetSubtype="2" fill="hold" nodeType="withEffect">
                                  <p:stCondLst>
                                    <p:cond delay="0"/>
                                  </p:stCondLst>
                                  <p:childTnLst>
                                    <p:animClr clrSpc="rgb" dir="cw">
                                      <p:cBhvr>
                                        <p:cTn id="65" dur="500" fill="hold"/>
                                        <p:tgtEl>
                                          <p:spTgt spid="16"/>
                                        </p:tgtEl>
                                        <p:attrNameLst>
                                          <p:attrName>fillcolor</p:attrName>
                                        </p:attrNameLst>
                                      </p:cBhvr>
                                      <p:to>
                                        <a:srgbClr val="B4C9E0"/>
                                      </p:to>
                                    </p:animClr>
                                    <p:set>
                                      <p:cBhvr>
                                        <p:cTn id="66" dur="500" fill="hold"/>
                                        <p:tgtEl>
                                          <p:spTgt spid="16"/>
                                        </p:tgtEl>
                                        <p:attrNameLst>
                                          <p:attrName>fill.type</p:attrName>
                                        </p:attrNameLst>
                                      </p:cBhvr>
                                      <p:to>
                                        <p:strVal val="solid"/>
                                      </p:to>
                                    </p:set>
                                    <p:set>
                                      <p:cBhvr>
                                        <p:cTn id="67" dur="500" fill="hold"/>
                                        <p:tgtEl>
                                          <p:spTgt spid="16"/>
                                        </p:tgtEl>
                                        <p:attrNameLst>
                                          <p:attrName>fill.on</p:attrName>
                                        </p:attrNameLst>
                                      </p:cBhvr>
                                      <p:to>
                                        <p:strVal val="true"/>
                                      </p:to>
                                    </p:se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7">
                                            <p:txEl>
                                              <p:pRg st="5" end="5"/>
                                            </p:txEl>
                                          </p:spTgt>
                                        </p:tgtEl>
                                        <p:attrNameLst>
                                          <p:attrName>style.visibility</p:attrName>
                                        </p:attrNameLst>
                                      </p:cBhvr>
                                      <p:to>
                                        <p:strVal val="visible"/>
                                      </p:to>
                                    </p:set>
                                    <p:animEffect transition="in" filter="fade">
                                      <p:cBhvr>
                                        <p:cTn id="72" dur="500"/>
                                        <p:tgtEl>
                                          <p:spTgt spid="7">
                                            <p:txEl>
                                              <p:pRg st="5" end="5"/>
                                            </p:txEl>
                                          </p:spTgt>
                                        </p:tgtEl>
                                      </p:cBhvr>
                                    </p:animEffect>
                                  </p:childTnLst>
                                </p:cTn>
                              </p:par>
                              <p:par>
                                <p:cTn id="73" presetID="1" presetClass="emph" presetSubtype="2" fill="hold" nodeType="withEffect">
                                  <p:stCondLst>
                                    <p:cond delay="0"/>
                                  </p:stCondLst>
                                  <p:childTnLst>
                                    <p:animClr clrSpc="rgb" dir="cw">
                                      <p:cBhvr>
                                        <p:cTn id="74" dur="500" fill="hold"/>
                                        <p:tgtEl>
                                          <p:spTgt spid="18"/>
                                        </p:tgtEl>
                                        <p:attrNameLst>
                                          <p:attrName>fillcolor</p:attrName>
                                        </p:attrNameLst>
                                      </p:cBhvr>
                                      <p:to>
                                        <a:srgbClr val="B4C9E0"/>
                                      </p:to>
                                    </p:animClr>
                                    <p:set>
                                      <p:cBhvr>
                                        <p:cTn id="75" dur="500" fill="hold"/>
                                        <p:tgtEl>
                                          <p:spTgt spid="18"/>
                                        </p:tgtEl>
                                        <p:attrNameLst>
                                          <p:attrName>fill.type</p:attrName>
                                        </p:attrNameLst>
                                      </p:cBhvr>
                                      <p:to>
                                        <p:strVal val="solid"/>
                                      </p:to>
                                    </p:set>
                                    <p:set>
                                      <p:cBhvr>
                                        <p:cTn id="76" dur="500" fill="hold"/>
                                        <p:tgtEl>
                                          <p:spTgt spid="18"/>
                                        </p:tgtEl>
                                        <p:attrNameLst>
                                          <p:attrName>fill.on</p:attrName>
                                        </p:attrNameLst>
                                      </p:cBhvr>
                                      <p:to>
                                        <p:strVal val="true"/>
                                      </p:to>
                                    </p:se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7">
                                            <p:txEl>
                                              <p:pRg st="6" end="6"/>
                                            </p:txEl>
                                          </p:spTgt>
                                        </p:tgtEl>
                                        <p:attrNameLst>
                                          <p:attrName>style.visibility</p:attrName>
                                        </p:attrNameLst>
                                      </p:cBhvr>
                                      <p:to>
                                        <p:strVal val="visible"/>
                                      </p:to>
                                    </p:set>
                                    <p:animEffect transition="in" filter="fade">
                                      <p:cBhvr>
                                        <p:cTn id="81" dur="500"/>
                                        <p:tgtEl>
                                          <p:spTgt spid="7">
                                            <p:txEl>
                                              <p:pRg st="6" end="6"/>
                                            </p:txEl>
                                          </p:spTgt>
                                        </p:tgtEl>
                                      </p:cBhvr>
                                    </p:animEffect>
                                  </p:childTnLst>
                                </p:cTn>
                              </p:par>
                              <p:par>
                                <p:cTn id="82" presetID="1" presetClass="emph" presetSubtype="2" fill="hold" nodeType="withEffect">
                                  <p:stCondLst>
                                    <p:cond delay="0"/>
                                  </p:stCondLst>
                                  <p:childTnLst>
                                    <p:animClr clrSpc="rgb" dir="cw">
                                      <p:cBhvr>
                                        <p:cTn id="83" dur="500" fill="hold"/>
                                        <p:tgtEl>
                                          <p:spTgt spid="24"/>
                                        </p:tgtEl>
                                        <p:attrNameLst>
                                          <p:attrName>fillcolor</p:attrName>
                                        </p:attrNameLst>
                                      </p:cBhvr>
                                      <p:to>
                                        <a:srgbClr val="B4C9E0"/>
                                      </p:to>
                                    </p:animClr>
                                    <p:set>
                                      <p:cBhvr>
                                        <p:cTn id="84" dur="500" fill="hold"/>
                                        <p:tgtEl>
                                          <p:spTgt spid="24"/>
                                        </p:tgtEl>
                                        <p:attrNameLst>
                                          <p:attrName>fill.type</p:attrName>
                                        </p:attrNameLst>
                                      </p:cBhvr>
                                      <p:to>
                                        <p:strVal val="solid"/>
                                      </p:to>
                                    </p:set>
                                    <p:set>
                                      <p:cBhvr>
                                        <p:cTn id="85" dur="500" fill="hold"/>
                                        <p:tgtEl>
                                          <p:spTgt spid="24"/>
                                        </p:tgtEl>
                                        <p:attrNameLst>
                                          <p:attrName>fill.on</p:attrName>
                                        </p:attrNameLst>
                                      </p:cBhvr>
                                      <p:to>
                                        <p:strVal val="true"/>
                                      </p:to>
                                    </p:se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9218"/>
                                        </p:tgtEl>
                                        <p:attrNameLst>
                                          <p:attrName>style.visibility</p:attrName>
                                        </p:attrNameLst>
                                      </p:cBhvr>
                                      <p:to>
                                        <p:strVal val="visible"/>
                                      </p:to>
                                    </p:set>
                                    <p:animEffect transition="in" filter="fade">
                                      <p:cBhvr>
                                        <p:cTn id="90" dur="500"/>
                                        <p:tgtEl>
                                          <p:spTgt spid="9218"/>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9219"/>
                                        </p:tgtEl>
                                        <p:attrNameLst>
                                          <p:attrName>style.visibility</p:attrName>
                                        </p:attrNameLst>
                                      </p:cBhvr>
                                      <p:to>
                                        <p:strVal val="visible"/>
                                      </p:to>
                                    </p:set>
                                    <p:animEffect transition="in" filter="fade">
                                      <p:cBhvr>
                                        <p:cTn id="93"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219" grpId="0" animBg="1"/>
      <p:bldP spid="2" grpId="0" animBg="1"/>
      <p:bldP spid="2" grpId="1"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矩形 9"/>
          <p:cNvSpPr/>
          <p:nvPr/>
        </p:nvSpPr>
        <p:spPr>
          <a:xfrm>
            <a:off x="103803" y="2780928"/>
            <a:ext cx="1224000" cy="720080"/>
          </a:xfrm>
          <a:prstGeom prst="rect">
            <a:avLst/>
          </a:prstGeom>
          <a:ln/>
        </p:spPr>
        <p:style>
          <a:lnRef idx="3">
            <a:schemeClr val="lt1"/>
          </a:lnRef>
          <a:fillRef idx="1">
            <a:schemeClr val="accent1"/>
          </a:fillRef>
          <a:effectRef idx="1">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bg1"/>
                </a:solidFill>
                <a:latin typeface="標楷體" panose="03000509000000000000" pitchFamily="65" charset="-120"/>
                <a:ea typeface="標楷體" panose="03000509000000000000" pitchFamily="65" charset="-120"/>
              </a:rPr>
              <a:t>費字單</a:t>
            </a:r>
          </a:p>
        </p:txBody>
      </p:sp>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8</a:t>
            </a:fld>
            <a:endParaRPr lang="en-US" altLang="zh-TW"/>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二、採購流程</a:t>
            </a:r>
          </a:p>
        </p:txBody>
      </p:sp>
      <p:sp>
        <p:nvSpPr>
          <p:cNvPr id="7" name="內容版面配置區 2"/>
          <p:cNvSpPr>
            <a:spLocks noGrp="1"/>
          </p:cNvSpPr>
          <p:nvPr/>
        </p:nvSpPr>
        <p:spPr bwMode="auto">
          <a:xfrm>
            <a:off x="446856" y="4320191"/>
            <a:ext cx="8229600" cy="1989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SzPct val="70000"/>
              <a:buBlip>
                <a:blip r:embed="rId3"/>
              </a:buBlip>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SzPct val="60000"/>
              <a:buBlip>
                <a:blip r:embed="rId4"/>
              </a:buBlip>
              <a:defRPr kumimoji="1" sz="2800">
                <a:solidFill>
                  <a:schemeClr val="tx1"/>
                </a:solidFill>
                <a:latin typeface="+mn-lt"/>
                <a:ea typeface="+mn-ea"/>
              </a:defRPr>
            </a:lvl2pPr>
            <a:lvl3pPr marL="1143000" indent="-228600" algn="l" rtl="0" eaLnBrk="0" fontAlgn="base" hangingPunct="0">
              <a:spcBef>
                <a:spcPct val="20000"/>
              </a:spcBef>
              <a:spcAft>
                <a:spcPct val="0"/>
              </a:spcAft>
              <a:buSzPct val="60000"/>
              <a:buBlip>
                <a:blip r:embed="rId5"/>
              </a:buBlip>
              <a:defRPr kumimoji="1" sz="2400">
                <a:solidFill>
                  <a:schemeClr val="tx1"/>
                </a:solidFill>
                <a:latin typeface="+mn-lt"/>
                <a:ea typeface="+mn-ea"/>
              </a:defRPr>
            </a:lvl3pPr>
            <a:lvl4pPr marL="16002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4pPr>
            <a:lvl5pPr marL="2057400" indent="-228600" algn="l" rtl="0" eaLnBrk="0" fontAlgn="base" hangingPunct="0">
              <a:spcBef>
                <a:spcPct val="20000"/>
              </a:spcBef>
              <a:spcAft>
                <a:spcPct val="0"/>
              </a:spcAft>
              <a:buSzPct val="60000"/>
              <a:buBlip>
                <a:blip r:embed="rId5"/>
              </a:buBlip>
              <a:defRPr kumimoji="1" sz="2000">
                <a:solidFill>
                  <a:schemeClr val="tx1"/>
                </a:solidFill>
                <a:latin typeface="+mn-lt"/>
                <a:ea typeface="+mn-ea"/>
              </a:defRPr>
            </a:lvl5pPr>
            <a:lvl6pPr marL="2514600" indent="-228600" algn="l" rtl="0" fontAlgn="base">
              <a:spcBef>
                <a:spcPct val="20000"/>
              </a:spcBef>
              <a:spcAft>
                <a:spcPct val="0"/>
              </a:spcAft>
              <a:buSzPct val="60000"/>
              <a:buBlip>
                <a:blip r:embed="rId5"/>
              </a:buBlip>
              <a:defRPr kumimoji="1" sz="2000">
                <a:solidFill>
                  <a:schemeClr val="tx1"/>
                </a:solidFill>
                <a:latin typeface="+mn-lt"/>
                <a:ea typeface="+mn-ea"/>
              </a:defRPr>
            </a:lvl6pPr>
            <a:lvl7pPr marL="2971800" indent="-228600" algn="l" rtl="0" fontAlgn="base">
              <a:spcBef>
                <a:spcPct val="20000"/>
              </a:spcBef>
              <a:spcAft>
                <a:spcPct val="0"/>
              </a:spcAft>
              <a:buSzPct val="60000"/>
              <a:buBlip>
                <a:blip r:embed="rId5"/>
              </a:buBlip>
              <a:defRPr kumimoji="1" sz="2000">
                <a:solidFill>
                  <a:schemeClr val="tx1"/>
                </a:solidFill>
                <a:latin typeface="+mn-lt"/>
                <a:ea typeface="+mn-ea"/>
              </a:defRPr>
            </a:lvl7pPr>
            <a:lvl8pPr marL="3429000" indent="-228600" algn="l" rtl="0" fontAlgn="base">
              <a:spcBef>
                <a:spcPct val="20000"/>
              </a:spcBef>
              <a:spcAft>
                <a:spcPct val="0"/>
              </a:spcAft>
              <a:buSzPct val="60000"/>
              <a:buBlip>
                <a:blip r:embed="rId5"/>
              </a:buBlip>
              <a:defRPr kumimoji="1" sz="2000">
                <a:solidFill>
                  <a:schemeClr val="tx1"/>
                </a:solidFill>
                <a:latin typeface="+mn-lt"/>
                <a:ea typeface="+mn-ea"/>
              </a:defRPr>
            </a:lvl8pPr>
            <a:lvl9pPr marL="3886200" indent="-228600" algn="l" rtl="0" fontAlgn="base">
              <a:spcBef>
                <a:spcPct val="20000"/>
              </a:spcBef>
              <a:spcAft>
                <a:spcPct val="0"/>
              </a:spcAft>
              <a:buSzPct val="60000"/>
              <a:buBlip>
                <a:blip r:embed="rId5"/>
              </a:buBlip>
              <a:defRPr kumimoji="1" sz="2000">
                <a:solidFill>
                  <a:schemeClr val="tx1"/>
                </a:solidFill>
                <a:latin typeface="+mn-lt"/>
                <a:ea typeface="+mn-ea"/>
              </a:defRPr>
            </a:lvl9pPr>
          </a:lstStyle>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Step1</a:t>
            </a:r>
            <a:r>
              <a:rPr lang="zh-TW" altLang="en-US" sz="1600" dirty="0">
                <a:latin typeface="標楷體" panose="03000509000000000000" pitchFamily="65" charset="-120"/>
                <a:ea typeface="標楷體" panose="03000509000000000000" pitchFamily="65" charset="-120"/>
              </a:rPr>
              <a:t>申請人至校務系統填寫費用支出申請單</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Step2</a:t>
            </a:r>
            <a:r>
              <a:rPr lang="zh-TW" altLang="en-US" sz="1600" dirty="0">
                <a:latin typeface="標楷體" panose="03000509000000000000" pitchFamily="65" charset="-120"/>
                <a:ea typeface="標楷體" panose="03000509000000000000" pitchFamily="65" charset="-120"/>
              </a:rPr>
              <a:t>經單位主管審核，若</a:t>
            </a:r>
            <a:r>
              <a:rPr lang="zh-TW" altLang="en-US" sz="1600" u="sng" dirty="0">
                <a:latin typeface="標楷體" panose="03000509000000000000" pitchFamily="65" charset="-120"/>
                <a:ea typeface="標楷體" panose="03000509000000000000" pitchFamily="65" charset="-120"/>
              </a:rPr>
              <a:t>金額</a:t>
            </a:r>
            <a:r>
              <a:rPr lang="zh-TW" altLang="en-US" sz="1600" u="sng" dirty="0">
                <a:solidFill>
                  <a:srgbClr val="FF0000"/>
                </a:solidFill>
                <a:latin typeface="標楷體" panose="03000509000000000000" pitchFamily="65" charset="-120"/>
                <a:ea typeface="標楷體" panose="03000509000000000000" pitchFamily="65" charset="-120"/>
              </a:rPr>
              <a:t>超過</a:t>
            </a:r>
            <a:r>
              <a:rPr lang="en-US" altLang="zh-TW" sz="1600" u="sng" dirty="0">
                <a:solidFill>
                  <a:srgbClr val="FF0000"/>
                </a:solidFill>
                <a:latin typeface="標楷體" panose="03000509000000000000" pitchFamily="65" charset="-120"/>
                <a:ea typeface="標楷體" panose="03000509000000000000" pitchFamily="65" charset="-120"/>
              </a:rPr>
              <a:t>5</a:t>
            </a:r>
            <a:r>
              <a:rPr lang="zh-TW" altLang="en-US" sz="1600" u="sng" dirty="0">
                <a:solidFill>
                  <a:srgbClr val="FF0000"/>
                </a:solidFill>
                <a:latin typeface="標楷體" panose="03000509000000000000" pitchFamily="65" charset="-120"/>
                <a:ea typeface="標楷體" panose="03000509000000000000" pitchFamily="65" charset="-120"/>
              </a:rPr>
              <a:t>萬</a:t>
            </a:r>
            <a:r>
              <a:rPr lang="zh-TW" altLang="en-US" sz="1600" u="sng" dirty="0">
                <a:latin typeface="標楷體" panose="03000509000000000000" pitchFamily="65" charset="-120"/>
                <a:ea typeface="標楷體" panose="03000509000000000000" pitchFamily="65" charset="-120"/>
              </a:rPr>
              <a:t>要送院長</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Step3</a:t>
            </a:r>
            <a:r>
              <a:rPr lang="zh-TW" altLang="en-US" sz="1600" dirty="0">
                <a:latin typeface="標楷體" panose="03000509000000000000" pitchFamily="65" charset="-120"/>
                <a:ea typeface="標楷體" panose="03000509000000000000" pitchFamily="65" charset="-120"/>
              </a:rPr>
              <a:t>檢視是否要會辦相關單位</a:t>
            </a:r>
            <a:r>
              <a:rPr lang="zh-TW" altLang="en-US" sz="1600" u="sng" dirty="0">
                <a:latin typeface="標楷體" panose="03000509000000000000" pitchFamily="65" charset="-120"/>
                <a:ea typeface="標楷體" panose="03000509000000000000" pitchFamily="65" charset="-120"/>
              </a:rPr>
              <a:t>審查規格</a:t>
            </a:r>
            <a:endParaRPr lang="en-US" altLang="zh-TW" sz="1600" u="sng"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Step4</a:t>
            </a:r>
            <a:r>
              <a:rPr lang="zh-TW" altLang="en-US" sz="1600" dirty="0">
                <a:latin typeface="標楷體" panose="03000509000000000000" pitchFamily="65" charset="-120"/>
                <a:ea typeface="標楷體" panose="03000509000000000000" pitchFamily="65" charset="-120"/>
              </a:rPr>
              <a:t>送會計審核及採購組議價後通知廠商交貨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Step5</a:t>
            </a:r>
            <a:r>
              <a:rPr lang="zh-TW" altLang="en-US" sz="1600" dirty="0">
                <a:latin typeface="標楷體" panose="03000509000000000000" pitchFamily="65" charset="-120"/>
                <a:ea typeface="標楷體" panose="03000509000000000000" pitchFamily="65" charset="-120"/>
              </a:rPr>
              <a:t>通知廠商交貨並驗收，檢查貨物及</a:t>
            </a:r>
            <a:r>
              <a:rPr lang="zh-TW" altLang="en-US" sz="1600" dirty="0">
                <a:solidFill>
                  <a:srgbClr val="FF0000"/>
                </a:solidFill>
                <a:latin typeface="標楷體" panose="03000509000000000000" pitchFamily="65" charset="-120"/>
                <a:ea typeface="標楷體" panose="03000509000000000000" pitchFamily="65" charset="-120"/>
              </a:rPr>
              <a:t>發票要符合學校規定</a:t>
            </a:r>
            <a:endParaRPr lang="en-US" altLang="zh-TW" sz="1600" dirty="0">
              <a:solidFill>
                <a:srgbClr val="FF0000"/>
              </a:solidFill>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Step6</a:t>
            </a:r>
            <a:r>
              <a:rPr lang="zh-TW" altLang="en-US" sz="1600" dirty="0">
                <a:latin typeface="標楷體" panose="03000509000000000000" pitchFamily="65" charset="-120"/>
                <a:ea typeface="標楷體" panose="03000509000000000000" pitchFamily="65" charset="-120"/>
              </a:rPr>
              <a:t>列印黏貼憑證用紙，貼上憑證並檢查表單是否齊全</a:t>
            </a:r>
            <a:endParaRPr lang="en-US" altLang="zh-TW" sz="1600" dirty="0">
              <a:latin typeface="標楷體" panose="03000509000000000000" pitchFamily="65" charset="-120"/>
              <a:ea typeface="標楷體" panose="03000509000000000000" pitchFamily="65" charset="-120"/>
            </a:endParaRPr>
          </a:p>
          <a:p>
            <a:pPr>
              <a:buFont typeface="Arial" panose="020B0604020202020204" pitchFamily="34" charset="0"/>
              <a:buChar char="•"/>
            </a:pPr>
            <a:r>
              <a:rPr lang="en-US" altLang="zh-TW" sz="1600" dirty="0">
                <a:latin typeface="標楷體" panose="03000509000000000000" pitchFamily="65" charset="-120"/>
                <a:ea typeface="標楷體" panose="03000509000000000000" pitchFamily="65" charset="-120"/>
              </a:rPr>
              <a:t>Step7</a:t>
            </a:r>
            <a:r>
              <a:rPr lang="zh-TW" altLang="en-US" sz="1600" dirty="0">
                <a:latin typeface="標楷體" panose="03000509000000000000" pitchFamily="65" charset="-120"/>
                <a:ea typeface="標楷體" panose="03000509000000000000" pitchFamily="65" charset="-120"/>
              </a:rPr>
              <a:t>紙本送審，</a:t>
            </a:r>
            <a:r>
              <a:rPr lang="zh-TW" altLang="en-US" sz="1600" dirty="0">
                <a:solidFill>
                  <a:srgbClr val="FF0000"/>
                </a:solidFill>
                <a:latin typeface="標楷體" panose="03000509000000000000" pitchFamily="65" charset="-120"/>
                <a:ea typeface="標楷體" panose="03000509000000000000" pitchFamily="65" charset="-120"/>
              </a:rPr>
              <a:t>費用支出申請單</a:t>
            </a:r>
            <a:r>
              <a:rPr lang="zh-TW" altLang="en-US" sz="1600" dirty="0">
                <a:latin typeface="標楷體" panose="03000509000000000000" pitchFamily="65" charset="-120"/>
                <a:ea typeface="標楷體" panose="03000509000000000000" pitchFamily="65" charset="-120"/>
              </a:rPr>
              <a:t>經單位主管→會簽單位→</a:t>
            </a:r>
            <a:r>
              <a:rPr lang="zh-TW" altLang="en-US" sz="1600" dirty="0">
                <a:solidFill>
                  <a:srgbClr val="FF0000"/>
                </a:solidFill>
                <a:latin typeface="標楷體" panose="03000509000000000000" pitchFamily="65" charset="-120"/>
                <a:ea typeface="標楷體" panose="03000509000000000000" pitchFamily="65" charset="-120"/>
              </a:rPr>
              <a:t>會計室</a:t>
            </a:r>
            <a:endParaRPr lang="en-US" altLang="zh-TW" sz="1600" dirty="0">
              <a:solidFill>
                <a:srgbClr val="FF0000"/>
              </a:solidFill>
              <a:latin typeface="標楷體" panose="03000509000000000000" pitchFamily="65" charset="-120"/>
              <a:ea typeface="標楷體" panose="03000509000000000000" pitchFamily="65" charset="-120"/>
            </a:endParaRPr>
          </a:p>
        </p:txBody>
      </p:sp>
      <p:cxnSp>
        <p:nvCxnSpPr>
          <p:cNvPr id="11" name="直線單箭頭接點 10"/>
          <p:cNvCxnSpPr>
            <a:endCxn id="12" idx="1"/>
          </p:cNvCxnSpPr>
          <p:nvPr/>
        </p:nvCxnSpPr>
        <p:spPr>
          <a:xfrm>
            <a:off x="1327939" y="3140968"/>
            <a:ext cx="219725"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54766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單位主管審核</a:t>
            </a:r>
          </a:p>
        </p:txBody>
      </p:sp>
      <p:cxnSp>
        <p:nvCxnSpPr>
          <p:cNvPr id="13" name="直線單箭頭接點 12"/>
          <p:cNvCxnSpPr>
            <a:stCxn id="12" idx="3"/>
            <a:endCxn id="14" idx="1"/>
          </p:cNvCxnSpPr>
          <p:nvPr/>
        </p:nvCxnSpPr>
        <p:spPr>
          <a:xfrm>
            <a:off x="277180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298782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會計及</a:t>
            </a:r>
            <a:endParaRPr lang="en-US" altLang="zh-TW" sz="2000" dirty="0">
              <a:solidFill>
                <a:schemeClr val="tx1"/>
              </a:solidFill>
              <a:latin typeface="標楷體" panose="03000509000000000000" pitchFamily="65" charset="-120"/>
              <a:ea typeface="標楷體" panose="03000509000000000000" pitchFamily="65" charset="-120"/>
            </a:endParaRPr>
          </a:p>
          <a:p>
            <a:pPr algn="ctr"/>
            <a:r>
              <a:rPr lang="zh-TW" altLang="en-US" sz="2000" dirty="0">
                <a:solidFill>
                  <a:schemeClr val="tx1"/>
                </a:solidFill>
                <a:latin typeface="標楷體" panose="03000509000000000000" pitchFamily="65" charset="-120"/>
                <a:ea typeface="標楷體" panose="03000509000000000000" pitchFamily="65" charset="-120"/>
              </a:rPr>
              <a:t>採購組</a:t>
            </a:r>
          </a:p>
        </p:txBody>
      </p:sp>
      <p:cxnSp>
        <p:nvCxnSpPr>
          <p:cNvPr id="15" name="直線單箭頭接點 14"/>
          <p:cNvCxnSpPr>
            <a:stCxn id="14" idx="3"/>
            <a:endCxn id="16" idx="1"/>
          </p:cNvCxnSpPr>
          <p:nvPr/>
        </p:nvCxnSpPr>
        <p:spPr>
          <a:xfrm>
            <a:off x="421196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442798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通知廠商交貨</a:t>
            </a:r>
          </a:p>
        </p:txBody>
      </p:sp>
      <p:cxnSp>
        <p:nvCxnSpPr>
          <p:cNvPr id="17" name="直線單箭頭接點 16"/>
          <p:cNvCxnSpPr>
            <a:stCxn id="16" idx="3"/>
            <a:endCxn id="18" idx="1"/>
          </p:cNvCxnSpPr>
          <p:nvPr/>
        </p:nvCxnSpPr>
        <p:spPr>
          <a:xfrm>
            <a:off x="565212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5868144" y="2780928"/>
            <a:ext cx="1224136"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列印黏貼</a:t>
            </a:r>
            <a:endParaRPr lang="en-US" altLang="zh-TW" sz="2000" dirty="0">
              <a:solidFill>
                <a:schemeClr val="tx1"/>
              </a:solidFill>
              <a:latin typeface="標楷體" panose="03000509000000000000" pitchFamily="65" charset="-120"/>
              <a:ea typeface="標楷體" panose="03000509000000000000" pitchFamily="65" charset="-120"/>
            </a:endParaRPr>
          </a:p>
          <a:p>
            <a:pPr algn="ctr"/>
            <a:r>
              <a:rPr lang="zh-TW" altLang="en-US" sz="2000" dirty="0">
                <a:solidFill>
                  <a:schemeClr val="tx1"/>
                </a:solidFill>
                <a:latin typeface="標楷體" panose="03000509000000000000" pitchFamily="65" charset="-120"/>
                <a:ea typeface="標楷體" panose="03000509000000000000" pitchFamily="65" charset="-120"/>
              </a:rPr>
              <a:t>憑證用紙</a:t>
            </a:r>
          </a:p>
        </p:txBody>
      </p:sp>
      <p:sp>
        <p:nvSpPr>
          <p:cNvPr id="19" name="矩形 18"/>
          <p:cNvSpPr/>
          <p:nvPr/>
        </p:nvSpPr>
        <p:spPr>
          <a:xfrm>
            <a:off x="2428152" y="3590545"/>
            <a:ext cx="919712" cy="54100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1400" dirty="0">
                <a:solidFill>
                  <a:schemeClr val="tx1"/>
                </a:solidFill>
                <a:latin typeface="標楷體" panose="03000509000000000000" pitchFamily="65" charset="-120"/>
                <a:ea typeface="標楷體" panose="03000509000000000000" pitchFamily="65" charset="-120"/>
              </a:rPr>
              <a:t>會簽單位</a:t>
            </a:r>
          </a:p>
        </p:txBody>
      </p:sp>
      <p:cxnSp>
        <p:nvCxnSpPr>
          <p:cNvPr id="21" name="肘形接點 20"/>
          <p:cNvCxnSpPr>
            <a:stCxn id="19" idx="3"/>
            <a:endCxn id="14" idx="2"/>
          </p:cNvCxnSpPr>
          <p:nvPr/>
        </p:nvCxnSpPr>
        <p:spPr>
          <a:xfrm flipV="1">
            <a:off x="3347864" y="3501008"/>
            <a:ext cx="252028" cy="36004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7308304" y="2780928"/>
            <a:ext cx="1121297" cy="72008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TW"/>
            </a:defPPr>
            <a:lvl1pPr algn="l" rtl="0" fontAlgn="base">
              <a:spcBef>
                <a:spcPct val="0"/>
              </a:spcBef>
              <a:spcAft>
                <a:spcPct val="0"/>
              </a:spcAft>
              <a:defRPr kumimoji="1" sz="800" kern="1200">
                <a:solidFill>
                  <a:schemeClr val="lt1"/>
                </a:solidFill>
                <a:latin typeface="+mn-lt"/>
                <a:ea typeface="+mn-ea"/>
                <a:cs typeface="+mn-cs"/>
              </a:defRPr>
            </a:lvl1pPr>
            <a:lvl2pPr marL="457200" algn="l" rtl="0" fontAlgn="base">
              <a:spcBef>
                <a:spcPct val="0"/>
              </a:spcBef>
              <a:spcAft>
                <a:spcPct val="0"/>
              </a:spcAft>
              <a:defRPr kumimoji="1" sz="800" kern="1200">
                <a:solidFill>
                  <a:schemeClr val="lt1"/>
                </a:solidFill>
                <a:latin typeface="+mn-lt"/>
                <a:ea typeface="+mn-ea"/>
                <a:cs typeface="+mn-cs"/>
              </a:defRPr>
            </a:lvl2pPr>
            <a:lvl3pPr marL="914400" algn="l" rtl="0" fontAlgn="base">
              <a:spcBef>
                <a:spcPct val="0"/>
              </a:spcBef>
              <a:spcAft>
                <a:spcPct val="0"/>
              </a:spcAft>
              <a:defRPr kumimoji="1" sz="800" kern="1200">
                <a:solidFill>
                  <a:schemeClr val="lt1"/>
                </a:solidFill>
                <a:latin typeface="+mn-lt"/>
                <a:ea typeface="+mn-ea"/>
                <a:cs typeface="+mn-cs"/>
              </a:defRPr>
            </a:lvl3pPr>
            <a:lvl4pPr marL="1371600" algn="l" rtl="0" fontAlgn="base">
              <a:spcBef>
                <a:spcPct val="0"/>
              </a:spcBef>
              <a:spcAft>
                <a:spcPct val="0"/>
              </a:spcAft>
              <a:defRPr kumimoji="1" sz="800" kern="1200">
                <a:solidFill>
                  <a:schemeClr val="lt1"/>
                </a:solidFill>
                <a:latin typeface="+mn-lt"/>
                <a:ea typeface="+mn-ea"/>
                <a:cs typeface="+mn-cs"/>
              </a:defRPr>
            </a:lvl4pPr>
            <a:lvl5pPr marL="1828800" algn="l" rtl="0" fontAlgn="base">
              <a:spcBef>
                <a:spcPct val="0"/>
              </a:spcBef>
              <a:spcAft>
                <a:spcPct val="0"/>
              </a:spcAft>
              <a:defRPr kumimoji="1" sz="800" kern="1200">
                <a:solidFill>
                  <a:schemeClr val="lt1"/>
                </a:solidFill>
                <a:latin typeface="+mn-lt"/>
                <a:ea typeface="+mn-ea"/>
                <a:cs typeface="+mn-cs"/>
              </a:defRPr>
            </a:lvl5pPr>
            <a:lvl6pPr marL="2286000" algn="l" defTabSz="914400" rtl="0" eaLnBrk="1" latinLnBrk="0" hangingPunct="1">
              <a:defRPr kumimoji="1" sz="800" kern="1200">
                <a:solidFill>
                  <a:schemeClr val="lt1"/>
                </a:solidFill>
                <a:latin typeface="+mn-lt"/>
                <a:ea typeface="+mn-ea"/>
                <a:cs typeface="+mn-cs"/>
              </a:defRPr>
            </a:lvl6pPr>
            <a:lvl7pPr marL="2743200" algn="l" defTabSz="914400" rtl="0" eaLnBrk="1" latinLnBrk="0" hangingPunct="1">
              <a:defRPr kumimoji="1" sz="800" kern="1200">
                <a:solidFill>
                  <a:schemeClr val="lt1"/>
                </a:solidFill>
                <a:latin typeface="+mn-lt"/>
                <a:ea typeface="+mn-ea"/>
                <a:cs typeface="+mn-cs"/>
              </a:defRPr>
            </a:lvl7pPr>
            <a:lvl8pPr marL="3200400" algn="l" defTabSz="914400" rtl="0" eaLnBrk="1" latinLnBrk="0" hangingPunct="1">
              <a:defRPr kumimoji="1" sz="800" kern="1200">
                <a:solidFill>
                  <a:schemeClr val="lt1"/>
                </a:solidFill>
                <a:latin typeface="+mn-lt"/>
                <a:ea typeface="+mn-ea"/>
                <a:cs typeface="+mn-cs"/>
              </a:defRPr>
            </a:lvl8pPr>
            <a:lvl9pPr marL="3657600" algn="l" defTabSz="914400" rtl="0" eaLnBrk="1" latinLnBrk="0" hangingPunct="1">
              <a:defRPr kumimoji="1" sz="800" kern="1200">
                <a:solidFill>
                  <a:schemeClr val="lt1"/>
                </a:solidFill>
                <a:latin typeface="+mn-lt"/>
                <a:ea typeface="+mn-ea"/>
                <a:cs typeface="+mn-cs"/>
              </a:defRPr>
            </a:lvl9pPr>
          </a:lstStyle>
          <a:p>
            <a:pPr algn="ctr"/>
            <a:r>
              <a:rPr lang="zh-TW" altLang="en-US" sz="2000" dirty="0">
                <a:solidFill>
                  <a:schemeClr val="tx1"/>
                </a:solidFill>
                <a:latin typeface="標楷體" panose="03000509000000000000" pitchFamily="65" charset="-120"/>
                <a:ea typeface="標楷體" panose="03000509000000000000" pitchFamily="65" charset="-120"/>
              </a:rPr>
              <a:t>紙本送</a:t>
            </a:r>
            <a:r>
              <a:rPr lang="zh-TW" altLang="en-US" sz="2000" dirty="0">
                <a:solidFill>
                  <a:srgbClr val="FF0000"/>
                </a:solidFill>
                <a:latin typeface="標楷體" panose="03000509000000000000" pitchFamily="65" charset="-120"/>
                <a:ea typeface="標楷體" panose="03000509000000000000" pitchFamily="65" charset="-120"/>
              </a:rPr>
              <a:t>會計室</a:t>
            </a:r>
          </a:p>
        </p:txBody>
      </p:sp>
      <p:cxnSp>
        <p:nvCxnSpPr>
          <p:cNvPr id="25" name="直線單箭頭接點 24"/>
          <p:cNvCxnSpPr>
            <a:stCxn id="18" idx="3"/>
            <a:endCxn id="24" idx="1"/>
          </p:cNvCxnSpPr>
          <p:nvPr/>
        </p:nvCxnSpPr>
        <p:spPr>
          <a:xfrm>
            <a:off x="7092280" y="3140968"/>
            <a:ext cx="216024"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文字方塊 21"/>
          <p:cNvSpPr txBox="1"/>
          <p:nvPr/>
        </p:nvSpPr>
        <p:spPr>
          <a:xfrm>
            <a:off x="539552" y="2564904"/>
            <a:ext cx="269626" cy="276999"/>
          </a:xfrm>
          <a:prstGeom prst="rect">
            <a:avLst/>
          </a:prstGeom>
          <a:noFill/>
        </p:spPr>
        <p:txBody>
          <a:bodyPr wrap="none" rtlCol="0">
            <a:spAutoFit/>
          </a:bodyPr>
          <a:lstStyle/>
          <a:p>
            <a:r>
              <a:rPr lang="en-US" altLang="zh-TW" sz="1200" dirty="0">
                <a:solidFill>
                  <a:schemeClr val="bg1">
                    <a:lumMod val="50000"/>
                  </a:schemeClr>
                </a:solidFill>
              </a:rPr>
              <a:t>1</a:t>
            </a:r>
            <a:endParaRPr lang="zh-TW" altLang="en-US" sz="1200" dirty="0">
              <a:solidFill>
                <a:schemeClr val="bg1">
                  <a:lumMod val="50000"/>
                </a:schemeClr>
              </a:solidFill>
            </a:endParaRPr>
          </a:p>
        </p:txBody>
      </p:sp>
      <p:sp>
        <p:nvSpPr>
          <p:cNvPr id="42" name="文字方塊 41"/>
          <p:cNvSpPr txBox="1"/>
          <p:nvPr/>
        </p:nvSpPr>
        <p:spPr>
          <a:xfrm>
            <a:off x="1998118" y="2564904"/>
            <a:ext cx="269626" cy="276999"/>
          </a:xfrm>
          <a:prstGeom prst="rect">
            <a:avLst/>
          </a:prstGeom>
          <a:noFill/>
        </p:spPr>
        <p:txBody>
          <a:bodyPr wrap="none" rtlCol="0">
            <a:spAutoFit/>
          </a:bodyPr>
          <a:lstStyle/>
          <a:p>
            <a:r>
              <a:rPr lang="en-US" altLang="zh-TW" sz="1200" dirty="0">
                <a:solidFill>
                  <a:schemeClr val="bg1">
                    <a:lumMod val="50000"/>
                  </a:schemeClr>
                </a:solidFill>
              </a:rPr>
              <a:t>2</a:t>
            </a:r>
            <a:endParaRPr lang="zh-TW" altLang="en-US" sz="1200" dirty="0">
              <a:solidFill>
                <a:schemeClr val="bg1">
                  <a:lumMod val="50000"/>
                </a:schemeClr>
              </a:solidFill>
            </a:endParaRPr>
          </a:p>
        </p:txBody>
      </p:sp>
      <p:sp>
        <p:nvSpPr>
          <p:cNvPr id="43" name="文字方塊 42"/>
          <p:cNvSpPr txBox="1"/>
          <p:nvPr/>
        </p:nvSpPr>
        <p:spPr>
          <a:xfrm>
            <a:off x="3078238" y="3886435"/>
            <a:ext cx="269626" cy="276999"/>
          </a:xfrm>
          <a:prstGeom prst="rect">
            <a:avLst/>
          </a:prstGeom>
          <a:noFill/>
        </p:spPr>
        <p:txBody>
          <a:bodyPr wrap="none" rtlCol="0">
            <a:spAutoFit/>
          </a:bodyPr>
          <a:lstStyle/>
          <a:p>
            <a:r>
              <a:rPr lang="en-US" altLang="zh-TW" sz="1200" dirty="0">
                <a:solidFill>
                  <a:schemeClr val="bg1">
                    <a:lumMod val="50000"/>
                  </a:schemeClr>
                </a:solidFill>
              </a:rPr>
              <a:t>3</a:t>
            </a:r>
            <a:endParaRPr lang="zh-TW" altLang="en-US" sz="1200" dirty="0">
              <a:solidFill>
                <a:schemeClr val="bg1">
                  <a:lumMod val="50000"/>
                </a:schemeClr>
              </a:solidFill>
            </a:endParaRPr>
          </a:p>
        </p:txBody>
      </p:sp>
      <p:sp>
        <p:nvSpPr>
          <p:cNvPr id="44" name="文字方塊 43"/>
          <p:cNvSpPr txBox="1"/>
          <p:nvPr/>
        </p:nvSpPr>
        <p:spPr>
          <a:xfrm>
            <a:off x="5310486" y="2564904"/>
            <a:ext cx="269626" cy="276999"/>
          </a:xfrm>
          <a:prstGeom prst="rect">
            <a:avLst/>
          </a:prstGeom>
          <a:noFill/>
        </p:spPr>
        <p:txBody>
          <a:bodyPr wrap="none" rtlCol="0">
            <a:spAutoFit/>
          </a:bodyPr>
          <a:lstStyle/>
          <a:p>
            <a:r>
              <a:rPr lang="en-US" altLang="zh-TW" sz="1200" dirty="0">
                <a:solidFill>
                  <a:schemeClr val="bg1">
                    <a:lumMod val="50000"/>
                  </a:schemeClr>
                </a:solidFill>
              </a:rPr>
              <a:t>5</a:t>
            </a:r>
            <a:endParaRPr lang="zh-TW" altLang="en-US" sz="1200" dirty="0">
              <a:solidFill>
                <a:schemeClr val="bg1">
                  <a:lumMod val="50000"/>
                </a:schemeClr>
              </a:solidFill>
            </a:endParaRPr>
          </a:p>
        </p:txBody>
      </p:sp>
      <p:sp>
        <p:nvSpPr>
          <p:cNvPr id="45" name="文字方塊 44"/>
          <p:cNvSpPr txBox="1"/>
          <p:nvPr/>
        </p:nvSpPr>
        <p:spPr>
          <a:xfrm>
            <a:off x="6876256" y="2564904"/>
            <a:ext cx="269626" cy="276999"/>
          </a:xfrm>
          <a:prstGeom prst="rect">
            <a:avLst/>
          </a:prstGeom>
          <a:noFill/>
        </p:spPr>
        <p:txBody>
          <a:bodyPr wrap="none" rtlCol="0">
            <a:spAutoFit/>
          </a:bodyPr>
          <a:lstStyle/>
          <a:p>
            <a:r>
              <a:rPr lang="en-US" altLang="zh-TW" sz="1200" dirty="0">
                <a:solidFill>
                  <a:schemeClr val="bg1">
                    <a:lumMod val="50000"/>
                  </a:schemeClr>
                </a:solidFill>
              </a:rPr>
              <a:t>6</a:t>
            </a:r>
            <a:endParaRPr lang="zh-TW" altLang="en-US" sz="1200" dirty="0">
              <a:solidFill>
                <a:schemeClr val="bg1">
                  <a:lumMod val="50000"/>
                </a:schemeClr>
              </a:solidFill>
            </a:endParaRPr>
          </a:p>
        </p:txBody>
      </p:sp>
      <p:sp>
        <p:nvSpPr>
          <p:cNvPr id="46" name="文字方塊 45"/>
          <p:cNvSpPr txBox="1"/>
          <p:nvPr/>
        </p:nvSpPr>
        <p:spPr>
          <a:xfrm>
            <a:off x="8190806" y="2564904"/>
            <a:ext cx="269626" cy="276999"/>
          </a:xfrm>
          <a:prstGeom prst="rect">
            <a:avLst/>
          </a:prstGeom>
          <a:noFill/>
        </p:spPr>
        <p:txBody>
          <a:bodyPr wrap="none" rtlCol="0">
            <a:spAutoFit/>
          </a:bodyPr>
          <a:lstStyle/>
          <a:p>
            <a:r>
              <a:rPr lang="en-US" altLang="zh-TW" sz="1200" dirty="0">
                <a:solidFill>
                  <a:schemeClr val="bg1">
                    <a:lumMod val="50000"/>
                  </a:schemeClr>
                </a:solidFill>
              </a:rPr>
              <a:t>7</a:t>
            </a:r>
            <a:endParaRPr lang="zh-TW" altLang="en-US" sz="1200" dirty="0">
              <a:solidFill>
                <a:schemeClr val="bg1">
                  <a:lumMod val="50000"/>
                </a:schemeClr>
              </a:solidFill>
            </a:endParaRPr>
          </a:p>
        </p:txBody>
      </p:sp>
      <p:cxnSp>
        <p:nvCxnSpPr>
          <p:cNvPr id="38" name="肘形接點 37"/>
          <p:cNvCxnSpPr>
            <a:stCxn id="12" idx="2"/>
            <a:endCxn id="19" idx="1"/>
          </p:cNvCxnSpPr>
          <p:nvPr/>
        </p:nvCxnSpPr>
        <p:spPr>
          <a:xfrm rot="16200000" flipH="1">
            <a:off x="2113922" y="3546818"/>
            <a:ext cx="360040" cy="268420"/>
          </a:xfrm>
          <a:prstGeom prst="bentConnector2">
            <a:avLst/>
          </a:prstGeom>
          <a:ln w="28575">
            <a:solidFill>
              <a:schemeClr val="tx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9218" name="乘號 9217"/>
          <p:cNvSpPr/>
          <p:nvPr/>
        </p:nvSpPr>
        <p:spPr>
          <a:xfrm>
            <a:off x="2781908" y="2402886"/>
            <a:ext cx="1584176" cy="1476163"/>
          </a:xfrm>
          <a:prstGeom prst="mathMultiply">
            <a:avLst/>
          </a:prstGeom>
          <a:solidFill>
            <a:srgbClr val="FF0000">
              <a:alpha val="16000"/>
            </a:srgbClr>
          </a:solidFill>
          <a:ln>
            <a:no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TW" altLang="en-US"/>
          </a:p>
        </p:txBody>
      </p:sp>
      <p:sp>
        <p:nvSpPr>
          <p:cNvPr id="9219" name="圓角矩形圖說文字 9218"/>
          <p:cNvSpPr/>
          <p:nvPr/>
        </p:nvSpPr>
        <p:spPr>
          <a:xfrm>
            <a:off x="3347864" y="1268760"/>
            <a:ext cx="4176464" cy="1134126"/>
          </a:xfrm>
          <a:prstGeom prst="wedgeRoundRectCallout">
            <a:avLst>
              <a:gd name="adj1" fmla="val -34871"/>
              <a:gd name="adj2" fmla="val 77934"/>
              <a:gd name="adj3" fmla="val 16667"/>
            </a:avLst>
          </a:prstGeom>
          <a:solidFill>
            <a:srgbClr val="FF000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dirty="0">
                <a:solidFill>
                  <a:prstClr val="black"/>
                </a:solidFill>
                <a:latin typeface="標楷體" panose="03000509000000000000" pitchFamily="65" charset="-120"/>
                <a:ea typeface="標楷體" panose="03000509000000000000" pitchFamily="65" charset="-120"/>
              </a:rPr>
              <a:t>向單一廠商採購總價</a:t>
            </a:r>
            <a:endParaRPr lang="en-US" altLang="zh-TW" dirty="0">
              <a:solidFill>
                <a:prstClr val="black"/>
              </a:solidFill>
              <a:latin typeface="標楷體" panose="03000509000000000000" pitchFamily="65" charset="-120"/>
              <a:ea typeface="標楷體" panose="03000509000000000000" pitchFamily="65" charset="-120"/>
            </a:endParaRPr>
          </a:p>
          <a:p>
            <a:pPr algn="ctr"/>
            <a:r>
              <a:rPr lang="zh-TW" altLang="en-US" b="1" dirty="0">
                <a:solidFill>
                  <a:srgbClr val="0000FF"/>
                </a:solidFill>
                <a:latin typeface="標楷體" panose="03000509000000000000" pitchFamily="65" charset="-120"/>
                <a:ea typeface="標楷體" panose="03000509000000000000" pitchFamily="65" charset="-120"/>
              </a:rPr>
              <a:t>計畫經費</a:t>
            </a:r>
            <a:r>
              <a:rPr lang="en-US" altLang="zh-TW" b="1" dirty="0">
                <a:solidFill>
                  <a:srgbClr val="0000FF"/>
                </a:solidFill>
                <a:latin typeface="標楷體" panose="03000509000000000000" pitchFamily="65" charset="-120"/>
                <a:ea typeface="標楷體" panose="03000509000000000000" pitchFamily="65" charset="-120"/>
              </a:rPr>
              <a:t>&lt;10</a:t>
            </a:r>
            <a:r>
              <a:rPr lang="zh-TW" altLang="en-US" b="1" dirty="0">
                <a:solidFill>
                  <a:srgbClr val="0000FF"/>
                </a:solidFill>
                <a:latin typeface="標楷體" panose="03000509000000000000" pitchFamily="65" charset="-120"/>
                <a:ea typeface="標楷體" panose="03000509000000000000" pitchFamily="65" charset="-120"/>
              </a:rPr>
              <a:t>萬</a:t>
            </a:r>
            <a:endParaRPr lang="en-US" altLang="zh-TW" b="1" dirty="0">
              <a:solidFill>
                <a:srgbClr val="0000FF"/>
              </a:solidFill>
              <a:latin typeface="標楷體" panose="03000509000000000000" pitchFamily="65" charset="-120"/>
              <a:ea typeface="標楷體" panose="03000509000000000000" pitchFamily="65" charset="-120"/>
            </a:endParaRPr>
          </a:p>
          <a:p>
            <a:pPr algn="ctr"/>
            <a:r>
              <a:rPr lang="zh-TW" altLang="en-US" b="1" dirty="0">
                <a:solidFill>
                  <a:schemeClr val="tx1"/>
                </a:solidFill>
                <a:latin typeface="標楷體" panose="03000509000000000000" pitchFamily="65" charset="-120"/>
                <a:ea typeface="標楷體" panose="03000509000000000000" pitchFamily="65" charset="-120"/>
              </a:rPr>
              <a:t>逕行核銷者免送</a:t>
            </a:r>
            <a:r>
              <a:rPr lang="zh-TW" altLang="en-US" dirty="0">
                <a:solidFill>
                  <a:schemeClr val="tx1"/>
                </a:solidFill>
                <a:latin typeface="標楷體" panose="03000509000000000000" pitchFamily="65" charset="-120"/>
                <a:ea typeface="標楷體" panose="03000509000000000000" pitchFamily="65" charset="-120"/>
              </a:rPr>
              <a:t>會計及採購組</a:t>
            </a:r>
            <a:endParaRPr lang="zh-TW" altLang="en-US" dirty="0">
              <a:solidFill>
                <a:schemeClr val="tx1"/>
              </a:solidFill>
            </a:endParaRPr>
          </a:p>
        </p:txBody>
      </p:sp>
      <p:sp>
        <p:nvSpPr>
          <p:cNvPr id="48" name="文字方塊 47"/>
          <p:cNvSpPr txBox="1"/>
          <p:nvPr/>
        </p:nvSpPr>
        <p:spPr>
          <a:xfrm>
            <a:off x="3473878" y="2564904"/>
            <a:ext cx="269626" cy="276999"/>
          </a:xfrm>
          <a:prstGeom prst="rect">
            <a:avLst/>
          </a:prstGeom>
          <a:noFill/>
        </p:spPr>
        <p:txBody>
          <a:bodyPr wrap="none" rtlCol="0">
            <a:spAutoFit/>
          </a:bodyPr>
          <a:lstStyle/>
          <a:p>
            <a:r>
              <a:rPr lang="en-US" altLang="zh-TW" sz="1200" dirty="0">
                <a:solidFill>
                  <a:schemeClr val="bg1">
                    <a:lumMod val="50000"/>
                  </a:schemeClr>
                </a:solidFill>
              </a:rPr>
              <a:t>4</a:t>
            </a:r>
            <a:endParaRPr lang="zh-TW" altLang="en-US" sz="1200" dirty="0">
              <a:solidFill>
                <a:schemeClr val="bg1">
                  <a:lumMod val="50000"/>
                </a:schemeClr>
              </a:solidFill>
            </a:endParaRPr>
          </a:p>
        </p:txBody>
      </p:sp>
    </p:spTree>
    <p:extLst>
      <p:ext uri="{BB962C8B-B14F-4D97-AF65-F5344CB8AC3E}">
        <p14:creationId xmlns:p14="http://schemas.microsoft.com/office/powerpoint/2010/main" val="403756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par>
                                <p:cTn id="13" presetID="1" presetClass="emph" presetSubtype="2" fill="hold" nodeType="withEffect">
                                  <p:stCondLst>
                                    <p:cond delay="0"/>
                                  </p:stCondLst>
                                  <p:childTnLst>
                                    <p:animClr clrSpc="rgb" dir="cw">
                                      <p:cBhvr>
                                        <p:cTn id="14" dur="500" fill="hold"/>
                                        <p:tgtEl>
                                          <p:spTgt spid="12"/>
                                        </p:tgtEl>
                                        <p:attrNameLst>
                                          <p:attrName>fillcolor</p:attrName>
                                        </p:attrNameLst>
                                      </p:cBhvr>
                                      <p:to>
                                        <a:srgbClr val="B4C9E0"/>
                                      </p:to>
                                    </p:animClr>
                                    <p:set>
                                      <p:cBhvr>
                                        <p:cTn id="15" dur="500" fill="hold"/>
                                        <p:tgtEl>
                                          <p:spTgt spid="12"/>
                                        </p:tgtEl>
                                        <p:attrNameLst>
                                          <p:attrName>fill.type</p:attrName>
                                        </p:attrNameLst>
                                      </p:cBhvr>
                                      <p:to>
                                        <p:strVal val="solid"/>
                                      </p:to>
                                    </p:set>
                                    <p:set>
                                      <p:cBhvr>
                                        <p:cTn id="16" dur="500" fill="hold"/>
                                        <p:tgtEl>
                                          <p:spTgt spid="12"/>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500"/>
                                        <p:tgtEl>
                                          <p:spTgt spid="7">
                                            <p:txEl>
                                              <p:pRg st="2" end="2"/>
                                            </p:txEl>
                                          </p:spTgt>
                                        </p:tgtEl>
                                      </p:cBhvr>
                                    </p:animEffect>
                                  </p:childTnLst>
                                </p:cTn>
                              </p:par>
                              <p:par>
                                <p:cTn id="22" presetID="1" presetClass="emph" presetSubtype="2" fill="hold" nodeType="withEffect">
                                  <p:stCondLst>
                                    <p:cond delay="0"/>
                                  </p:stCondLst>
                                  <p:childTnLst>
                                    <p:animClr clrSpc="rgb" dir="cw">
                                      <p:cBhvr>
                                        <p:cTn id="23" dur="500" fill="hold"/>
                                        <p:tgtEl>
                                          <p:spTgt spid="19"/>
                                        </p:tgtEl>
                                        <p:attrNameLst>
                                          <p:attrName>fillcolor</p:attrName>
                                        </p:attrNameLst>
                                      </p:cBhvr>
                                      <p:to>
                                        <a:srgbClr val="B4C9E0"/>
                                      </p:to>
                                    </p:animClr>
                                    <p:set>
                                      <p:cBhvr>
                                        <p:cTn id="24" dur="500" fill="hold"/>
                                        <p:tgtEl>
                                          <p:spTgt spid="19"/>
                                        </p:tgtEl>
                                        <p:attrNameLst>
                                          <p:attrName>fill.type</p:attrName>
                                        </p:attrNameLst>
                                      </p:cBhvr>
                                      <p:to>
                                        <p:strVal val="solid"/>
                                      </p:to>
                                    </p:set>
                                    <p:set>
                                      <p:cBhvr>
                                        <p:cTn id="25" dur="500" fill="hold"/>
                                        <p:tgtEl>
                                          <p:spTgt spid="19"/>
                                        </p:tgtEl>
                                        <p:attrNameLst>
                                          <p:attrName>fill.on</p:attrName>
                                        </p:attrNameLst>
                                      </p:cBhvr>
                                      <p:to>
                                        <p:strVal val="true"/>
                                      </p:to>
                                    </p:se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xEl>
                                              <p:pRg st="3" end="3"/>
                                            </p:txEl>
                                          </p:spTgt>
                                        </p:tgtEl>
                                        <p:attrNameLst>
                                          <p:attrName>style.visibility</p:attrName>
                                        </p:attrNameLst>
                                      </p:cBhvr>
                                      <p:to>
                                        <p:strVal val="visible"/>
                                      </p:to>
                                    </p:set>
                                    <p:animEffect transition="in" filter="fade">
                                      <p:cBhvr>
                                        <p:cTn id="30" dur="500"/>
                                        <p:tgtEl>
                                          <p:spTgt spid="7">
                                            <p:txEl>
                                              <p:pRg st="3" end="3"/>
                                            </p:txEl>
                                          </p:spTgt>
                                        </p:tgtEl>
                                      </p:cBhvr>
                                    </p:animEffect>
                                  </p:childTnLst>
                                </p:cTn>
                              </p:par>
                              <p:par>
                                <p:cTn id="31" presetID="1" presetClass="emph" presetSubtype="2" fill="hold" nodeType="withEffect">
                                  <p:stCondLst>
                                    <p:cond delay="0"/>
                                  </p:stCondLst>
                                  <p:childTnLst>
                                    <p:animClr clrSpc="rgb" dir="cw">
                                      <p:cBhvr>
                                        <p:cTn id="32" dur="500" fill="hold"/>
                                        <p:tgtEl>
                                          <p:spTgt spid="14"/>
                                        </p:tgtEl>
                                        <p:attrNameLst>
                                          <p:attrName>fillcolor</p:attrName>
                                        </p:attrNameLst>
                                      </p:cBhvr>
                                      <p:to>
                                        <a:srgbClr val="B4C9E0"/>
                                      </p:to>
                                    </p:animClr>
                                    <p:set>
                                      <p:cBhvr>
                                        <p:cTn id="33" dur="500" fill="hold"/>
                                        <p:tgtEl>
                                          <p:spTgt spid="14"/>
                                        </p:tgtEl>
                                        <p:attrNameLst>
                                          <p:attrName>fill.type</p:attrName>
                                        </p:attrNameLst>
                                      </p:cBhvr>
                                      <p:to>
                                        <p:strVal val="solid"/>
                                      </p:to>
                                    </p:set>
                                    <p:set>
                                      <p:cBhvr>
                                        <p:cTn id="34" dur="500" fill="hold"/>
                                        <p:tgtEl>
                                          <p:spTgt spid="14"/>
                                        </p:tgtEl>
                                        <p:attrNameLst>
                                          <p:attrName>fill.on</p:attrName>
                                        </p:attrNameLst>
                                      </p:cBhvr>
                                      <p:to>
                                        <p:strVal val="true"/>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7">
                                            <p:txEl>
                                              <p:pRg st="4" end="4"/>
                                            </p:txEl>
                                          </p:spTgt>
                                        </p:tgtEl>
                                        <p:attrNameLst>
                                          <p:attrName>style.visibility</p:attrName>
                                        </p:attrNameLst>
                                      </p:cBhvr>
                                      <p:to>
                                        <p:strVal val="visible"/>
                                      </p:to>
                                    </p:set>
                                    <p:animEffect transition="in" filter="fade">
                                      <p:cBhvr>
                                        <p:cTn id="39" dur="500"/>
                                        <p:tgtEl>
                                          <p:spTgt spid="7">
                                            <p:txEl>
                                              <p:pRg st="4" end="4"/>
                                            </p:txEl>
                                          </p:spTgt>
                                        </p:tgtEl>
                                      </p:cBhvr>
                                    </p:animEffect>
                                  </p:childTnLst>
                                </p:cTn>
                              </p:par>
                              <p:par>
                                <p:cTn id="40" presetID="1" presetClass="emph" presetSubtype="2" fill="hold" nodeType="withEffect">
                                  <p:stCondLst>
                                    <p:cond delay="0"/>
                                  </p:stCondLst>
                                  <p:childTnLst>
                                    <p:animClr clrSpc="rgb" dir="cw">
                                      <p:cBhvr>
                                        <p:cTn id="41" dur="500" fill="hold"/>
                                        <p:tgtEl>
                                          <p:spTgt spid="16"/>
                                        </p:tgtEl>
                                        <p:attrNameLst>
                                          <p:attrName>fillcolor</p:attrName>
                                        </p:attrNameLst>
                                      </p:cBhvr>
                                      <p:to>
                                        <a:srgbClr val="B4C9E0"/>
                                      </p:to>
                                    </p:animClr>
                                    <p:set>
                                      <p:cBhvr>
                                        <p:cTn id="42" dur="500" fill="hold"/>
                                        <p:tgtEl>
                                          <p:spTgt spid="16"/>
                                        </p:tgtEl>
                                        <p:attrNameLst>
                                          <p:attrName>fill.type</p:attrName>
                                        </p:attrNameLst>
                                      </p:cBhvr>
                                      <p:to>
                                        <p:strVal val="solid"/>
                                      </p:to>
                                    </p:set>
                                    <p:set>
                                      <p:cBhvr>
                                        <p:cTn id="43" dur="500" fill="hold"/>
                                        <p:tgtEl>
                                          <p:spTgt spid="16"/>
                                        </p:tgtEl>
                                        <p:attrNameLst>
                                          <p:attrName>fill.on</p:attrName>
                                        </p:attrNameLst>
                                      </p:cBhvr>
                                      <p:to>
                                        <p:strVal val="true"/>
                                      </p:to>
                                    </p:se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7">
                                            <p:txEl>
                                              <p:pRg st="5" end="5"/>
                                            </p:txEl>
                                          </p:spTgt>
                                        </p:tgtEl>
                                        <p:attrNameLst>
                                          <p:attrName>style.visibility</p:attrName>
                                        </p:attrNameLst>
                                      </p:cBhvr>
                                      <p:to>
                                        <p:strVal val="visible"/>
                                      </p:to>
                                    </p:set>
                                    <p:animEffect transition="in" filter="fade">
                                      <p:cBhvr>
                                        <p:cTn id="48" dur="500"/>
                                        <p:tgtEl>
                                          <p:spTgt spid="7">
                                            <p:txEl>
                                              <p:pRg st="5" end="5"/>
                                            </p:txEl>
                                          </p:spTgt>
                                        </p:tgtEl>
                                      </p:cBhvr>
                                    </p:animEffect>
                                  </p:childTnLst>
                                </p:cTn>
                              </p:par>
                              <p:par>
                                <p:cTn id="49" presetID="1" presetClass="emph" presetSubtype="2" fill="hold" nodeType="withEffect">
                                  <p:stCondLst>
                                    <p:cond delay="0"/>
                                  </p:stCondLst>
                                  <p:childTnLst>
                                    <p:animClr clrSpc="rgb" dir="cw">
                                      <p:cBhvr>
                                        <p:cTn id="50" dur="500" fill="hold"/>
                                        <p:tgtEl>
                                          <p:spTgt spid="18"/>
                                        </p:tgtEl>
                                        <p:attrNameLst>
                                          <p:attrName>fillcolor</p:attrName>
                                        </p:attrNameLst>
                                      </p:cBhvr>
                                      <p:to>
                                        <a:srgbClr val="B4C9E0"/>
                                      </p:to>
                                    </p:animClr>
                                    <p:set>
                                      <p:cBhvr>
                                        <p:cTn id="51" dur="500" fill="hold"/>
                                        <p:tgtEl>
                                          <p:spTgt spid="18"/>
                                        </p:tgtEl>
                                        <p:attrNameLst>
                                          <p:attrName>fill.type</p:attrName>
                                        </p:attrNameLst>
                                      </p:cBhvr>
                                      <p:to>
                                        <p:strVal val="solid"/>
                                      </p:to>
                                    </p:set>
                                    <p:set>
                                      <p:cBhvr>
                                        <p:cTn id="52" dur="500" fill="hold"/>
                                        <p:tgtEl>
                                          <p:spTgt spid="18"/>
                                        </p:tgtEl>
                                        <p:attrNameLst>
                                          <p:attrName>fill.on</p:attrName>
                                        </p:attrNameLst>
                                      </p:cBhvr>
                                      <p:to>
                                        <p:strVal val="true"/>
                                      </p:to>
                                    </p:se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7">
                                            <p:txEl>
                                              <p:pRg st="6" end="6"/>
                                            </p:txEl>
                                          </p:spTgt>
                                        </p:tgtEl>
                                        <p:attrNameLst>
                                          <p:attrName>style.visibility</p:attrName>
                                        </p:attrNameLst>
                                      </p:cBhvr>
                                      <p:to>
                                        <p:strVal val="visible"/>
                                      </p:to>
                                    </p:set>
                                    <p:animEffect transition="in" filter="fade">
                                      <p:cBhvr>
                                        <p:cTn id="57" dur="500"/>
                                        <p:tgtEl>
                                          <p:spTgt spid="7">
                                            <p:txEl>
                                              <p:pRg st="6" end="6"/>
                                            </p:txEl>
                                          </p:spTgt>
                                        </p:tgtEl>
                                      </p:cBhvr>
                                    </p:animEffect>
                                  </p:childTnLst>
                                </p:cTn>
                              </p:par>
                              <p:par>
                                <p:cTn id="58" presetID="1" presetClass="emph" presetSubtype="2" fill="hold" nodeType="withEffect">
                                  <p:stCondLst>
                                    <p:cond delay="0"/>
                                  </p:stCondLst>
                                  <p:childTnLst>
                                    <p:animClr clrSpc="rgb" dir="cw">
                                      <p:cBhvr>
                                        <p:cTn id="59" dur="500" fill="hold"/>
                                        <p:tgtEl>
                                          <p:spTgt spid="24"/>
                                        </p:tgtEl>
                                        <p:attrNameLst>
                                          <p:attrName>fillcolor</p:attrName>
                                        </p:attrNameLst>
                                      </p:cBhvr>
                                      <p:to>
                                        <a:srgbClr val="B4C9E0"/>
                                      </p:to>
                                    </p:animClr>
                                    <p:set>
                                      <p:cBhvr>
                                        <p:cTn id="60" dur="500" fill="hold"/>
                                        <p:tgtEl>
                                          <p:spTgt spid="24"/>
                                        </p:tgtEl>
                                        <p:attrNameLst>
                                          <p:attrName>fill.type</p:attrName>
                                        </p:attrNameLst>
                                      </p:cBhvr>
                                      <p:to>
                                        <p:strVal val="solid"/>
                                      </p:to>
                                    </p:set>
                                    <p:set>
                                      <p:cBhvr>
                                        <p:cTn id="61" dur="500" fill="hold"/>
                                        <p:tgtEl>
                                          <p:spTgt spid="24"/>
                                        </p:tgtEl>
                                        <p:attrNameLst>
                                          <p:attrName>fill.on</p:attrName>
                                        </p:attrNameLst>
                                      </p:cBhvr>
                                      <p:to>
                                        <p:strVal val="true"/>
                                      </p:to>
                                    </p:se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9218"/>
                                        </p:tgtEl>
                                        <p:attrNameLst>
                                          <p:attrName>style.visibility</p:attrName>
                                        </p:attrNameLst>
                                      </p:cBhvr>
                                      <p:to>
                                        <p:strVal val="visible"/>
                                      </p:to>
                                    </p:set>
                                    <p:animEffect transition="in" filter="fade">
                                      <p:cBhvr>
                                        <p:cTn id="66" dur="500"/>
                                        <p:tgtEl>
                                          <p:spTgt spid="921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9219"/>
                                        </p:tgtEl>
                                        <p:attrNameLst>
                                          <p:attrName>style.visibility</p:attrName>
                                        </p:attrNameLst>
                                      </p:cBhvr>
                                      <p:to>
                                        <p:strVal val="visible"/>
                                      </p:to>
                                    </p:set>
                                    <p:animEffect transition="in" filter="fade">
                                      <p:cBhvr>
                                        <p:cTn id="69"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219"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9</a:t>
            </a:fld>
            <a:endParaRPr lang="en-US" altLang="zh-TW"/>
          </a:p>
        </p:txBody>
      </p:sp>
      <p:sp>
        <p:nvSpPr>
          <p:cNvPr id="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二、採購流程</a:t>
            </a:r>
          </a:p>
        </p:txBody>
      </p:sp>
      <p:sp>
        <p:nvSpPr>
          <p:cNvPr id="28" name="圓角矩形圖說文字 27"/>
          <p:cNvSpPr/>
          <p:nvPr/>
        </p:nvSpPr>
        <p:spPr>
          <a:xfrm>
            <a:off x="3347864" y="1268760"/>
            <a:ext cx="4176464" cy="1134126"/>
          </a:xfrm>
          <a:prstGeom prst="wedgeRoundRectCallout">
            <a:avLst>
              <a:gd name="adj1" fmla="val -34871"/>
              <a:gd name="adj2" fmla="val 77934"/>
              <a:gd name="adj3" fmla="val 16667"/>
            </a:avLst>
          </a:prstGeom>
          <a:solidFill>
            <a:srgbClr val="FF000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TW" altLang="en-US" dirty="0">
                <a:solidFill>
                  <a:prstClr val="black"/>
                </a:solidFill>
                <a:latin typeface="標楷體" panose="03000509000000000000" pitchFamily="65" charset="-120"/>
                <a:ea typeface="標楷體" panose="03000509000000000000" pitchFamily="65" charset="-120"/>
              </a:rPr>
              <a:t>向單一廠商採購總價</a:t>
            </a:r>
            <a:endParaRPr lang="en-US" altLang="zh-TW" dirty="0">
              <a:solidFill>
                <a:prstClr val="black"/>
              </a:solidFill>
              <a:latin typeface="標楷體" panose="03000509000000000000" pitchFamily="65" charset="-120"/>
              <a:ea typeface="標楷體" panose="03000509000000000000" pitchFamily="65" charset="-120"/>
            </a:endParaRPr>
          </a:p>
          <a:p>
            <a:pPr algn="ctr"/>
            <a:r>
              <a:rPr lang="zh-TW" altLang="en-US" b="1" dirty="0">
                <a:solidFill>
                  <a:srgbClr val="0000FF"/>
                </a:solidFill>
                <a:latin typeface="標楷體" panose="03000509000000000000" pitchFamily="65" charset="-120"/>
                <a:ea typeface="標楷體" panose="03000509000000000000" pitchFamily="65" charset="-120"/>
              </a:rPr>
              <a:t>計畫經費</a:t>
            </a:r>
            <a:r>
              <a:rPr lang="en-US" altLang="zh-TW" b="1" dirty="0">
                <a:solidFill>
                  <a:srgbClr val="0000FF"/>
                </a:solidFill>
                <a:latin typeface="標楷體" panose="03000509000000000000" pitchFamily="65" charset="-120"/>
                <a:ea typeface="標楷體" panose="03000509000000000000" pitchFamily="65" charset="-120"/>
              </a:rPr>
              <a:t>&lt;10</a:t>
            </a:r>
            <a:r>
              <a:rPr lang="zh-TW" altLang="en-US" b="1" dirty="0">
                <a:solidFill>
                  <a:srgbClr val="0000FF"/>
                </a:solidFill>
                <a:latin typeface="標楷體" panose="03000509000000000000" pitchFamily="65" charset="-120"/>
                <a:ea typeface="標楷體" panose="03000509000000000000" pitchFamily="65" charset="-120"/>
              </a:rPr>
              <a:t>萬</a:t>
            </a:r>
            <a:endParaRPr lang="en-US" altLang="zh-TW" b="1" dirty="0">
              <a:solidFill>
                <a:srgbClr val="0000FF"/>
              </a:solidFill>
              <a:latin typeface="標楷體" panose="03000509000000000000" pitchFamily="65" charset="-120"/>
              <a:ea typeface="標楷體" panose="03000509000000000000" pitchFamily="65" charset="-120"/>
            </a:endParaRPr>
          </a:p>
          <a:p>
            <a:pPr algn="ctr"/>
            <a:r>
              <a:rPr lang="zh-TW" altLang="en-US" b="1" dirty="0">
                <a:solidFill>
                  <a:schemeClr val="tx1"/>
                </a:solidFill>
                <a:latin typeface="標楷體" panose="03000509000000000000" pitchFamily="65" charset="-120"/>
                <a:ea typeface="標楷體" panose="03000509000000000000" pitchFamily="65" charset="-120"/>
              </a:rPr>
              <a:t>逕行核銷者免送</a:t>
            </a:r>
            <a:r>
              <a:rPr lang="zh-TW" altLang="en-US" dirty="0">
                <a:solidFill>
                  <a:schemeClr val="tx1"/>
                </a:solidFill>
                <a:latin typeface="標楷體" panose="03000509000000000000" pitchFamily="65" charset="-120"/>
                <a:ea typeface="標楷體" panose="03000509000000000000" pitchFamily="65" charset="-120"/>
              </a:rPr>
              <a:t>會計及採購組</a:t>
            </a:r>
            <a:endParaRPr lang="zh-TW" altLang="en-US" dirty="0">
              <a:solidFill>
                <a:schemeClr val="tx1"/>
              </a:solidFill>
            </a:endParaRPr>
          </a:p>
        </p:txBody>
      </p:sp>
      <p:sp>
        <p:nvSpPr>
          <p:cNvPr id="29" name="文字方塊 28"/>
          <p:cNvSpPr txBox="1"/>
          <p:nvPr/>
        </p:nvSpPr>
        <p:spPr>
          <a:xfrm>
            <a:off x="683568" y="3068960"/>
            <a:ext cx="7704856" cy="2169825"/>
          </a:xfrm>
          <a:prstGeom prst="rect">
            <a:avLst/>
          </a:prstGeom>
          <a:noFill/>
        </p:spPr>
        <p:txBody>
          <a:bodyPr wrap="square" rtlCol="0">
            <a:spAutoFit/>
          </a:bodyPr>
          <a:lstStyle/>
          <a:p>
            <a:pPr>
              <a:lnSpc>
                <a:spcPct val="150000"/>
              </a:lnSpc>
            </a:pPr>
            <a:r>
              <a:rPr lang="zh-TW" altLang="en-US" dirty="0"/>
              <a:t>何謂向單一廠商？</a:t>
            </a:r>
            <a:endParaRPr lang="en-US" altLang="zh-TW" dirty="0"/>
          </a:p>
          <a:p>
            <a:pPr>
              <a:lnSpc>
                <a:spcPct val="150000"/>
              </a:lnSpc>
            </a:pPr>
            <a:r>
              <a:rPr lang="zh-TW" altLang="en-US" dirty="0"/>
              <a:t>假如您向</a:t>
            </a:r>
            <a:r>
              <a:rPr lang="en-US" altLang="zh-TW" dirty="0"/>
              <a:t>【</a:t>
            </a:r>
            <a:r>
              <a:rPr lang="zh-TW" altLang="en-US" u="sng" dirty="0"/>
              <a:t>鴻林圖書</a:t>
            </a:r>
            <a:r>
              <a:rPr lang="en-US" altLang="zh-TW" dirty="0"/>
              <a:t>】</a:t>
            </a:r>
            <a:r>
              <a:rPr lang="zh-TW" altLang="en-US" dirty="0"/>
              <a:t>購買文具及碳粉匣等共  </a:t>
            </a:r>
            <a:r>
              <a:rPr lang="en-US" altLang="zh-TW" dirty="0"/>
              <a:t>3</a:t>
            </a:r>
            <a:r>
              <a:rPr lang="zh-TW" altLang="en-US" dirty="0"/>
              <a:t>萬</a:t>
            </a:r>
            <a:endParaRPr lang="en-US" altLang="zh-TW" dirty="0"/>
          </a:p>
          <a:p>
            <a:pPr>
              <a:lnSpc>
                <a:spcPct val="150000"/>
              </a:lnSpc>
            </a:pPr>
            <a:r>
              <a:rPr lang="zh-TW" altLang="en-US" dirty="0"/>
              <a:t>另外又向</a:t>
            </a:r>
            <a:r>
              <a:rPr lang="en-US" altLang="zh-TW" dirty="0"/>
              <a:t>【</a:t>
            </a:r>
            <a:r>
              <a:rPr lang="zh-TW" altLang="en-US" u="sng" dirty="0"/>
              <a:t>友和貿易</a:t>
            </a:r>
            <a:r>
              <a:rPr lang="en-US" altLang="zh-TW" dirty="0"/>
              <a:t>】</a:t>
            </a:r>
            <a:r>
              <a:rPr lang="zh-TW" altLang="en-US" dirty="0"/>
              <a:t>購買化學試劑及藥品共  </a:t>
            </a:r>
            <a:r>
              <a:rPr lang="en-US" altLang="zh-TW" dirty="0"/>
              <a:t>7</a:t>
            </a:r>
            <a:r>
              <a:rPr lang="zh-TW" altLang="en-US" dirty="0"/>
              <a:t>萬</a:t>
            </a:r>
            <a:endParaRPr lang="en-US" altLang="zh-TW" dirty="0"/>
          </a:p>
          <a:p>
            <a:pPr>
              <a:lnSpc>
                <a:spcPct val="150000"/>
              </a:lnSpc>
            </a:pPr>
            <a:r>
              <a:rPr lang="zh-TW" altLang="en-US" dirty="0"/>
              <a:t>                                                                   合計              </a:t>
            </a:r>
            <a:r>
              <a:rPr lang="en-US" altLang="zh-TW" dirty="0"/>
              <a:t>10</a:t>
            </a:r>
            <a:r>
              <a:rPr lang="zh-TW" altLang="en-US" dirty="0"/>
              <a:t>萬</a:t>
            </a:r>
            <a:endParaRPr lang="en-US" altLang="zh-TW" dirty="0"/>
          </a:p>
          <a:p>
            <a:pPr>
              <a:lnSpc>
                <a:spcPct val="150000"/>
              </a:lnSpc>
            </a:pPr>
            <a:r>
              <a:rPr lang="zh-TW" altLang="en-US" b="1" dirty="0">
                <a:solidFill>
                  <a:srgbClr val="0000FF"/>
                </a:solidFill>
              </a:rPr>
              <a:t>屬逕行核銷</a:t>
            </a:r>
            <a:r>
              <a:rPr lang="zh-TW" altLang="en-US" b="1" dirty="0"/>
              <a:t>免送會計及採購</a:t>
            </a:r>
            <a:endParaRPr lang="en-US" altLang="zh-TW" b="1" dirty="0"/>
          </a:p>
        </p:txBody>
      </p:sp>
      <p:cxnSp>
        <p:nvCxnSpPr>
          <p:cNvPr id="30" name="直線接點 29"/>
          <p:cNvCxnSpPr/>
          <p:nvPr/>
        </p:nvCxnSpPr>
        <p:spPr>
          <a:xfrm>
            <a:off x="5148064" y="4365104"/>
            <a:ext cx="72008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直線接點 30"/>
          <p:cNvCxnSpPr/>
          <p:nvPr/>
        </p:nvCxnSpPr>
        <p:spPr>
          <a:xfrm>
            <a:off x="5148064" y="4797152"/>
            <a:ext cx="720080" cy="0"/>
          </a:xfrm>
          <a:prstGeom prst="line">
            <a:avLst/>
          </a:prstGeom>
          <a:ln w="76200" cmpd="dbl">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698578" y="5445224"/>
            <a:ext cx="7761854" cy="792088"/>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8000" lvl="1"/>
            <a:r>
              <a:rPr lang="zh-TW" altLang="en-US" dirty="0">
                <a:solidFill>
                  <a:schemeClr val="tx1"/>
                </a:solidFill>
                <a:latin typeface="標楷體" panose="03000509000000000000" pitchFamily="65" charset="-120"/>
                <a:ea typeface="標楷體" panose="03000509000000000000" pitchFamily="65" charset="-120"/>
              </a:rPr>
              <a:t>向單一廠商購買耗材</a:t>
            </a:r>
            <a:r>
              <a:rPr lang="en-US" altLang="zh-TW" dirty="0">
                <a:solidFill>
                  <a:schemeClr val="tx1"/>
                </a:solidFill>
                <a:latin typeface="標楷體" panose="03000509000000000000" pitchFamily="65" charset="-120"/>
                <a:ea typeface="標楷體" panose="03000509000000000000" pitchFamily="65" charset="-120"/>
              </a:rPr>
              <a:t>&lt;10</a:t>
            </a:r>
            <a:r>
              <a:rPr lang="zh-TW" altLang="en-US" dirty="0">
                <a:solidFill>
                  <a:schemeClr val="tx1"/>
                </a:solidFill>
                <a:latin typeface="標楷體" panose="03000509000000000000" pitchFamily="65" charset="-120"/>
                <a:ea typeface="標楷體" panose="03000509000000000000" pitchFamily="65" charset="-120"/>
              </a:rPr>
              <a:t>萬，可逕行核銷</a:t>
            </a:r>
            <a:endParaRPr lang="en-US" altLang="zh-TW" dirty="0">
              <a:solidFill>
                <a:schemeClr val="tx1"/>
              </a:solidFill>
              <a:latin typeface="標楷體" panose="03000509000000000000" pitchFamily="65" charset="-120"/>
              <a:ea typeface="標楷體" panose="03000509000000000000" pitchFamily="65" charset="-120"/>
            </a:endParaRPr>
          </a:p>
          <a:p>
            <a:pPr marL="288000" lvl="1"/>
            <a:r>
              <a:rPr lang="zh-TW" altLang="en-US" dirty="0">
                <a:solidFill>
                  <a:schemeClr val="tx1"/>
                </a:solidFill>
                <a:latin typeface="標楷體" panose="03000509000000000000" pitchFamily="65" charset="-120"/>
                <a:ea typeface="標楷體" panose="03000509000000000000" pitchFamily="65" charset="-120"/>
              </a:rPr>
              <a:t>可先收妥發票一併點單請款，但切勿刻意拆單！</a:t>
            </a:r>
            <a:endParaRPr lang="en-US" altLang="zh-TW" dirty="0">
              <a:solidFill>
                <a:schemeClr val="tx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532083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par>
                                <p:cTn id="12" presetID="1" presetClass="entr" presetSubtype="0"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1"/>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Group 58"/>
          <p:cNvGraphicFramePr>
            <a:graphicFrameLocks noGrp="1"/>
          </p:cNvGraphicFramePr>
          <p:nvPr>
            <p:extLst>
              <p:ext uri="{D42A27DB-BD31-4B8C-83A1-F6EECF244321}">
                <p14:modId xmlns:p14="http://schemas.microsoft.com/office/powerpoint/2010/main" val="34193874"/>
              </p:ext>
            </p:extLst>
          </p:nvPr>
        </p:nvGraphicFramePr>
        <p:xfrm>
          <a:off x="571500" y="1484784"/>
          <a:ext cx="7645309" cy="4392488"/>
        </p:xfrm>
        <a:graphic>
          <a:graphicData uri="http://schemas.openxmlformats.org/drawingml/2006/table">
            <a:tbl>
              <a:tblPr firstRow="1" bandRow="1">
                <a:tableStyleId>{BC89EF96-8CEA-46FF-86C4-4CE0E7609802}</a:tableStyleId>
              </a:tblPr>
              <a:tblGrid>
                <a:gridCol w="393948">
                  <a:extLst>
                    <a:ext uri="{9D8B030D-6E8A-4147-A177-3AD203B41FA5}">
                      <a16:colId xmlns="" xmlns:a16="http://schemas.microsoft.com/office/drawing/2014/main" val="20000"/>
                    </a:ext>
                  </a:extLst>
                </a:gridCol>
                <a:gridCol w="2642850">
                  <a:extLst>
                    <a:ext uri="{9D8B030D-6E8A-4147-A177-3AD203B41FA5}">
                      <a16:colId xmlns="" xmlns:a16="http://schemas.microsoft.com/office/drawing/2014/main" val="20001"/>
                    </a:ext>
                  </a:extLst>
                </a:gridCol>
                <a:gridCol w="744083">
                  <a:extLst>
                    <a:ext uri="{9D8B030D-6E8A-4147-A177-3AD203B41FA5}">
                      <a16:colId xmlns="" xmlns:a16="http://schemas.microsoft.com/office/drawing/2014/main" val="20002"/>
                    </a:ext>
                  </a:extLst>
                </a:gridCol>
                <a:gridCol w="744083">
                  <a:extLst>
                    <a:ext uri="{9D8B030D-6E8A-4147-A177-3AD203B41FA5}">
                      <a16:colId xmlns="" xmlns:a16="http://schemas.microsoft.com/office/drawing/2014/main" val="20003"/>
                    </a:ext>
                  </a:extLst>
                </a:gridCol>
                <a:gridCol w="744083">
                  <a:extLst>
                    <a:ext uri="{9D8B030D-6E8A-4147-A177-3AD203B41FA5}">
                      <a16:colId xmlns="" xmlns:a16="http://schemas.microsoft.com/office/drawing/2014/main" val="20004"/>
                    </a:ext>
                  </a:extLst>
                </a:gridCol>
                <a:gridCol w="2376262">
                  <a:extLst>
                    <a:ext uri="{9D8B030D-6E8A-4147-A177-3AD203B41FA5}">
                      <a16:colId xmlns="" xmlns:a16="http://schemas.microsoft.com/office/drawing/2014/main" val="20005"/>
                    </a:ext>
                  </a:extLst>
                </a:gridCol>
              </a:tblGrid>
              <a:tr h="9312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kern="1200" cap="none" normalizeH="0" baseline="0" dirty="0">
                          <a:ln>
                            <a:noFill/>
                          </a:ln>
                          <a:effectLst/>
                          <a:latin typeface="標楷體" panose="03000509000000000000" pitchFamily="65" charset="-120"/>
                          <a:ea typeface="標楷體" panose="03000509000000000000" pitchFamily="65" charset="-120"/>
                        </a:rPr>
                        <a:t>支出</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kern="1200" cap="none" normalizeH="0" baseline="0" dirty="0">
                          <a:ln>
                            <a:noFill/>
                          </a:ln>
                          <a:effectLst/>
                          <a:latin typeface="標楷體" panose="03000509000000000000" pitchFamily="65" charset="-120"/>
                          <a:ea typeface="標楷體" panose="03000509000000000000" pitchFamily="65" charset="-120"/>
                        </a:rPr>
                        <a:t>類別</a:t>
                      </a:r>
                      <a:endPar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預算項目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採購</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申請單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費用</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支出</a:t>
                      </a:r>
                      <a:endPar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申請單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差旅單</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b="1"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可否逕行核銷</a:t>
                      </a:r>
                      <a:endParaRPr kumimoji="1" lang="en-US" altLang="zh-TW" sz="1400" b="1"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extLst>
                  <a:ext uri="{0D108BD9-81ED-4DB2-BD59-A6C34878D82A}">
                    <a16:rowId xmlns="" xmlns:a16="http://schemas.microsoft.com/office/drawing/2014/main" val="10000"/>
                  </a:ext>
                </a:extLst>
              </a:tr>
              <a:tr h="931213">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資</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本</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門</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單價未達一萬，但總價八萬元以上且</a:t>
                      </a:r>
                      <a:r>
                        <a:rPr kumimoji="1" lang="zh-TW" altLang="en-US" sz="1400" u="none"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耐用年限</a:t>
                      </a:r>
                      <a:r>
                        <a:rPr kumimoji="1" lang="en-US" altLang="zh-TW"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2</a:t>
                      </a:r>
                      <a:r>
                        <a:rPr kumimoji="1" lang="zh-TW" altLang="en-US"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年以上</a:t>
                      </a:r>
                      <a:endParaRPr kumimoji="1" lang="en-US" altLang="zh-TW"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b="1" u="none" strike="noStrike" kern="1200" cap="none" normalizeH="0" baseline="0" dirty="0">
                          <a:ln>
                            <a:noFill/>
                          </a:ln>
                          <a:solidFill>
                            <a:srgbClr val="0000FF"/>
                          </a:solidFill>
                          <a:effectLst/>
                          <a:latin typeface="標楷體" panose="03000509000000000000" pitchFamily="65" charset="-120"/>
                          <a:ea typeface="標楷體" panose="03000509000000000000" pitchFamily="65" charset="-120"/>
                          <a:cs typeface="+mn-cs"/>
                        </a:rPr>
                        <a:t>計畫經費</a:t>
                      </a:r>
                      <a:endParaRPr kumimoji="1" lang="en-US" altLang="zh-TW" sz="1400" b="1" u="none" strike="noStrike" kern="1200" cap="none" normalizeH="0" baseline="0" dirty="0">
                        <a:ln>
                          <a:noFill/>
                        </a:ln>
                        <a:solidFill>
                          <a:srgbClr val="0000FF"/>
                        </a:solidFill>
                        <a:effectLst/>
                        <a:latin typeface="標楷體" panose="03000509000000000000" pitchFamily="65" charset="-120"/>
                        <a:ea typeface="標楷體" panose="03000509000000000000" pitchFamily="65" charset="-120"/>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&lt;10</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萬 逕行核銷</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a:t>
                      </a:r>
                      <a:r>
                        <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10</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萬 事前申請核准</a:t>
                      </a:r>
                      <a:endParaRPr kumimoji="1" lang="en-US" altLang="zh-TW"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endParaRPr>
                    </a:p>
                  </a:txBody>
                  <a:tcPr marL="68580" marR="68580" marT="0" marB="0" anchor="ctr" horzOverflow="overflow"/>
                </a:tc>
                <a:extLst>
                  <a:ext uri="{0D108BD9-81ED-4DB2-BD59-A6C34878D82A}">
                    <a16:rowId xmlns="" xmlns:a16="http://schemas.microsoft.com/office/drawing/2014/main" val="10001"/>
                  </a:ext>
                </a:extLst>
              </a:tr>
              <a:tr h="931213">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單價一萬元以上設備及圖書不論單價</a:t>
                      </a: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【不可編列單價一萬元以下</a:t>
                      </a: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設備</a:t>
                      </a: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2"/>
                  </a:ext>
                </a:extLst>
              </a:tr>
              <a:tr h="663441">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經</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常</a:t>
                      </a:r>
                    </a:p>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門</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業務費</a:t>
                      </a:r>
                      <a:r>
                        <a:rPr kumimoji="1" lang="en-US" altLang="zh-TW" sz="1400" u="none" strike="noStrike" cap="none" normalizeH="0" baseline="0" dirty="0">
                          <a:ln>
                            <a:noFill/>
                          </a:ln>
                          <a:effectLst/>
                          <a:latin typeface="標楷體" panose="03000509000000000000" pitchFamily="65" charset="-120"/>
                          <a:ea typeface="標楷體" panose="03000509000000000000" pitchFamily="65" charset="-120"/>
                        </a:rPr>
                        <a:t>-</a:t>
                      </a: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單價未達一萬元</a:t>
                      </a:r>
                      <a:r>
                        <a:rPr kumimoji="1" lang="zh-TW" altLang="en-US" sz="1400" u="none" strike="noStrike" kern="1200" cap="none" normalizeH="0" baseline="0" dirty="0">
                          <a:ln>
                            <a:noFill/>
                          </a:ln>
                          <a:solidFill>
                            <a:schemeClr val="tx1"/>
                          </a:solidFill>
                          <a:effectLst/>
                          <a:latin typeface="標楷體" panose="03000509000000000000" pitchFamily="65" charset="-120"/>
                          <a:ea typeface="標楷體" panose="03000509000000000000" pitchFamily="65" charset="-120"/>
                          <a:cs typeface="+mn-cs"/>
                        </a:rPr>
                        <a:t>、總價八萬元以上但</a:t>
                      </a:r>
                      <a:r>
                        <a:rPr kumimoji="1" lang="zh-TW" altLang="en-US" sz="1400" u="none"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耐用年限</a:t>
                      </a:r>
                      <a:r>
                        <a:rPr kumimoji="1" lang="zh-TW" altLang="en-US"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未達</a:t>
                      </a:r>
                      <a:r>
                        <a:rPr kumimoji="1" lang="en-US" altLang="zh-TW"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2</a:t>
                      </a:r>
                      <a:r>
                        <a:rPr kumimoji="1" lang="zh-TW" altLang="en-US" sz="1400" u="sng" strike="noStrike" kern="1200" cap="none" normalizeH="0" baseline="0" dirty="0">
                          <a:ln>
                            <a:noFill/>
                          </a:ln>
                          <a:solidFill>
                            <a:srgbClr val="FF0000"/>
                          </a:solidFill>
                          <a:effectLst/>
                          <a:latin typeface="標楷體" panose="03000509000000000000" pitchFamily="65" charset="-120"/>
                          <a:ea typeface="標楷體" panose="03000509000000000000" pitchFamily="65" charset="-120"/>
                          <a:cs typeface="+mn-cs"/>
                        </a:rPr>
                        <a:t>年</a:t>
                      </a:r>
                      <a:endParaRPr kumimoji="1" lang="zh-TW" altLang="zh-TW" sz="1400" b="1" i="0" u="sng" strike="noStrike" cap="none" normalizeH="0" baseline="0" dirty="0">
                        <a:ln>
                          <a:noFill/>
                        </a:ln>
                        <a:solidFill>
                          <a:srgbClr val="FF0000"/>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3"/>
                  </a:ext>
                </a:extLst>
              </a:tr>
              <a:tr h="469802">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人事費</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4"/>
                  </a:ext>
                </a:extLst>
              </a:tr>
              <a:tr h="465606">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差旅費</a:t>
                      </a:r>
                      <a:endParaRPr kumimoji="1" lang="zh-TW" altLang="en-US"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zh-TW" altLang="zh-TW" sz="1400" u="none" strike="noStrike" cap="none" normalizeH="0" baseline="0" dirty="0">
                          <a:ln>
                            <a:noFill/>
                          </a:ln>
                          <a:effectLst/>
                          <a:latin typeface="標楷體" panose="03000509000000000000" pitchFamily="65" charset="-120"/>
                          <a:ea typeface="標楷體" panose="03000509000000000000" pitchFamily="65" charset="-120"/>
                        </a:rPr>
                        <a:t>◎</a:t>
                      </a:r>
                      <a:endParaRPr kumimoji="1" lang="zh-TW" altLang="zh-TW" sz="1400" b="1" i="0" u="none" strike="noStrike" cap="none" normalizeH="0" baseline="0" dirty="0">
                        <a:ln>
                          <a:noFill/>
                        </a:ln>
                        <a:solidFill>
                          <a:srgbClr val="003399"/>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逕行</a:t>
                      </a:r>
                    </a:p>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400" u="none" strike="noStrike" cap="none" normalizeH="0" baseline="0" dirty="0">
                          <a:ln>
                            <a:noFill/>
                          </a:ln>
                          <a:effectLst/>
                          <a:latin typeface="標楷體" panose="03000509000000000000" pitchFamily="65" charset="-120"/>
                          <a:ea typeface="標楷體" panose="03000509000000000000" pitchFamily="65" charset="-120"/>
                        </a:rPr>
                        <a:t>核銷</a:t>
                      </a:r>
                      <a:endParaRPr kumimoji="1" lang="zh-TW" altLang="en-US" sz="1400" b="0" i="0" u="none" strike="noStrike" kern="1200" cap="none" normalizeH="0" baseline="0" dirty="0">
                        <a:ln>
                          <a:noFill/>
                        </a:ln>
                        <a:solidFill>
                          <a:srgbClr val="339933"/>
                        </a:solidFill>
                        <a:effectLst/>
                        <a:latin typeface="標楷體" panose="03000509000000000000" pitchFamily="65" charset="-120"/>
                        <a:ea typeface="標楷體" panose="03000509000000000000" pitchFamily="65" charset="-120"/>
                        <a:cs typeface="Times New Roman" pitchFamily="18" charset="0"/>
                      </a:endParaRPr>
                    </a:p>
                  </a:txBody>
                  <a:tcPr marL="68580" marR="68580" marT="0" marB="0" anchor="ctr" horzOverflow="overflow"/>
                </a:tc>
                <a:extLst>
                  <a:ext uri="{0D108BD9-81ED-4DB2-BD59-A6C34878D82A}">
                    <a16:rowId xmlns="" xmlns:a16="http://schemas.microsoft.com/office/drawing/2014/main" val="10005"/>
                  </a:ext>
                </a:extLst>
              </a:tr>
            </a:tbl>
          </a:graphicData>
        </a:graphic>
      </p:graphicFrame>
      <p:sp>
        <p:nvSpPr>
          <p:cNvPr id="4" name="Rectangle 36"/>
          <p:cNvSpPr>
            <a:spLocks noChangeArrowheads="1"/>
          </p:cNvSpPr>
          <p:nvPr/>
        </p:nvSpPr>
        <p:spPr bwMode="auto">
          <a:xfrm>
            <a:off x="571500" y="493288"/>
            <a:ext cx="81769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使用哪種表單？可否逕行核銷？</a:t>
            </a:r>
            <a:endParaRPr kumimoji="0" lang="en-US" altLang="zh-TW" sz="2800" b="1" dirty="0">
              <a:solidFill>
                <a:schemeClr val="tx2"/>
              </a:solidFill>
              <a:latin typeface="標楷體" pitchFamily="65" charset="-120"/>
              <a:ea typeface="標楷體" pitchFamily="65" charset="-120"/>
              <a:cs typeface="BiauKai"/>
            </a:endParaRPr>
          </a:p>
        </p:txBody>
      </p:sp>
      <p:sp>
        <p:nvSpPr>
          <p:cNvPr id="5" name="投影片編號版面配置區 3"/>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10</a:t>
            </a:fld>
            <a:endParaRPr lang="en-US" altLang="zh-TW" dirty="0"/>
          </a:p>
        </p:txBody>
      </p:sp>
    </p:spTree>
    <p:extLst>
      <p:ext uri="{BB962C8B-B14F-4D97-AF65-F5344CB8AC3E}">
        <p14:creationId xmlns:p14="http://schemas.microsoft.com/office/powerpoint/2010/main" val="25573587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675317DB-BDA0-4B3D-98F5-4AC263CDA0DE}" type="slidenum">
              <a:rPr lang="en-US" altLang="zh-TW"/>
              <a:pPr>
                <a:defRPr/>
              </a:pPr>
              <a:t>11</a:t>
            </a:fld>
            <a:endParaRPr lang="en-US" altLang="zh-TW" dirty="0"/>
          </a:p>
        </p:txBody>
      </p:sp>
      <p:sp>
        <p:nvSpPr>
          <p:cNvPr id="6"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7" name="文字方塊 6"/>
          <p:cNvSpPr txBox="1">
            <a:spLocks noChangeArrowheads="1"/>
          </p:cNvSpPr>
          <p:nvPr/>
        </p:nvSpPr>
        <p:spPr bwMode="auto">
          <a:xfrm>
            <a:off x="3419475" y="1840149"/>
            <a:ext cx="2160588" cy="646331"/>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3600" b="1" dirty="0"/>
              <a:t>經費項目</a:t>
            </a:r>
          </a:p>
        </p:txBody>
      </p:sp>
      <p:sp>
        <p:nvSpPr>
          <p:cNvPr id="8" name="文字方塊 10"/>
          <p:cNvSpPr txBox="1">
            <a:spLocks noChangeArrowheads="1"/>
          </p:cNvSpPr>
          <p:nvPr/>
        </p:nvSpPr>
        <p:spPr bwMode="auto">
          <a:xfrm>
            <a:off x="1979712" y="3080781"/>
            <a:ext cx="2016224" cy="523220"/>
          </a:xfrm>
          <a:prstGeom prst="rect">
            <a:avLst/>
          </a:prstGeom>
          <a:solidFill>
            <a:srgbClr val="99CCFF">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人事費</a:t>
            </a:r>
          </a:p>
        </p:txBody>
      </p:sp>
      <p:sp>
        <p:nvSpPr>
          <p:cNvPr id="9" name="文字方塊 11"/>
          <p:cNvSpPr txBox="1">
            <a:spLocks noChangeArrowheads="1"/>
          </p:cNvSpPr>
          <p:nvPr/>
        </p:nvSpPr>
        <p:spPr bwMode="auto">
          <a:xfrm>
            <a:off x="4211960" y="3080781"/>
            <a:ext cx="2085424" cy="523220"/>
          </a:xfrm>
          <a:prstGeom prst="rect">
            <a:avLst/>
          </a:prstGeom>
          <a:solidFill>
            <a:srgbClr val="FFFF66">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雜項耗材費</a:t>
            </a:r>
          </a:p>
        </p:txBody>
      </p:sp>
      <p:sp>
        <p:nvSpPr>
          <p:cNvPr id="10" name="文字方塊 12"/>
          <p:cNvSpPr txBox="1">
            <a:spLocks noChangeArrowheads="1"/>
          </p:cNvSpPr>
          <p:nvPr/>
        </p:nvSpPr>
        <p:spPr bwMode="auto">
          <a:xfrm>
            <a:off x="6516216" y="3080781"/>
            <a:ext cx="2385591" cy="523220"/>
          </a:xfrm>
          <a:prstGeom prst="rect">
            <a:avLst/>
          </a:prstGeom>
          <a:solidFill>
            <a:srgbClr val="FF6600">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國內外差旅費</a:t>
            </a:r>
          </a:p>
        </p:txBody>
      </p:sp>
      <p:cxnSp>
        <p:nvCxnSpPr>
          <p:cNvPr id="11" name="直線接點 10"/>
          <p:cNvCxnSpPr/>
          <p:nvPr/>
        </p:nvCxnSpPr>
        <p:spPr>
          <a:xfrm>
            <a:off x="935596" y="2818117"/>
            <a:ext cx="68046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線接點 11"/>
          <p:cNvCxnSpPr/>
          <p:nvPr/>
        </p:nvCxnSpPr>
        <p:spPr>
          <a:xfrm>
            <a:off x="4499992" y="2492896"/>
            <a:ext cx="0" cy="29765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線接點 13"/>
          <p:cNvCxnSpPr/>
          <p:nvPr/>
        </p:nvCxnSpPr>
        <p:spPr>
          <a:xfrm>
            <a:off x="7737949" y="2806297"/>
            <a:ext cx="2403" cy="2626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向下箭號 14"/>
          <p:cNvSpPr/>
          <p:nvPr/>
        </p:nvSpPr>
        <p:spPr>
          <a:xfrm>
            <a:off x="2740537" y="3717578"/>
            <a:ext cx="484187" cy="245269"/>
          </a:xfrm>
          <a:prstGeom prst="downArrow">
            <a:avLst/>
          </a:prstGeom>
          <a:solidFill>
            <a:srgbClr val="99CCFF">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400"/>
          </a:p>
        </p:txBody>
      </p:sp>
      <p:sp>
        <p:nvSpPr>
          <p:cNvPr id="16" name="向下箭號 15"/>
          <p:cNvSpPr/>
          <p:nvPr/>
        </p:nvSpPr>
        <p:spPr>
          <a:xfrm>
            <a:off x="5023916" y="3722454"/>
            <a:ext cx="484188" cy="282610"/>
          </a:xfrm>
          <a:prstGeom prst="downArrow">
            <a:avLst/>
          </a:prstGeom>
          <a:solidFill>
            <a:srgbClr val="FFFF66">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7" name="向下箭號 16"/>
          <p:cNvSpPr/>
          <p:nvPr/>
        </p:nvSpPr>
        <p:spPr>
          <a:xfrm>
            <a:off x="7498165" y="3718100"/>
            <a:ext cx="484187" cy="286964"/>
          </a:xfrm>
          <a:prstGeom prst="downArrow">
            <a:avLst/>
          </a:prstGeom>
          <a:solidFill>
            <a:srgbClr val="FF9933">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8" name="圓角矩形 17"/>
          <p:cNvSpPr/>
          <p:nvPr/>
        </p:nvSpPr>
        <p:spPr>
          <a:xfrm rot="5400000">
            <a:off x="2166636" y="4407988"/>
            <a:ext cx="1642401" cy="864120"/>
          </a:xfrm>
          <a:prstGeom prst="roundRect">
            <a:avLst/>
          </a:prstGeom>
          <a:solidFill>
            <a:srgbClr val="99CCFF">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費字單</a:t>
            </a:r>
          </a:p>
        </p:txBody>
      </p:sp>
      <p:sp>
        <p:nvSpPr>
          <p:cNvPr id="19" name="圓角矩形 18"/>
          <p:cNvSpPr/>
          <p:nvPr/>
        </p:nvSpPr>
        <p:spPr>
          <a:xfrm rot="5400000">
            <a:off x="4477876" y="4414996"/>
            <a:ext cx="1621103" cy="871401"/>
          </a:xfrm>
          <a:prstGeom prst="roundRect">
            <a:avLst/>
          </a:prstGeom>
          <a:solidFill>
            <a:srgbClr val="FFFF66">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費字單</a:t>
            </a:r>
            <a:endParaRPr lang="en-US" altLang="zh-TW" sz="2800" b="1" dirty="0">
              <a:solidFill>
                <a:schemeClr val="tx1"/>
              </a:solidFill>
            </a:endParaRPr>
          </a:p>
        </p:txBody>
      </p:sp>
      <p:sp>
        <p:nvSpPr>
          <p:cNvPr id="20" name="圓角矩形 19"/>
          <p:cNvSpPr/>
          <p:nvPr/>
        </p:nvSpPr>
        <p:spPr>
          <a:xfrm rot="5400000">
            <a:off x="6938801" y="4427650"/>
            <a:ext cx="1602916" cy="864280"/>
          </a:xfrm>
          <a:prstGeom prst="roundRect">
            <a:avLst/>
          </a:prstGeom>
          <a:solidFill>
            <a:srgbClr val="FF6600">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差旅單</a:t>
            </a:r>
          </a:p>
        </p:txBody>
      </p:sp>
      <p:sp>
        <p:nvSpPr>
          <p:cNvPr id="21" name="文字方塊 20"/>
          <p:cNvSpPr txBox="1"/>
          <p:nvPr/>
        </p:nvSpPr>
        <p:spPr>
          <a:xfrm>
            <a:off x="4642966" y="4941168"/>
            <a:ext cx="307777" cy="215479"/>
          </a:xfrm>
          <a:prstGeom prst="rect">
            <a:avLst/>
          </a:prstGeom>
          <a:noFill/>
        </p:spPr>
        <p:txBody>
          <a:bodyPr vert="eaVert" wrap="square" rtlCol="0">
            <a:spAutoFit/>
          </a:bodyPr>
          <a:lstStyle/>
          <a:p>
            <a:endParaRPr lang="zh-TW" altLang="en-US" dirty="0"/>
          </a:p>
        </p:txBody>
      </p:sp>
      <p:pic>
        <p:nvPicPr>
          <p:cNvPr id="23" name="Picture 3" descr="C:\Documents and Settings\Hrtbrkone\Local Settings\Temporary Internet Files\Content.IE5\7G2ITFLJ\MC90027911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5197" y="1124744"/>
            <a:ext cx="835546" cy="682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5" name="直線接點 24"/>
          <p:cNvCxnSpPr/>
          <p:nvPr/>
        </p:nvCxnSpPr>
        <p:spPr>
          <a:xfrm>
            <a:off x="2987824" y="2824615"/>
            <a:ext cx="0" cy="23607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線接點 26"/>
          <p:cNvCxnSpPr/>
          <p:nvPr/>
        </p:nvCxnSpPr>
        <p:spPr>
          <a:xfrm>
            <a:off x="5247424" y="2824615"/>
            <a:ext cx="0" cy="23607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文字方塊 11"/>
          <p:cNvSpPr txBox="1">
            <a:spLocks noChangeArrowheads="1"/>
          </p:cNvSpPr>
          <p:nvPr/>
        </p:nvSpPr>
        <p:spPr bwMode="auto">
          <a:xfrm>
            <a:off x="179512" y="3080781"/>
            <a:ext cx="1512168" cy="523220"/>
          </a:xfrm>
          <a:prstGeom prst="rect">
            <a:avLst/>
          </a:prstGeom>
          <a:solidFill>
            <a:srgbClr val="FF99FF">
              <a:alpha val="50195"/>
            </a:srgbClr>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b="1" dirty="0"/>
              <a:t>設備費</a:t>
            </a:r>
          </a:p>
        </p:txBody>
      </p:sp>
      <p:cxnSp>
        <p:nvCxnSpPr>
          <p:cNvPr id="30" name="直線接點 29"/>
          <p:cNvCxnSpPr/>
          <p:nvPr/>
        </p:nvCxnSpPr>
        <p:spPr>
          <a:xfrm>
            <a:off x="935596" y="2806297"/>
            <a:ext cx="0" cy="25616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向下箭號 34"/>
          <p:cNvSpPr/>
          <p:nvPr/>
        </p:nvSpPr>
        <p:spPr>
          <a:xfrm>
            <a:off x="683568" y="3708680"/>
            <a:ext cx="484188" cy="282610"/>
          </a:xfrm>
          <a:prstGeom prst="downArrow">
            <a:avLst/>
          </a:prstGeom>
          <a:solidFill>
            <a:srgbClr val="FF99FF">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6" name="圓角矩形 35"/>
          <p:cNvSpPr/>
          <p:nvPr/>
        </p:nvSpPr>
        <p:spPr>
          <a:xfrm rot="5400000">
            <a:off x="146622" y="4424092"/>
            <a:ext cx="1602911" cy="871401"/>
          </a:xfrm>
          <a:prstGeom prst="roundRect">
            <a:avLst/>
          </a:prstGeom>
          <a:solidFill>
            <a:srgbClr val="FF99FF">
              <a:alpha val="50000"/>
            </a:srgb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lnSpc>
                <a:spcPts val="3000"/>
              </a:lnSpc>
              <a:defRPr/>
            </a:pPr>
            <a:r>
              <a:rPr lang="zh-TW" altLang="en-US" sz="2800" b="1" dirty="0">
                <a:solidFill>
                  <a:schemeClr val="tx1"/>
                </a:solidFill>
              </a:rPr>
              <a:t>採購單</a:t>
            </a:r>
            <a:endParaRPr lang="en-US" altLang="zh-TW" sz="2800" b="1" dirty="0">
              <a:solidFill>
                <a:schemeClr val="tx1"/>
              </a:solidFill>
            </a:endParaRPr>
          </a:p>
        </p:txBody>
      </p:sp>
      <p:sp>
        <p:nvSpPr>
          <p:cNvPr id="31" name="圓角矩形圖說文字 30"/>
          <p:cNvSpPr/>
          <p:nvPr/>
        </p:nvSpPr>
        <p:spPr>
          <a:xfrm>
            <a:off x="539552" y="5827547"/>
            <a:ext cx="2743610" cy="913821"/>
          </a:xfrm>
          <a:prstGeom prst="wedgeRoundRectCallout">
            <a:avLst>
              <a:gd name="adj1" fmla="val -34568"/>
              <a:gd name="adj2" fmla="val -83005"/>
              <a:gd name="adj3" fmla="val 16667"/>
            </a:avLst>
          </a:prstGeom>
          <a:ln>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r>
              <a:rPr lang="zh-TW" altLang="en-US" b="1" dirty="0">
                <a:solidFill>
                  <a:srgbClr val="FF0000"/>
                </a:solidFill>
                <a:latin typeface="標楷體" panose="03000509000000000000" pitchFamily="65" charset="-120"/>
                <a:ea typeface="標楷體" panose="03000509000000000000" pitchFamily="65" charset="-120"/>
              </a:rPr>
              <a:t>圖書及採購單價</a:t>
            </a:r>
            <a:r>
              <a:rPr lang="en-US" altLang="zh-TW" b="1" dirty="0">
                <a:solidFill>
                  <a:srgbClr val="FF0000"/>
                </a:solidFill>
                <a:latin typeface="標楷體" panose="03000509000000000000" pitchFamily="65" charset="-120"/>
                <a:ea typeface="標楷體" panose="03000509000000000000" pitchFamily="65" charset="-120"/>
              </a:rPr>
              <a:t>1</a:t>
            </a:r>
            <a:r>
              <a:rPr lang="zh-TW" altLang="en-US" b="1" dirty="0">
                <a:solidFill>
                  <a:srgbClr val="FF0000"/>
                </a:solidFill>
                <a:latin typeface="標楷體" panose="03000509000000000000" pitchFamily="65" charset="-120"/>
                <a:ea typeface="標楷體" panose="03000509000000000000" pitchFamily="65" charset="-120"/>
              </a:rPr>
              <a:t>萬元以上且耐用年限</a:t>
            </a:r>
            <a:r>
              <a:rPr lang="en-US" altLang="zh-TW" b="1" dirty="0">
                <a:solidFill>
                  <a:srgbClr val="FF0000"/>
                </a:solidFill>
                <a:latin typeface="標楷體" panose="03000509000000000000" pitchFamily="65" charset="-120"/>
                <a:ea typeface="標楷體" panose="03000509000000000000" pitchFamily="65" charset="-120"/>
              </a:rPr>
              <a:t>2</a:t>
            </a:r>
            <a:r>
              <a:rPr lang="zh-TW" altLang="en-US" b="1" dirty="0">
                <a:solidFill>
                  <a:srgbClr val="FF0000"/>
                </a:solidFill>
                <a:latin typeface="標楷體" panose="03000509000000000000" pitchFamily="65" charset="-120"/>
                <a:ea typeface="標楷體" panose="03000509000000000000" pitchFamily="65" charset="-120"/>
              </a:rPr>
              <a:t>年以上</a:t>
            </a:r>
            <a:endParaRPr lang="en-US" altLang="zh-TW" b="1" dirty="0">
              <a:solidFill>
                <a:srgbClr val="FF0000"/>
              </a:solidFill>
              <a:latin typeface="標楷體" panose="03000509000000000000" pitchFamily="65" charset="-120"/>
              <a:ea typeface="標楷體" panose="03000509000000000000" pitchFamily="65" charset="-120"/>
            </a:endParaRPr>
          </a:p>
        </p:txBody>
      </p:sp>
      <p:sp>
        <p:nvSpPr>
          <p:cNvPr id="33" name="圓角矩形圖說文字 32"/>
          <p:cNvSpPr/>
          <p:nvPr/>
        </p:nvSpPr>
        <p:spPr>
          <a:xfrm>
            <a:off x="539552" y="5827547"/>
            <a:ext cx="2743610" cy="913821"/>
          </a:xfrm>
          <a:prstGeom prst="wedgeRoundRectCallout">
            <a:avLst>
              <a:gd name="adj1" fmla="val -34568"/>
              <a:gd name="adj2" fmla="val -83005"/>
              <a:gd name="adj3" fmla="val 16667"/>
            </a:avLst>
          </a:prstGeom>
          <a:ln>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r>
              <a:rPr lang="zh-TW" altLang="en-US" b="1" dirty="0">
                <a:solidFill>
                  <a:srgbClr val="FF0000"/>
                </a:solidFill>
                <a:latin typeface="標楷體" panose="03000509000000000000" pitchFamily="65" charset="-120"/>
                <a:ea typeface="標楷體" panose="03000509000000000000" pitchFamily="65" charset="-120"/>
              </a:rPr>
              <a:t>或</a:t>
            </a:r>
            <a:r>
              <a:rPr lang="en-US" altLang="zh-TW" b="1" dirty="0">
                <a:solidFill>
                  <a:srgbClr val="FF0000"/>
                </a:solidFill>
                <a:latin typeface="標楷體" panose="03000509000000000000" pitchFamily="65" charset="-120"/>
                <a:ea typeface="標楷體" panose="03000509000000000000" pitchFamily="65" charset="-120"/>
              </a:rPr>
              <a:t>”</a:t>
            </a:r>
            <a:r>
              <a:rPr lang="zh-TW" altLang="en-US" b="1" dirty="0">
                <a:solidFill>
                  <a:srgbClr val="FF0000"/>
                </a:solidFill>
                <a:latin typeface="標楷體" panose="03000509000000000000" pitchFamily="65" charset="-120"/>
                <a:ea typeface="標楷體" panose="03000509000000000000" pitchFamily="65" charset="-120"/>
              </a:rPr>
              <a:t>但</a:t>
            </a:r>
            <a:r>
              <a:rPr lang="en-US" altLang="zh-TW" b="1" dirty="0">
                <a:solidFill>
                  <a:srgbClr val="FF0000"/>
                </a:solidFill>
                <a:latin typeface="標楷體" panose="03000509000000000000" pitchFamily="65" charset="-120"/>
                <a:ea typeface="標楷體" panose="03000509000000000000" pitchFamily="65" charset="-120"/>
              </a:rPr>
              <a:t>”</a:t>
            </a:r>
            <a:r>
              <a:rPr lang="zh-TW" altLang="en-US" b="1" u="sng" dirty="0">
                <a:solidFill>
                  <a:srgbClr val="FF0000"/>
                </a:solidFill>
                <a:latin typeface="標楷體" panose="03000509000000000000" pitchFamily="65" charset="-120"/>
                <a:ea typeface="標楷體" panose="03000509000000000000" pitchFamily="65" charset="-120"/>
              </a:rPr>
              <a:t>採購總價</a:t>
            </a:r>
            <a:r>
              <a:rPr lang="en-US" altLang="zh-TW" b="1" dirty="0">
                <a:solidFill>
                  <a:srgbClr val="FF0000"/>
                </a:solidFill>
                <a:latin typeface="標楷體" panose="03000509000000000000" pitchFamily="65" charset="-120"/>
                <a:ea typeface="標楷體" panose="03000509000000000000" pitchFamily="65" charset="-120"/>
              </a:rPr>
              <a:t>8</a:t>
            </a:r>
            <a:r>
              <a:rPr lang="zh-TW" altLang="en-US" b="1" dirty="0">
                <a:solidFill>
                  <a:srgbClr val="FF0000"/>
                </a:solidFill>
                <a:latin typeface="標楷體" panose="03000509000000000000" pitchFamily="65" charset="-120"/>
                <a:ea typeface="標楷體" panose="03000509000000000000" pitchFamily="65" charset="-120"/>
              </a:rPr>
              <a:t>萬元以上且耐用年限</a:t>
            </a:r>
            <a:r>
              <a:rPr lang="en-US" altLang="zh-TW" b="1" dirty="0">
                <a:solidFill>
                  <a:srgbClr val="FF0000"/>
                </a:solidFill>
                <a:latin typeface="標楷體" panose="03000509000000000000" pitchFamily="65" charset="-120"/>
                <a:ea typeface="標楷體" panose="03000509000000000000" pitchFamily="65" charset="-120"/>
              </a:rPr>
              <a:t>2</a:t>
            </a:r>
            <a:r>
              <a:rPr lang="zh-TW" altLang="en-US" b="1" dirty="0">
                <a:solidFill>
                  <a:srgbClr val="FF0000"/>
                </a:solidFill>
                <a:latin typeface="標楷體" panose="03000509000000000000" pitchFamily="65" charset="-120"/>
                <a:ea typeface="標楷體" panose="03000509000000000000" pitchFamily="65" charset="-120"/>
              </a:rPr>
              <a:t>年以上</a:t>
            </a:r>
            <a:endParaRPr lang="en-US" altLang="zh-TW" b="1" dirty="0">
              <a:solidFill>
                <a:srgbClr val="FF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140164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350"/>
                                  </p:stCondLst>
                                  <p:childTnLst>
                                    <p:animEffect transition="out" filter="fade">
                                      <p:cBhvr>
                                        <p:cTn id="6" dur="500" tmFilter="0, 0; .2, .5; .8, .5; 1, 0"/>
                                        <p:tgtEl>
                                          <p:spTgt spid="36"/>
                                        </p:tgtEl>
                                      </p:cBhvr>
                                    </p:animEffect>
                                    <p:animScale>
                                      <p:cBhvr>
                                        <p:cTn id="7" dur="250" autoRev="1" fill="hold"/>
                                        <p:tgtEl>
                                          <p:spTgt spid="36"/>
                                        </p:tgtEl>
                                      </p:cBhvr>
                                      <p:by x="105000" y="105000"/>
                                    </p:animScale>
                                  </p:childTnLst>
                                </p:cTn>
                              </p:par>
                              <p:par>
                                <p:cTn id="8" presetID="10" presetClass="entr" presetSubtype="0" fill="hold" grpId="0" nodeType="withEffect">
                                  <p:stCondLst>
                                    <p:cond delay="35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4"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25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grpId="1" nodeType="clickEffect">
                                  <p:stCondLst>
                                    <p:cond delay="0"/>
                                  </p:stCondLst>
                                  <p:childTnLst>
                                    <p:animEffect transition="out" filter="fade">
                                      <p:cBhvr>
                                        <p:cTn id="23" dur="500"/>
                                        <p:tgtEl>
                                          <p:spTgt spid="33"/>
                                        </p:tgtEl>
                                      </p:cBhvr>
                                    </p:animEffect>
                                    <p:set>
                                      <p:cBhvr>
                                        <p:cTn id="24" dur="1" fill="hold">
                                          <p:stCondLst>
                                            <p:cond delay="499"/>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1" grpId="0" animBg="1"/>
      <p:bldP spid="31" grpId="4" animBg="1"/>
      <p:bldP spid="33" grpId="0" animBg="1"/>
      <p:bldP spid="33" grpId="1"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20" name="投影片編號版面配置區 3"/>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77411679-2586-4AF9-AED7-60B03302D535}" type="slidenum">
              <a:rPr lang="en-US" altLang="zh-TW"/>
              <a:pPr>
                <a:defRPr/>
              </a:pPr>
              <a:t>12</a:t>
            </a:fld>
            <a:endParaRPr lang="en-US" altLang="zh-TW"/>
          </a:p>
        </p:txBody>
      </p:sp>
      <p:pic>
        <p:nvPicPr>
          <p:cNvPr id="1229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2537" y="1556792"/>
            <a:ext cx="6849989" cy="49685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9" name="矩形圖說文字 8"/>
          <p:cNvSpPr/>
          <p:nvPr/>
        </p:nvSpPr>
        <p:spPr>
          <a:xfrm>
            <a:off x="2130439" y="2060848"/>
            <a:ext cx="2472953" cy="1000125"/>
          </a:xfrm>
          <a:prstGeom prst="wedgeRectCallout">
            <a:avLst>
              <a:gd name="adj1" fmla="val -56427"/>
              <a:gd name="adj2" fmla="val 100736"/>
            </a:avLst>
          </a:prstGeom>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lang="zh-TW" altLang="en-US" dirty="0">
                <a:latin typeface="標楷體" panose="03000509000000000000" pitchFamily="65" charset="-120"/>
                <a:ea typeface="標楷體" panose="03000509000000000000" pitchFamily="65" charset="-120"/>
              </a:rPr>
              <a:t>品名、規格不要寫廠牌</a:t>
            </a:r>
            <a:endParaRPr lang="en-US" altLang="zh-TW" dirty="0">
              <a:latin typeface="標楷體" panose="03000509000000000000" pitchFamily="65" charset="-120"/>
              <a:ea typeface="標楷體" panose="03000509000000000000" pitchFamily="65" charset="-120"/>
            </a:endParaRPr>
          </a:p>
          <a:p>
            <a:pPr algn="ctr" fontAlgn="auto">
              <a:spcBef>
                <a:spcPts val="0"/>
              </a:spcBef>
              <a:spcAft>
                <a:spcPts val="0"/>
              </a:spcAft>
              <a:defRPr/>
            </a:pPr>
            <a:r>
              <a:rPr lang="en-US" altLang="zh-TW" dirty="0">
                <a:latin typeface="標楷體" panose="03000509000000000000" pitchFamily="65" charset="-120"/>
                <a:ea typeface="標楷體" panose="03000509000000000000" pitchFamily="65" charset="-120"/>
              </a:rPr>
              <a:t>(ex</a:t>
            </a:r>
            <a:r>
              <a:rPr lang="zh-TW" altLang="en-US" dirty="0">
                <a:latin typeface="標楷體" panose="03000509000000000000" pitchFamily="65" charset="-120"/>
                <a:ea typeface="標楷體" panose="03000509000000000000" pitchFamily="65" charset="-120"/>
              </a:rPr>
              <a:t>：</a:t>
            </a:r>
            <a:r>
              <a:rPr lang="en-US" altLang="zh-TW" dirty="0">
                <a:latin typeface="標楷體" panose="03000509000000000000" pitchFamily="65" charset="-120"/>
                <a:ea typeface="標楷體" panose="03000509000000000000" pitchFamily="65" charset="-120"/>
              </a:rPr>
              <a:t>Acer</a:t>
            </a:r>
            <a:r>
              <a:rPr lang="zh-TW" altLang="en-US" dirty="0">
                <a:latin typeface="標楷體" panose="03000509000000000000" pitchFamily="65" charset="-120"/>
                <a:ea typeface="標楷體" panose="03000509000000000000" pitchFamily="65" charset="-120"/>
              </a:rPr>
              <a:t>、奇美</a:t>
            </a:r>
            <a:r>
              <a:rPr lang="en-US" altLang="zh-TW" dirty="0">
                <a:latin typeface="標楷體" panose="03000509000000000000" pitchFamily="65" charset="-120"/>
                <a:ea typeface="標楷體" panose="03000509000000000000" pitchFamily="65" charset="-120"/>
              </a:rPr>
              <a:t>)</a:t>
            </a:r>
          </a:p>
        </p:txBody>
      </p:sp>
      <p:sp>
        <p:nvSpPr>
          <p:cNvPr id="7" name="文字方塊 6"/>
          <p:cNvSpPr txBox="1">
            <a:spLocks noChangeArrowheads="1"/>
          </p:cNvSpPr>
          <p:nvPr/>
        </p:nvSpPr>
        <p:spPr bwMode="auto">
          <a:xfrm>
            <a:off x="558822" y="3717032"/>
            <a:ext cx="8064500" cy="2616101"/>
          </a:xfrm>
          <a:prstGeom prst="rect">
            <a:avLst/>
          </a:prstGeom>
          <a:solidFill>
            <a:srgbClr val="99CCFF"/>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zh-TW" altLang="en-US" sz="2400" dirty="0">
                <a:latin typeface="標楷體" panose="03000509000000000000" pitchFamily="65" charset="-120"/>
              </a:rPr>
              <a:t>採購及驗收作業教育訓練：</a:t>
            </a:r>
            <a:endParaRPr lang="en-US" altLang="zh-TW" sz="2400" dirty="0">
              <a:latin typeface="標楷體" panose="03000509000000000000" pitchFamily="65" charset="-120"/>
            </a:endParaRPr>
          </a:p>
          <a:p>
            <a:r>
              <a:rPr lang="zh-TW" altLang="en-US" sz="2400" b="1" dirty="0">
                <a:hlinkClick r:id="rId4"/>
              </a:rPr>
              <a:t>▲ 採購文件的書寫方式及專案計畫採購驗收作業注意事項</a:t>
            </a:r>
            <a:r>
              <a:rPr lang="en-US" altLang="zh-TW" sz="2400" b="1" dirty="0">
                <a:hlinkClick r:id="rId4"/>
              </a:rPr>
              <a:t>(106</a:t>
            </a:r>
            <a:r>
              <a:rPr lang="zh-TW" altLang="en-US" sz="2400" b="1" dirty="0">
                <a:hlinkClick r:id="rId4"/>
              </a:rPr>
              <a:t>年度</a:t>
            </a:r>
            <a:r>
              <a:rPr lang="en-US" altLang="zh-TW" sz="2400" b="1" dirty="0">
                <a:hlinkClick r:id="rId4"/>
              </a:rPr>
              <a:t>)-</a:t>
            </a:r>
            <a:r>
              <a:rPr lang="zh-TW" altLang="en-US" sz="2400" b="1" dirty="0">
                <a:hlinkClick r:id="rId4"/>
              </a:rPr>
              <a:t>簡報版</a:t>
            </a:r>
          </a:p>
          <a:p>
            <a:r>
              <a:rPr lang="zh-TW" altLang="en-US" sz="2400" b="1" dirty="0">
                <a:hlinkClick r:id="rId4"/>
              </a:rPr>
              <a:t>▲ 如何正確撰寫採購規格</a:t>
            </a:r>
          </a:p>
          <a:p>
            <a:r>
              <a:rPr lang="zh-TW" altLang="en-US" sz="2400" b="1" dirty="0">
                <a:hlinkClick r:id="rId4"/>
              </a:rPr>
              <a:t>▲ 採購工作的武功祕笈</a:t>
            </a:r>
            <a:r>
              <a:rPr lang="en-US" altLang="zh-TW" sz="2400" b="1" dirty="0">
                <a:hlinkClick r:id="rId4"/>
              </a:rPr>
              <a:t>(109.12.09)</a:t>
            </a:r>
          </a:p>
          <a:p>
            <a:r>
              <a:rPr lang="en-US" altLang="zh-TW" sz="2400" b="1" dirty="0">
                <a:hlinkClick r:id="rId4"/>
              </a:rPr>
              <a:t>▲ 110</a:t>
            </a:r>
            <a:r>
              <a:rPr lang="zh-TW" altLang="en-US" sz="2400" b="1" dirty="0">
                <a:hlinkClick r:id="rId4"/>
              </a:rPr>
              <a:t>學年度第一學期教育訓練</a:t>
            </a:r>
            <a:r>
              <a:rPr lang="en-US" altLang="zh-TW" sz="2400" b="1" dirty="0">
                <a:hlinkClick r:id="rId4"/>
              </a:rPr>
              <a:t>-</a:t>
            </a:r>
            <a:r>
              <a:rPr lang="zh-TW" altLang="en-US" sz="2400" b="1" dirty="0">
                <a:hlinkClick r:id="rId4"/>
              </a:rPr>
              <a:t>解析採購工作課程</a:t>
            </a:r>
            <a:endParaRPr lang="zh-TW" altLang="en-US" sz="2400" b="1" dirty="0"/>
          </a:p>
          <a:p>
            <a:pPr algn="ctr" eaLnBrk="1" hangingPunct="1"/>
            <a:r>
              <a:rPr lang="en-US" altLang="zh-TW" sz="2000" dirty="0">
                <a:solidFill>
                  <a:srgbClr val="FF0000"/>
                </a:solidFill>
                <a:latin typeface="標楷體" panose="03000509000000000000" pitchFamily="65" charset="-120"/>
              </a:rPr>
              <a:t>(</a:t>
            </a:r>
            <a:r>
              <a:rPr lang="zh-TW" altLang="en-US" sz="2000" dirty="0">
                <a:solidFill>
                  <a:srgbClr val="FF0000"/>
                </a:solidFill>
                <a:latin typeface="標楷體" panose="03000509000000000000" pitchFamily="65" charset="-120"/>
              </a:rPr>
              <a:t>請至總務處採購組網頁下載</a:t>
            </a:r>
            <a:r>
              <a:rPr lang="en-US" altLang="zh-TW" sz="2000" dirty="0">
                <a:solidFill>
                  <a:srgbClr val="FF0000"/>
                </a:solidFill>
                <a:latin typeface="標楷體" panose="03000509000000000000" pitchFamily="65" charset="-120"/>
              </a:rPr>
              <a:t>)</a:t>
            </a:r>
            <a:endParaRPr lang="zh-TW" altLang="en-US" sz="2000" dirty="0">
              <a:latin typeface="標楷體" panose="03000509000000000000" pitchFamily="65" charset="-120"/>
            </a:endParaRPr>
          </a:p>
        </p:txBody>
      </p:sp>
      <p:sp>
        <p:nvSpPr>
          <p:cNvPr id="10" name="內容版面配置區 2"/>
          <p:cNvSpPr txBox="1">
            <a:spLocks/>
          </p:cNvSpPr>
          <p:nvPr/>
        </p:nvSpPr>
        <p:spPr>
          <a:xfrm>
            <a:off x="539552" y="496144"/>
            <a:ext cx="360040" cy="2428800"/>
          </a:xfrm>
          <a:prstGeom prst="rect">
            <a:avLst/>
          </a:prstGeom>
        </p:spPr>
        <p:txBody>
          <a:bodyPr vert="horz" rtlCol="0" anchor="t">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lgn="ctr" fontAlgn="auto">
              <a:spcAft>
                <a:spcPts val="0"/>
              </a:spcAft>
              <a:buFont typeface="Arial" pitchFamily="34" charset="0"/>
              <a:buNone/>
            </a:pPr>
            <a:r>
              <a:rPr kumimoji="1" lang="zh-TW" altLang="en-US" sz="2000" b="1" dirty="0">
                <a:solidFill>
                  <a:srgbClr val="0000FF"/>
                </a:solidFill>
                <a:latin typeface="標楷體" pitchFamily="65" charset="-120"/>
                <a:ea typeface="標楷體" pitchFamily="65" charset="-120"/>
              </a:rPr>
              <a:t>採購申請單</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strVal val="#ppt_w*0.7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 name="群組 3"/>
          <p:cNvGrpSpPr/>
          <p:nvPr/>
        </p:nvGrpSpPr>
        <p:grpSpPr>
          <a:xfrm>
            <a:off x="1340468" y="210879"/>
            <a:ext cx="6807823" cy="6493012"/>
            <a:chOff x="1547664" y="175307"/>
            <a:chExt cx="6807823" cy="6493012"/>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75307"/>
              <a:ext cx="6807823" cy="64930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圖片 11"/>
            <p:cNvPicPr>
              <a:picLocks noChangeAspect="1"/>
            </p:cNvPicPr>
            <p:nvPr/>
          </p:nvPicPr>
          <p:blipFill rotWithShape="1">
            <a:blip r:embed="rId3"/>
            <a:srcRect t="1" b="-2"/>
            <a:stretch/>
          </p:blipFill>
          <p:spPr>
            <a:xfrm>
              <a:off x="2297318" y="2673780"/>
              <a:ext cx="114442" cy="150581"/>
            </a:xfrm>
            <a:prstGeom prst="rect">
              <a:avLst/>
            </a:prstGeom>
          </p:spPr>
        </p:pic>
      </p:grpSp>
      <p:sp>
        <p:nvSpPr>
          <p:cNvPr id="14342"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0B70A24-1769-44B9-A0D5-5DD445972FF7}" type="slidenum">
              <a:rPr lang="en-US" altLang="zh-TW"/>
              <a:pPr>
                <a:defRPr/>
              </a:pPr>
              <a:t>13</a:t>
            </a:fld>
            <a:endParaRPr lang="en-US" altLang="zh-TW"/>
          </a:p>
        </p:txBody>
      </p:sp>
      <p:sp>
        <p:nvSpPr>
          <p:cNvPr id="14339" name="內容版面配置區 2"/>
          <p:cNvSpPr>
            <a:spLocks noGrp="1"/>
          </p:cNvSpPr>
          <p:nvPr>
            <p:ph sz="quarter" idx="4294967295"/>
          </p:nvPr>
        </p:nvSpPr>
        <p:spPr>
          <a:xfrm>
            <a:off x="539552" y="496144"/>
            <a:ext cx="360040" cy="2428800"/>
          </a:xfrm>
        </p:spPr>
        <p:txBody>
          <a:bodyPr anchor="t">
            <a:normAutofit/>
          </a:bodyPr>
          <a:lstStyle/>
          <a:p>
            <a:pPr marL="0" indent="0" algn="ctr" eaLnBrk="1" hangingPunct="1">
              <a:buFont typeface="Arial" pitchFamily="34" charset="0"/>
              <a:buNone/>
            </a:pPr>
            <a:r>
              <a:rPr kumimoji="1" lang="zh-TW" altLang="en-US" sz="2000" b="1" dirty="0">
                <a:solidFill>
                  <a:srgbClr val="0000FF"/>
                </a:solidFill>
                <a:latin typeface="標楷體" pitchFamily="65" charset="-120"/>
                <a:ea typeface="標楷體" pitchFamily="65" charset="-120"/>
              </a:rPr>
              <a:t>費用支出申請單</a:t>
            </a:r>
          </a:p>
        </p:txBody>
      </p:sp>
      <p:sp>
        <p:nvSpPr>
          <p:cNvPr id="14340" name="內容版面配置區 3"/>
          <p:cNvSpPr>
            <a:spLocks noGrp="1"/>
          </p:cNvSpPr>
          <p:nvPr>
            <p:ph sz="quarter" idx="4294967295"/>
          </p:nvPr>
        </p:nvSpPr>
        <p:spPr>
          <a:xfrm>
            <a:off x="467519" y="5373216"/>
            <a:ext cx="2232273" cy="1348259"/>
          </a:xfrm>
          <a:prstGeom prst="wedgeRoundRectCallout">
            <a:avLst>
              <a:gd name="adj1" fmla="val -2996"/>
              <a:gd name="adj2" fmla="val -64191"/>
              <a:gd name="adj3" fmla="val 16667"/>
            </a:avLst>
          </a:prstGeom>
          <a:ln/>
        </p:spPr>
        <p:style>
          <a:lnRef idx="3">
            <a:schemeClr val="lt1"/>
          </a:lnRef>
          <a:fillRef idx="1">
            <a:schemeClr val="accent1"/>
          </a:fillRef>
          <a:effectRef idx="1">
            <a:schemeClr val="accent1"/>
          </a:effectRef>
          <a:fontRef idx="minor">
            <a:schemeClr val="lt1"/>
          </a:fontRef>
        </p:style>
        <p:txBody>
          <a:bodyPr anchor="ctr">
            <a:normAutofit/>
          </a:bodyPr>
          <a:lstStyle/>
          <a:p>
            <a:pPr marL="0" indent="0" algn="ctr" fontAlgn="base">
              <a:spcBef>
                <a:spcPct val="0"/>
              </a:spcBef>
              <a:spcAft>
                <a:spcPct val="0"/>
              </a:spcAft>
              <a:buNone/>
            </a:pPr>
            <a:r>
              <a:rPr kumimoji="1" lang="zh-TW" altLang="en-US" sz="1800" u="sng" dirty="0">
                <a:solidFill>
                  <a:schemeClr val="bg1"/>
                </a:solidFill>
                <a:latin typeface="標楷體" panose="03000509000000000000" pitchFamily="65" charset="-120"/>
                <a:ea typeface="標楷體" panose="03000509000000000000" pitchFamily="65" charset="-120"/>
              </a:rPr>
              <a:t>非所得：取據發票、小規模收據</a:t>
            </a:r>
            <a:endParaRPr kumimoji="1" lang="en-US" altLang="zh-TW" sz="1800" u="sng" dirty="0">
              <a:solidFill>
                <a:schemeClr val="bg1"/>
              </a:solidFill>
              <a:latin typeface="標楷體" panose="03000509000000000000" pitchFamily="65" charset="-120"/>
              <a:ea typeface="標楷體" panose="03000509000000000000" pitchFamily="65" charset="-120"/>
            </a:endParaRPr>
          </a:p>
          <a:p>
            <a:pPr marL="0" indent="0" algn="ctr" fontAlgn="base">
              <a:spcBef>
                <a:spcPct val="0"/>
              </a:spcBef>
              <a:spcAft>
                <a:spcPct val="0"/>
              </a:spcAft>
              <a:buNone/>
            </a:pPr>
            <a:r>
              <a:rPr kumimoji="1" lang="zh-TW" altLang="en-US" sz="1800" u="sng" dirty="0">
                <a:solidFill>
                  <a:schemeClr val="bg1"/>
                </a:solidFill>
                <a:latin typeface="標楷體" panose="03000509000000000000" pitchFamily="65" charset="-120"/>
                <a:ea typeface="標楷體" panose="03000509000000000000" pitchFamily="65" charset="-120"/>
              </a:rPr>
              <a:t>所得：支付個人、執行業務者</a:t>
            </a:r>
          </a:p>
        </p:txBody>
      </p:sp>
      <p:sp>
        <p:nvSpPr>
          <p:cNvPr id="7"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2" name="矩形 1"/>
          <p:cNvSpPr/>
          <p:nvPr/>
        </p:nvSpPr>
        <p:spPr>
          <a:xfrm>
            <a:off x="6228184" y="2132856"/>
            <a:ext cx="2448272" cy="792088"/>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TW" altLang="en-US" dirty="0">
                <a:solidFill>
                  <a:schemeClr val="tx1"/>
                </a:solidFill>
                <a:latin typeface="標楷體" panose="03000509000000000000" pitchFamily="65" charset="-120"/>
                <a:ea typeface="標楷體" panose="03000509000000000000" pitchFamily="65" charset="-120"/>
              </a:rPr>
              <a:t>說明費用性質</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簡要</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a:t>
            </a:r>
            <a:r>
              <a:rPr lang="zh-TW" altLang="en-US" u="sng" dirty="0">
                <a:solidFill>
                  <a:srgbClr val="FF0000"/>
                </a:solidFill>
                <a:latin typeface="標楷體" panose="03000509000000000000" pitchFamily="65" charset="-120"/>
                <a:ea typeface="標楷體" panose="03000509000000000000" pitchFamily="65" charset="-120"/>
              </a:rPr>
              <a:t>不用</a:t>
            </a:r>
            <a:r>
              <a:rPr lang="zh-TW" altLang="en-US" u="sng" dirty="0">
                <a:solidFill>
                  <a:schemeClr val="tx1"/>
                </a:solidFill>
                <a:latin typeface="標楷體" panose="03000509000000000000" pitchFamily="65" charset="-120"/>
                <a:ea typeface="標楷體" panose="03000509000000000000" pitchFamily="65" charset="-120"/>
              </a:rPr>
              <a:t>寫</a:t>
            </a:r>
            <a:r>
              <a:rPr lang="zh-TW" altLang="en-US" dirty="0">
                <a:solidFill>
                  <a:schemeClr val="tx1"/>
                </a:solidFill>
                <a:latin typeface="標楷體" panose="03000509000000000000" pitchFamily="65" charset="-120"/>
                <a:ea typeface="標楷體" panose="03000509000000000000" pitchFamily="65" charset="-120"/>
              </a:rPr>
              <a:t>「擬」「申請」</a:t>
            </a:r>
          </a:p>
        </p:txBody>
      </p:sp>
      <p:sp>
        <p:nvSpPr>
          <p:cNvPr id="3" name="矩形 2"/>
          <p:cNvSpPr/>
          <p:nvPr/>
        </p:nvSpPr>
        <p:spPr>
          <a:xfrm>
            <a:off x="2252464" y="3457385"/>
            <a:ext cx="4983832" cy="691695"/>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1"/>
            <a:r>
              <a:rPr lang="zh-TW" altLang="en-US" dirty="0">
                <a:solidFill>
                  <a:schemeClr val="tx1"/>
                </a:solidFill>
                <a:latin typeface="標楷體" panose="03000509000000000000" pitchFamily="65" charset="-120"/>
                <a:ea typeface="標楷體" panose="03000509000000000000" pitchFamily="65" charset="-120"/>
              </a:rPr>
              <a:t>說明人事時地物：支出項目、時間、地點、人員、用途、課程名稱、活動名稱</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等。</a:t>
            </a:r>
            <a:endParaRPr lang="en-US" altLang="zh-TW" dirty="0">
              <a:solidFill>
                <a:schemeClr val="tx1"/>
              </a:solidFill>
              <a:latin typeface="標楷體" panose="03000509000000000000" pitchFamily="65" charset="-120"/>
              <a:ea typeface="標楷體" panose="03000509000000000000" pitchFamily="65" charset="-120"/>
            </a:endParaRPr>
          </a:p>
        </p:txBody>
      </p:sp>
      <p:sp>
        <p:nvSpPr>
          <p:cNvPr id="10" name="內容版面配置區 3"/>
          <p:cNvSpPr txBox="1">
            <a:spLocks/>
          </p:cNvSpPr>
          <p:nvPr/>
        </p:nvSpPr>
        <p:spPr>
          <a:xfrm>
            <a:off x="5220072" y="5327551"/>
            <a:ext cx="2473127" cy="1340768"/>
          </a:xfrm>
          <a:prstGeom prst="wedgeRoundRectCallout">
            <a:avLst>
              <a:gd name="adj1" fmla="val -46379"/>
              <a:gd name="adj2" fmla="val -63014"/>
              <a:gd name="adj3" fmla="val 16667"/>
            </a:avLst>
          </a:prstGeom>
        </p:spPr>
        <p:style>
          <a:lnRef idx="3">
            <a:schemeClr val="lt1"/>
          </a:lnRef>
          <a:fillRef idx="1">
            <a:schemeClr val="accent1"/>
          </a:fillRef>
          <a:effectRef idx="1">
            <a:schemeClr val="accent1"/>
          </a:effectRef>
          <a:fontRef idx="minor">
            <a:schemeClr val="lt1"/>
          </a:fontRef>
        </p:style>
        <p:txBody>
          <a:bodyPr vert="horz" rtlCol="0" anchor="ctr">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lt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lt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lt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lt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lt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lt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lt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lt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lt1"/>
                </a:solidFill>
                <a:latin typeface="+mn-lt"/>
                <a:ea typeface="+mn-ea"/>
                <a:cs typeface="+mn-cs"/>
              </a:defRPr>
            </a:lvl9pPr>
          </a:lstStyle>
          <a:p>
            <a:pPr marL="0" indent="0" algn="ctr" fontAlgn="base">
              <a:spcBef>
                <a:spcPct val="0"/>
              </a:spcBef>
              <a:spcAft>
                <a:spcPct val="0"/>
              </a:spcAft>
              <a:buFont typeface="Wingdings 2"/>
              <a:buNone/>
            </a:pPr>
            <a:r>
              <a:rPr kumimoji="1" lang="zh-TW" altLang="en-US" sz="1800" dirty="0">
                <a:solidFill>
                  <a:schemeClr val="bg1"/>
                </a:solidFill>
                <a:latin typeface="標楷體" panose="03000509000000000000" pitchFamily="65" charset="-120"/>
                <a:ea typeface="標楷體" panose="03000509000000000000" pitchFamily="65" charset="-120"/>
              </a:rPr>
              <a:t>付款方式以</a:t>
            </a:r>
            <a:r>
              <a:rPr kumimoji="1" lang="zh-TW" altLang="en-US" sz="1800" b="1" dirty="0">
                <a:solidFill>
                  <a:srgbClr val="FFFF00"/>
                </a:solidFill>
                <a:latin typeface="標楷體" panose="03000509000000000000" pitchFamily="65" charset="-120"/>
                <a:ea typeface="標楷體" panose="03000509000000000000" pitchFamily="65" charset="-120"/>
              </a:rPr>
              <a:t>匯款</a:t>
            </a:r>
            <a:r>
              <a:rPr kumimoji="1" lang="zh-TW" altLang="en-US" sz="1800" dirty="0">
                <a:solidFill>
                  <a:schemeClr val="bg1"/>
                </a:solidFill>
                <a:latin typeface="標楷體" panose="03000509000000000000" pitchFamily="65" charset="-120"/>
                <a:ea typeface="標楷體" panose="03000509000000000000" pitchFamily="65" charset="-120"/>
              </a:rPr>
              <a:t>為主</a:t>
            </a:r>
            <a:endParaRPr kumimoji="1" lang="en-US" altLang="zh-TW" sz="1800" dirty="0">
              <a:solidFill>
                <a:schemeClr val="bg1"/>
              </a:solidFill>
              <a:latin typeface="標楷體" panose="03000509000000000000" pitchFamily="65" charset="-120"/>
              <a:ea typeface="標楷體" panose="03000509000000000000" pitchFamily="65" charset="-120"/>
            </a:endParaRPr>
          </a:p>
          <a:p>
            <a:pPr marL="0" indent="0" algn="ctr" fontAlgn="base">
              <a:spcBef>
                <a:spcPct val="0"/>
              </a:spcBef>
              <a:spcAft>
                <a:spcPct val="0"/>
              </a:spcAft>
              <a:buFont typeface="Wingdings 2"/>
              <a:buNone/>
            </a:pPr>
            <a:r>
              <a:rPr kumimoji="1" lang="en-US" altLang="zh-TW" sz="1800" dirty="0">
                <a:solidFill>
                  <a:schemeClr val="bg1"/>
                </a:solidFill>
                <a:latin typeface="標楷體" panose="03000509000000000000" pitchFamily="65" charset="-120"/>
                <a:ea typeface="標楷體" panose="03000509000000000000" pitchFamily="65" charset="-120"/>
              </a:rPr>
              <a:t>(</a:t>
            </a:r>
            <a:r>
              <a:rPr kumimoji="1" lang="zh-TW" altLang="en-US" sz="1800" dirty="0">
                <a:solidFill>
                  <a:schemeClr val="bg1"/>
                </a:solidFill>
                <a:latin typeface="標楷體" panose="03000509000000000000" pitchFamily="65" charset="-120"/>
                <a:ea typeface="標楷體" panose="03000509000000000000" pitchFamily="65" charset="-120"/>
              </a:rPr>
              <a:t>特殊原因選擇其他的請備註說明並蓋章</a:t>
            </a:r>
            <a:r>
              <a:rPr kumimoji="1" lang="en-US" altLang="zh-TW" sz="1800" dirty="0">
                <a:solidFill>
                  <a:schemeClr val="bg1"/>
                </a:solidFill>
                <a:latin typeface="標楷體" panose="03000509000000000000" pitchFamily="65" charset="-120"/>
                <a:ea typeface="標楷體" panose="03000509000000000000" pitchFamily="65" charset="-120"/>
              </a:rPr>
              <a:t>)</a:t>
            </a:r>
            <a:endParaRPr kumimoji="1" lang="zh-TW" altLang="en-US" sz="1800" dirty="0">
              <a:solidFill>
                <a:schemeClr val="bg1"/>
              </a:solidFill>
              <a:latin typeface="標楷體" panose="03000509000000000000" pitchFamily="65" charset="-120"/>
              <a:ea typeface="標楷體" panose="03000509000000000000" pitchFamily="65"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40">
                                            <p:bg/>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40">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340">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uiExpand="1" build="p" animBg="1"/>
      <p:bldP spid="2" grpId="0" animBg="1"/>
      <p:bldP spid="3"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30" name="Picture 6" descr="C:\Users\hkUser\AppData\Local\LINE\Cache\tmp\14902612172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8046" y="2589512"/>
            <a:ext cx="6638925" cy="38004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hkUser\AppData\Local\LINE\Cache\tmp\149026114501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419" y="764704"/>
            <a:ext cx="6562725" cy="5076825"/>
          </a:xfrm>
          <a:prstGeom prst="rect">
            <a:avLst/>
          </a:prstGeom>
          <a:noFill/>
          <a:extLst>
            <a:ext uri="{909E8E84-426E-40DD-AFC4-6F175D3DCCD1}">
              <a14:hiddenFill xmlns:a14="http://schemas.microsoft.com/office/drawing/2010/main">
                <a:solidFill>
                  <a:srgbClr val="FFFFFF"/>
                </a:solidFill>
              </a14:hiddenFill>
            </a:ext>
          </a:extLst>
        </p:spPr>
      </p:pic>
      <p:sp>
        <p:nvSpPr>
          <p:cNvPr id="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11" name="AutoShape 9"/>
          <p:cNvSpPr>
            <a:spLocks noChangeArrowheads="1"/>
          </p:cNvSpPr>
          <p:nvPr/>
        </p:nvSpPr>
        <p:spPr bwMode="auto">
          <a:xfrm>
            <a:off x="3304270" y="1763687"/>
            <a:ext cx="1800200" cy="890884"/>
          </a:xfrm>
          <a:prstGeom prst="wedgeRoundRectCallout">
            <a:avLst>
              <a:gd name="adj1" fmla="val -75797"/>
              <a:gd name="adj2" fmla="val 85499"/>
              <a:gd name="adj3" fmla="val 16667"/>
            </a:avLst>
          </a:prstGeom>
          <a:ln>
            <a:headEnd/>
            <a:tailEnd/>
          </a:ln>
          <a:ex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kumimoji="0" lang="zh-TW" altLang="en-US" sz="1600" b="1" dirty="0">
                <a:solidFill>
                  <a:schemeClr val="bg1"/>
                </a:solidFill>
                <a:latin typeface="標楷體" pitchFamily="65" charset="-120"/>
                <a:ea typeface="標楷體" pitchFamily="65" charset="-120"/>
              </a:rPr>
              <a:t>出差地區及出差地點皆須填寫</a:t>
            </a:r>
            <a:endParaRPr kumimoji="0" lang="zh-TW" altLang="en-US" sz="1600" b="1" dirty="0">
              <a:solidFill>
                <a:schemeClr val="bg1"/>
              </a:solidFill>
            </a:endParaRPr>
          </a:p>
        </p:txBody>
      </p:sp>
      <p:sp>
        <p:nvSpPr>
          <p:cNvPr id="12" name="AutoShape 9"/>
          <p:cNvSpPr>
            <a:spLocks noChangeArrowheads="1"/>
          </p:cNvSpPr>
          <p:nvPr/>
        </p:nvSpPr>
        <p:spPr bwMode="auto">
          <a:xfrm>
            <a:off x="2800214" y="3381600"/>
            <a:ext cx="2448272" cy="842963"/>
          </a:xfrm>
          <a:prstGeom prst="wedgeRoundRectCallout">
            <a:avLst>
              <a:gd name="adj1" fmla="val -48706"/>
              <a:gd name="adj2" fmla="val 88271"/>
              <a:gd name="adj3" fmla="val 16667"/>
            </a:avLst>
          </a:prstGeom>
          <a:ln>
            <a:headEnd/>
            <a:tailEnd/>
          </a:ln>
          <a:ex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kumimoji="0" lang="zh-TW" altLang="en-US" sz="1600" b="1" dirty="0">
                <a:solidFill>
                  <a:schemeClr val="bg1"/>
                </a:solidFill>
                <a:latin typeface="標楷體" pitchFamily="65" charset="-120"/>
                <a:ea typeface="標楷體" pitchFamily="65" charset="-120"/>
              </a:rPr>
              <a:t>因公出差時，皆以學校為出差來回之起訖點</a:t>
            </a:r>
          </a:p>
        </p:txBody>
      </p:sp>
      <p:sp>
        <p:nvSpPr>
          <p:cNvPr id="13" name="矩形 12"/>
          <p:cNvSpPr/>
          <p:nvPr/>
        </p:nvSpPr>
        <p:spPr>
          <a:xfrm>
            <a:off x="1432062" y="2654571"/>
            <a:ext cx="1296144" cy="36698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4" name="矩形 13"/>
          <p:cNvSpPr/>
          <p:nvPr/>
        </p:nvSpPr>
        <p:spPr>
          <a:xfrm>
            <a:off x="1432062" y="3101547"/>
            <a:ext cx="1512168" cy="36698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5" name="矩形 14"/>
          <p:cNvSpPr/>
          <p:nvPr/>
        </p:nvSpPr>
        <p:spPr>
          <a:xfrm>
            <a:off x="1321210" y="4361884"/>
            <a:ext cx="1607840" cy="725784"/>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6" name="文字方塊 15"/>
          <p:cNvSpPr txBox="1">
            <a:spLocks noChangeArrowheads="1"/>
          </p:cNvSpPr>
          <p:nvPr/>
        </p:nvSpPr>
        <p:spPr bwMode="auto">
          <a:xfrm>
            <a:off x="1187624" y="908720"/>
            <a:ext cx="6702609" cy="830997"/>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kumimoji="0" lang="zh-TW" altLang="en-US" sz="1600" b="1" dirty="0">
                <a:solidFill>
                  <a:srgbClr val="FF0000"/>
                </a:solidFill>
                <a:latin typeface="標楷體" pitchFamily="65" charset="-120"/>
              </a:rPr>
              <a:t>*出差前請詳讀相關辦法</a:t>
            </a:r>
            <a:endParaRPr kumimoji="0" lang="en-US" altLang="zh-TW" sz="1600" b="1" dirty="0">
              <a:solidFill>
                <a:srgbClr val="FF0000"/>
              </a:solidFill>
              <a:latin typeface="標楷體" pitchFamily="65" charset="-120"/>
            </a:endParaRPr>
          </a:p>
          <a:p>
            <a:pPr eaLnBrk="1" hangingPunct="1"/>
            <a:r>
              <a:rPr lang="zh-TW" altLang="en-US" sz="1600" dirty="0">
                <a:latin typeface="標楷體" panose="03000509000000000000" pitchFamily="65" charset="-120"/>
              </a:rPr>
              <a:t>*出差回來上系統點差旅單：校務資訊系統點單→人事→ </a:t>
            </a:r>
            <a:r>
              <a:rPr lang="en-US" altLang="zh-TW" sz="1600" dirty="0">
                <a:latin typeface="標楷體" panose="03000509000000000000" pitchFamily="65" charset="-120"/>
              </a:rPr>
              <a:t>D08</a:t>
            </a:r>
            <a:r>
              <a:rPr lang="zh-TW" altLang="en-US" sz="1600" dirty="0">
                <a:latin typeface="標楷體" panose="03000509000000000000" pitchFamily="65" charset="-120"/>
              </a:rPr>
              <a:t>差假管理系統→ 個人各項申請單→ 出差旅費報告表</a:t>
            </a:r>
            <a:endParaRPr lang="zh-TW" altLang="en-US" sz="1400" dirty="0">
              <a:latin typeface="標楷體" panose="03000509000000000000" pitchFamily="65" charset="-120"/>
            </a:endParaRPr>
          </a:p>
        </p:txBody>
      </p:sp>
      <p:sp>
        <p:nvSpPr>
          <p:cNvPr id="17" name="文字方塊 16"/>
          <p:cNvSpPr txBox="1">
            <a:spLocks noChangeArrowheads="1"/>
          </p:cNvSpPr>
          <p:nvPr/>
        </p:nvSpPr>
        <p:spPr bwMode="auto">
          <a:xfrm>
            <a:off x="1187625" y="5733256"/>
            <a:ext cx="6702609" cy="830997"/>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fontAlgn="auto">
              <a:spcBef>
                <a:spcPts val="0"/>
              </a:spcBef>
              <a:spcAft>
                <a:spcPts val="0"/>
              </a:spcAft>
              <a:defRPr/>
            </a:pPr>
            <a:r>
              <a:rPr kumimoji="0" lang="zh-TW" altLang="en-US" sz="1600" b="1" dirty="0">
                <a:latin typeface="標楷體" pitchFamily="65" charset="-120"/>
              </a:rPr>
              <a:t>應於</a:t>
            </a:r>
            <a:r>
              <a:rPr kumimoji="0" lang="zh-TW" altLang="en-US" sz="1600" b="1" dirty="0">
                <a:solidFill>
                  <a:srgbClr val="0000FF"/>
                </a:solidFill>
                <a:latin typeface="標楷體" pitchFamily="65" charset="-120"/>
              </a:rPr>
              <a:t>出差前</a:t>
            </a:r>
            <a:r>
              <a:rPr kumimoji="0" lang="zh-TW" altLang="en-US" sz="1600" b="1" dirty="0">
                <a:latin typeface="標楷體" pitchFamily="65" charset="-120"/>
              </a:rPr>
              <a:t>上網填具</a:t>
            </a:r>
            <a:r>
              <a:rPr kumimoji="0" lang="zh-TW" altLang="en-US" sz="1600" b="1" dirty="0">
                <a:solidFill>
                  <a:srgbClr val="0000FF"/>
                </a:solidFill>
                <a:latin typeface="標楷體" pitchFamily="65" charset="-120"/>
              </a:rPr>
              <a:t>請假</a:t>
            </a:r>
            <a:r>
              <a:rPr kumimoji="0" lang="zh-TW" altLang="en-US" sz="1600" b="1" dirty="0">
                <a:latin typeface="標楷體" pitchFamily="65" charset="-120"/>
              </a:rPr>
              <a:t>申請單，臨時奉派出差，至遲應於銷假上班後首日起算</a:t>
            </a:r>
            <a:r>
              <a:rPr kumimoji="0" lang="en-US" altLang="zh-TW" sz="1600" b="1" dirty="0">
                <a:latin typeface="標楷體" pitchFamily="65" charset="-120"/>
              </a:rPr>
              <a:t>7</a:t>
            </a:r>
            <a:r>
              <a:rPr kumimoji="0" lang="zh-TW" altLang="en-US" sz="1600" b="1" dirty="0">
                <a:latin typeface="標楷體" pitchFamily="65" charset="-120"/>
              </a:rPr>
              <a:t>日內提出請假程序；</a:t>
            </a:r>
            <a:r>
              <a:rPr kumimoji="0" lang="zh-TW" altLang="en-US" sz="1600" b="1" dirty="0">
                <a:solidFill>
                  <a:srgbClr val="FF0000"/>
                </a:solidFill>
                <a:latin typeface="標楷體" pitchFamily="65" charset="-120"/>
              </a:rPr>
              <a:t>出差後</a:t>
            </a:r>
            <a:r>
              <a:rPr kumimoji="0" lang="zh-TW" altLang="en-US" sz="1600" b="1" dirty="0">
                <a:latin typeface="標楷體" pitchFamily="65" charset="-120"/>
              </a:rPr>
              <a:t>應於</a:t>
            </a:r>
            <a:r>
              <a:rPr kumimoji="0" lang="en-US" altLang="zh-TW" sz="1600" b="1" dirty="0">
                <a:solidFill>
                  <a:srgbClr val="FF0000"/>
                </a:solidFill>
                <a:latin typeface="標楷體" pitchFamily="65" charset="-120"/>
              </a:rPr>
              <a:t>30</a:t>
            </a:r>
            <a:r>
              <a:rPr kumimoji="0" lang="zh-TW" altLang="en-US" sz="1600" b="1" dirty="0">
                <a:solidFill>
                  <a:srgbClr val="FF0000"/>
                </a:solidFill>
                <a:latin typeface="標楷體" pitchFamily="65" charset="-120"/>
              </a:rPr>
              <a:t>日內</a:t>
            </a:r>
            <a:r>
              <a:rPr kumimoji="0" lang="zh-TW" altLang="en-US" sz="1600" b="1" dirty="0">
                <a:latin typeface="標楷體" pitchFamily="65" charset="-120"/>
              </a:rPr>
              <a:t>，填報本校「出差旅費報告表」</a:t>
            </a:r>
            <a:r>
              <a:rPr kumimoji="0" lang="zh-TW" altLang="en-US" sz="1600" b="1" dirty="0">
                <a:solidFill>
                  <a:srgbClr val="FF0000"/>
                </a:solidFill>
                <a:latin typeface="標楷體" pitchFamily="65" charset="-120"/>
              </a:rPr>
              <a:t>報支旅費</a:t>
            </a:r>
            <a:r>
              <a:rPr kumimoji="0" lang="zh-TW" altLang="en-US" sz="1600" b="1" dirty="0">
                <a:latin typeface="標楷體" pitchFamily="65" charset="-120"/>
              </a:rPr>
              <a:t>。</a:t>
            </a:r>
            <a:r>
              <a:rPr kumimoji="0" lang="zh-TW" altLang="en-US" sz="1600" b="1" u="sng" dirty="0">
                <a:solidFill>
                  <a:srgbClr val="FF0000"/>
                </a:solidFill>
                <a:latin typeface="標楷體" pitchFamily="65" charset="-120"/>
              </a:rPr>
              <a:t>逾期不予受理</a:t>
            </a:r>
            <a:r>
              <a:rPr kumimoji="0" lang="zh-TW" altLang="en-US" sz="1600" b="1" dirty="0">
                <a:latin typeface="標楷體" pitchFamily="65" charset="-120"/>
              </a:rPr>
              <a:t>。</a:t>
            </a:r>
          </a:p>
        </p:txBody>
      </p:sp>
      <p:sp>
        <p:nvSpPr>
          <p:cNvPr id="18" name="AutoShape 9"/>
          <p:cNvSpPr>
            <a:spLocks noChangeArrowheads="1"/>
          </p:cNvSpPr>
          <p:nvPr/>
        </p:nvSpPr>
        <p:spPr bwMode="auto">
          <a:xfrm>
            <a:off x="6873105" y="629979"/>
            <a:ext cx="1944761" cy="830997"/>
          </a:xfrm>
          <a:prstGeom prst="rect">
            <a:avLst/>
          </a:prstGeom>
          <a:solidFill>
            <a:srgbClr val="FFFF99"/>
          </a:solidFill>
          <a:ln w="38100">
            <a:solidFill>
              <a:schemeClr val="tx1"/>
            </a:solidFill>
            <a:miter lim="800000"/>
            <a:headEnd/>
            <a:tailEnd/>
          </a:ln>
          <a:extLst/>
        </p:spPr>
        <p:txBody>
          <a:bodyPr wrap="square">
            <a:spAutoFit/>
          </a:bodyPr>
          <a:lstStyle/>
          <a:p>
            <a:r>
              <a:rPr kumimoji="0" lang="zh-TW" altLang="en-US" sz="1600" b="1" dirty="0">
                <a:solidFill>
                  <a:srgbClr val="FF0000"/>
                </a:solidFill>
                <a:latin typeface="標楷體" pitchFamily="65" charset="-120"/>
                <a:ea typeface="標楷體" panose="03000509000000000000" pitchFamily="65" charset="-120"/>
              </a:rPr>
              <a:t>自行開車得按同路段公民營客運票價報支</a:t>
            </a:r>
            <a:r>
              <a:rPr kumimoji="0" lang="en-US" altLang="zh-TW" sz="1600" b="1" dirty="0">
                <a:solidFill>
                  <a:srgbClr val="FF0000"/>
                </a:solidFill>
                <a:latin typeface="標楷體" pitchFamily="65" charset="-120"/>
                <a:ea typeface="標楷體" panose="03000509000000000000" pitchFamily="65" charset="-120"/>
              </a:rPr>
              <a:t>(</a:t>
            </a:r>
            <a:r>
              <a:rPr kumimoji="0" lang="zh-TW" altLang="en-US" sz="1600" b="1" dirty="0">
                <a:solidFill>
                  <a:srgbClr val="FF0000"/>
                </a:solidFill>
                <a:latin typeface="標楷體" pitchFamily="65" charset="-120"/>
                <a:ea typeface="標楷體" panose="03000509000000000000" pitchFamily="65" charset="-120"/>
              </a:rPr>
              <a:t>須附票價表</a:t>
            </a:r>
            <a:r>
              <a:rPr kumimoji="0" lang="en-US" altLang="zh-TW" sz="1600" b="1" dirty="0">
                <a:solidFill>
                  <a:srgbClr val="FF0000"/>
                </a:solidFill>
                <a:latin typeface="標楷體" pitchFamily="65" charset="-120"/>
                <a:ea typeface="標楷體" panose="03000509000000000000" pitchFamily="65" charset="-120"/>
              </a:rPr>
              <a:t>)</a:t>
            </a:r>
          </a:p>
        </p:txBody>
      </p:sp>
      <p:sp>
        <p:nvSpPr>
          <p:cNvPr id="19" name="內容版面配置區 2"/>
          <p:cNvSpPr>
            <a:spLocks noGrp="1"/>
          </p:cNvSpPr>
          <p:nvPr>
            <p:ph sz="quarter" idx="4294967295"/>
          </p:nvPr>
        </p:nvSpPr>
        <p:spPr>
          <a:xfrm>
            <a:off x="539552" y="2222579"/>
            <a:ext cx="360040" cy="2428800"/>
          </a:xfrm>
        </p:spPr>
        <p:txBody>
          <a:bodyPr anchor="t">
            <a:normAutofit/>
          </a:bodyPr>
          <a:lstStyle/>
          <a:p>
            <a:pPr marL="0" indent="0" algn="ctr" eaLnBrk="1" hangingPunct="1">
              <a:buFont typeface="Arial" pitchFamily="34" charset="0"/>
              <a:buNone/>
            </a:pPr>
            <a:r>
              <a:rPr kumimoji="1" lang="zh-TW" altLang="en-US" sz="2000" b="1" dirty="0">
                <a:solidFill>
                  <a:srgbClr val="0000FF"/>
                </a:solidFill>
                <a:latin typeface="標楷體" pitchFamily="65" charset="-120"/>
                <a:ea typeface="標楷體" pitchFamily="65" charset="-120"/>
              </a:rPr>
              <a:t>出差旅費報告表</a:t>
            </a:r>
          </a:p>
        </p:txBody>
      </p:sp>
      <p:sp>
        <p:nvSpPr>
          <p:cNvPr id="20" name="AutoShape 9"/>
          <p:cNvSpPr>
            <a:spLocks noChangeArrowheads="1"/>
          </p:cNvSpPr>
          <p:nvPr/>
        </p:nvSpPr>
        <p:spPr bwMode="auto">
          <a:xfrm>
            <a:off x="6712123" y="3371306"/>
            <a:ext cx="1462521" cy="828674"/>
          </a:xfrm>
          <a:prstGeom prst="wedgeRoundRectCallout">
            <a:avLst>
              <a:gd name="adj1" fmla="val 1871"/>
              <a:gd name="adj2" fmla="val 67932"/>
              <a:gd name="adj3" fmla="val 16667"/>
            </a:avLst>
          </a:prstGeom>
          <a:ln>
            <a:headEnd/>
            <a:tailEnd/>
          </a:ln>
          <a:ex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kumimoji="0" lang="zh-TW" altLang="en-US" sz="1600" b="1" dirty="0">
                <a:solidFill>
                  <a:schemeClr val="bg1"/>
                </a:solidFill>
                <a:latin typeface="標楷體" pitchFamily="65" charset="-120"/>
                <a:ea typeface="標楷體" pitchFamily="65" charset="-120"/>
              </a:rPr>
              <a:t>提早或延後返回請備註</a:t>
            </a:r>
          </a:p>
        </p:txBody>
      </p:sp>
      <p:sp>
        <p:nvSpPr>
          <p:cNvPr id="21" name="矩形 20"/>
          <p:cNvSpPr/>
          <p:nvPr/>
        </p:nvSpPr>
        <p:spPr>
          <a:xfrm>
            <a:off x="6824265" y="4361042"/>
            <a:ext cx="1065969" cy="1197948"/>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2" name="投影片編號版面配置區 3"/>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A79B9613-C31B-483A-9C80-915471BF0E97}" type="slidenum">
              <a:rPr lang="en-US" altLang="zh-TW"/>
              <a:pPr>
                <a:defRPr/>
              </a:pPr>
              <a:t>14</a:t>
            </a:fld>
            <a:endParaRPr lang="en-US" altLang="zh-TW" dirty="0"/>
          </a:p>
        </p:txBody>
      </p:sp>
    </p:spTree>
    <p:extLst>
      <p:ext uri="{BB962C8B-B14F-4D97-AF65-F5344CB8AC3E}">
        <p14:creationId xmlns:p14="http://schemas.microsoft.com/office/powerpoint/2010/main" val="324019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 presetClass="exit"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hidden"/>
                                      </p:to>
                                    </p:set>
                                  </p:childTnLst>
                                </p:cTn>
                              </p:par>
                              <p:par>
                                <p:cTn id="10" presetID="10"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xit" presetSubtype="0" fill="hold" grpId="1" nodeType="withEffect">
                                  <p:stCondLst>
                                    <p:cond delay="0"/>
                                  </p:stCondLst>
                                  <p:childTnLst>
                                    <p:animEffect transition="out" filter="fade">
                                      <p:cBhvr>
                                        <p:cTn id="22" dur="500"/>
                                        <p:tgtEl>
                                          <p:spTgt spid="13"/>
                                        </p:tgtEl>
                                      </p:cBhvr>
                                    </p:animEffect>
                                    <p:set>
                                      <p:cBhvr>
                                        <p:cTn id="23" dur="1" fill="hold">
                                          <p:stCondLst>
                                            <p:cond delay="499"/>
                                          </p:stCondLst>
                                        </p:cTn>
                                        <p:tgtEl>
                                          <p:spTgt spid="13"/>
                                        </p:tgtEl>
                                        <p:attrNameLst>
                                          <p:attrName>style.visibility</p:attrName>
                                        </p:attrNameLst>
                                      </p:cBhvr>
                                      <p:to>
                                        <p:strVal val="hidden"/>
                                      </p:to>
                                    </p:set>
                                  </p:childTnLst>
                                </p:cTn>
                              </p:par>
                              <p:par>
                                <p:cTn id="24" presetID="10" presetClass="exit" presetSubtype="0" fill="hold" grpId="1" nodeType="withEffect">
                                  <p:stCondLst>
                                    <p:cond delay="0"/>
                                  </p:stCondLst>
                                  <p:childTnLst>
                                    <p:animEffect transition="out" filter="fade">
                                      <p:cBhvr>
                                        <p:cTn id="25" dur="500"/>
                                        <p:tgtEl>
                                          <p:spTgt spid="11"/>
                                        </p:tgtEl>
                                      </p:cBhvr>
                                    </p:animEffect>
                                    <p:set>
                                      <p:cBhvr>
                                        <p:cTn id="26" dur="1" fill="hold">
                                          <p:stCondLst>
                                            <p:cond delay="499"/>
                                          </p:stCondLst>
                                        </p:cTn>
                                        <p:tgtEl>
                                          <p:spTgt spid="11"/>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14"/>
                                        </p:tgtEl>
                                      </p:cBhvr>
                                    </p:animEffect>
                                    <p:set>
                                      <p:cBhvr>
                                        <p:cTn id="29" dur="1" fill="hold">
                                          <p:stCondLst>
                                            <p:cond delay="499"/>
                                          </p:stCondLst>
                                        </p:cTn>
                                        <p:tgtEl>
                                          <p:spTgt spid="14"/>
                                        </p:tgtEl>
                                        <p:attrNameLst>
                                          <p:attrName>style.visibility</p:attrName>
                                        </p:attrNameLst>
                                      </p:cBhvr>
                                      <p:to>
                                        <p:strVal val="hidden"/>
                                      </p:to>
                                    </p:se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xit" presetSubtype="0" fill="hold" grpId="1" nodeType="withEffect">
                                  <p:stCondLst>
                                    <p:cond delay="0"/>
                                  </p:stCondLst>
                                  <p:childTnLst>
                                    <p:animEffect transition="out" filter="fade">
                                      <p:cBhvr>
                                        <p:cTn id="34" dur="500"/>
                                        <p:tgtEl>
                                          <p:spTgt spid="15"/>
                                        </p:tgtEl>
                                      </p:cBhvr>
                                    </p:animEffect>
                                    <p:set>
                                      <p:cBhvr>
                                        <p:cTn id="35" dur="1" fill="hold">
                                          <p:stCondLst>
                                            <p:cond delay="499"/>
                                          </p:stCondLst>
                                        </p:cTn>
                                        <p:tgtEl>
                                          <p:spTgt spid="15"/>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2"/>
                                        </p:tgtEl>
                                      </p:cBhvr>
                                    </p:animEffect>
                                    <p:set>
                                      <p:cBhvr>
                                        <p:cTn id="38" dur="1" fill="hold">
                                          <p:stCondLst>
                                            <p:cond delay="499"/>
                                          </p:stCondLst>
                                        </p:cTn>
                                        <p:tgtEl>
                                          <p:spTgt spid="12"/>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7" grpId="0" animBg="1"/>
      <p:bldP spid="18"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8" name="投影片編號版面配置區 10"/>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A65BEEB8-5608-4774-A9C2-2C8E0E6F80A3}" type="slidenum">
              <a:rPr lang="en-US" altLang="zh-TW"/>
              <a:pPr>
                <a:defRPr/>
              </a:pPr>
              <a:t>15</a:t>
            </a:fld>
            <a:endParaRPr lang="en-US" altLang="zh-TW"/>
          </a:p>
        </p:txBody>
      </p:sp>
      <p:graphicFrame>
        <p:nvGraphicFramePr>
          <p:cNvPr id="8" name="資料庫圖表 11"/>
          <p:cNvGraphicFramePr/>
          <p:nvPr/>
        </p:nvGraphicFramePr>
        <p:xfrm>
          <a:off x="406372" y="1563722"/>
          <a:ext cx="8208912" cy="3096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436" name="Rectangle 36"/>
          <p:cNvSpPr>
            <a:spLocks noChangeArrowheads="1"/>
          </p:cNvSpPr>
          <p:nvPr/>
        </p:nvSpPr>
        <p:spPr bwMode="auto">
          <a:xfrm>
            <a:off x="357188" y="4753005"/>
            <a:ext cx="8609012"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Cambria" pitchFamily="18" charset="0"/>
                <a:ea typeface="新細明體" pitchFamily="18" charset="-120"/>
              </a:defRPr>
            </a:lvl1pPr>
            <a:lvl2pPr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b="1" dirty="0">
                <a:solidFill>
                  <a:srgbClr val="FF0000"/>
                </a:solidFill>
                <a:latin typeface="標楷體" pitchFamily="65" charset="-120"/>
                <a:ea typeface="標楷體" pitchFamily="65" charset="-120"/>
                <a:cs typeface="BiauKai"/>
              </a:rPr>
              <a:t>注意</a:t>
            </a:r>
            <a:r>
              <a:rPr kumimoji="0" lang="en-US" altLang="zh-TW" b="1" dirty="0">
                <a:solidFill>
                  <a:srgbClr val="FF0000"/>
                </a:solidFill>
                <a:latin typeface="標楷體" pitchFamily="65" charset="-120"/>
                <a:ea typeface="標楷體" pitchFamily="65" charset="-120"/>
                <a:cs typeface="BiauKai"/>
              </a:rPr>
              <a:t>:</a:t>
            </a:r>
          </a:p>
          <a:p>
            <a:pPr eaLnBrk="1" hangingPunct="1"/>
            <a:r>
              <a:rPr kumimoji="0" lang="en-US" altLang="zh-TW" b="1" dirty="0">
                <a:solidFill>
                  <a:srgbClr val="0000FF"/>
                </a:solidFill>
                <a:latin typeface="標楷體" pitchFamily="65" charset="-120"/>
                <a:ea typeface="標楷體" pitchFamily="65" charset="-120"/>
                <a:cs typeface="BiauKai"/>
              </a:rPr>
              <a:t>1.</a:t>
            </a:r>
            <a:r>
              <a:rPr kumimoji="0" lang="zh-TW" altLang="en-US" b="1" dirty="0">
                <a:solidFill>
                  <a:srgbClr val="0000FF"/>
                </a:solidFill>
                <a:latin typeface="標楷體" pitchFamily="65" charset="-120"/>
                <a:ea typeface="標楷體" pitchFamily="65" charset="-120"/>
                <a:cs typeface="BiauKai"/>
              </a:rPr>
              <a:t>黏貼憑證用紙上</a:t>
            </a:r>
            <a:r>
              <a:rPr kumimoji="0" lang="zh-TW" altLang="en-US" b="1" u="sng" dirty="0">
                <a:solidFill>
                  <a:srgbClr val="0000FF"/>
                </a:solidFill>
                <a:latin typeface="標楷體" pitchFamily="65" charset="-120"/>
                <a:ea typeface="標楷體" pitchFamily="65" charset="-120"/>
                <a:cs typeface="BiauKai"/>
              </a:rPr>
              <a:t>請款人</a:t>
            </a:r>
            <a:r>
              <a:rPr kumimoji="0" lang="zh-TW" altLang="en-US" b="1" dirty="0">
                <a:solidFill>
                  <a:srgbClr val="0000FF"/>
                </a:solidFill>
                <a:latin typeface="標楷體" pitchFamily="65" charset="-120"/>
                <a:ea typeface="標楷體" pitchFamily="65" charset="-120"/>
                <a:cs typeface="BiauKai"/>
              </a:rPr>
              <a:t>及</a:t>
            </a:r>
            <a:r>
              <a:rPr kumimoji="0" lang="zh-TW" altLang="en-US" b="1" u="sng" dirty="0">
                <a:solidFill>
                  <a:srgbClr val="0000FF"/>
                </a:solidFill>
                <a:latin typeface="標楷體" pitchFamily="65" charset="-120"/>
                <a:ea typeface="標楷體" pitchFamily="65" charset="-120"/>
                <a:cs typeface="BiauKai"/>
              </a:rPr>
              <a:t>單位主管</a:t>
            </a:r>
            <a:r>
              <a:rPr kumimoji="0" lang="zh-TW" altLang="en-US" b="1" dirty="0">
                <a:solidFill>
                  <a:srgbClr val="0000FF"/>
                </a:solidFill>
                <a:latin typeface="標楷體" pitchFamily="65" charset="-120"/>
                <a:ea typeface="標楷體" pitchFamily="65" charset="-120"/>
                <a:cs typeface="BiauKai"/>
              </a:rPr>
              <a:t>務必簽註合理日期</a:t>
            </a:r>
            <a:r>
              <a:rPr kumimoji="0" lang="en-US" altLang="zh-TW" b="1" dirty="0">
                <a:solidFill>
                  <a:srgbClr val="0000FF"/>
                </a:solidFill>
                <a:latin typeface="標楷體" pitchFamily="65" charset="-120"/>
                <a:ea typeface="標楷體" pitchFamily="65" charset="-120"/>
                <a:cs typeface="BiauKai"/>
              </a:rPr>
              <a:t>(</a:t>
            </a:r>
            <a:r>
              <a:rPr kumimoji="0" lang="zh-TW" altLang="en-US" b="1" dirty="0">
                <a:solidFill>
                  <a:srgbClr val="0000FF"/>
                </a:solidFill>
                <a:latin typeface="標楷體" pitchFamily="65" charset="-120"/>
                <a:ea typeface="標楷體" pitchFamily="65" charset="-120"/>
                <a:cs typeface="BiauKai"/>
              </a:rPr>
              <a:t>流程日及發票日之後</a:t>
            </a:r>
            <a:r>
              <a:rPr kumimoji="0" lang="en-US" altLang="zh-TW" b="1" dirty="0">
                <a:solidFill>
                  <a:srgbClr val="0000FF"/>
                </a:solidFill>
                <a:latin typeface="標楷體" pitchFamily="65" charset="-120"/>
                <a:ea typeface="標楷體" pitchFamily="65" charset="-120"/>
                <a:cs typeface="BiauKai"/>
              </a:rPr>
              <a:t>)</a:t>
            </a:r>
            <a:r>
              <a:rPr kumimoji="0" lang="zh-TW" altLang="en-US" b="1" dirty="0">
                <a:solidFill>
                  <a:srgbClr val="0000FF"/>
                </a:solidFill>
                <a:latin typeface="標楷體" pitchFamily="65" charset="-120"/>
                <a:ea typeface="標楷體" pitchFamily="65" charset="-120"/>
                <a:cs typeface="BiauKai"/>
              </a:rPr>
              <a:t>。</a:t>
            </a:r>
            <a:endParaRPr kumimoji="0" lang="en-US" altLang="zh-TW" b="1" dirty="0">
              <a:solidFill>
                <a:srgbClr val="0000FF"/>
              </a:solidFill>
              <a:latin typeface="標楷體" pitchFamily="65" charset="-120"/>
              <a:ea typeface="標楷體" pitchFamily="65" charset="-120"/>
              <a:cs typeface="BiauKai"/>
            </a:endParaRPr>
          </a:p>
          <a:p>
            <a:pPr eaLnBrk="1" hangingPunct="1"/>
            <a:r>
              <a:rPr kumimoji="0" lang="en-US" altLang="zh-TW" b="1" dirty="0">
                <a:solidFill>
                  <a:srgbClr val="0000FF"/>
                </a:solidFill>
                <a:latin typeface="標楷體" pitchFamily="65" charset="-120"/>
                <a:ea typeface="標楷體" pitchFamily="65" charset="-120"/>
                <a:cs typeface="BiauKai"/>
              </a:rPr>
              <a:t>2.</a:t>
            </a:r>
            <a:r>
              <a:rPr kumimoji="0" lang="zh-TW" altLang="en-US" b="1" dirty="0">
                <a:solidFill>
                  <a:srgbClr val="0000FF"/>
                </a:solidFill>
                <a:latin typeface="標楷體" pitchFamily="65" charset="-120"/>
                <a:ea typeface="標楷體" pitchFamily="65" charset="-120"/>
                <a:cs typeface="BiauKai"/>
              </a:rPr>
              <a:t>黏貼憑證用紙上的用途說明欄應依照實際申請項目填寫。</a:t>
            </a:r>
            <a:endParaRPr kumimoji="0" lang="en-US" altLang="zh-TW" b="1" dirty="0">
              <a:solidFill>
                <a:srgbClr val="0000FF"/>
              </a:solidFill>
              <a:latin typeface="標楷體" pitchFamily="65" charset="-120"/>
              <a:ea typeface="標楷體" pitchFamily="65" charset="-120"/>
              <a:cs typeface="BiauKai"/>
            </a:endParaRPr>
          </a:p>
          <a:p>
            <a:pPr lvl="1" eaLnBrk="1" hangingPunct="1"/>
            <a:r>
              <a:rPr kumimoji="0" lang="en-US" altLang="zh-TW" b="1" dirty="0">
                <a:solidFill>
                  <a:srgbClr val="0000FF"/>
                </a:solidFill>
                <a:latin typeface="標楷體" pitchFamily="65" charset="-120"/>
                <a:ea typeface="標楷體" pitchFamily="65" charset="-120"/>
                <a:cs typeface="BiauKai"/>
              </a:rPr>
              <a:t>EX.(1)</a:t>
            </a:r>
            <a:r>
              <a:rPr kumimoji="0" lang="zh-TW" altLang="en-US" b="1" dirty="0">
                <a:solidFill>
                  <a:srgbClr val="0000FF"/>
                </a:solidFill>
                <a:latin typeface="標楷體" pitchFamily="65" charset="-120"/>
                <a:ea typeface="標楷體" pitchFamily="65" charset="-120"/>
                <a:cs typeface="BiauKai"/>
              </a:rPr>
              <a:t>原計畫編列項目為工作費、工讀費，該份申請單只申請工讀費，</a:t>
            </a:r>
            <a:endParaRPr kumimoji="0" lang="en-US" altLang="zh-TW" b="1" dirty="0">
              <a:solidFill>
                <a:srgbClr val="0000FF"/>
              </a:solidFill>
              <a:latin typeface="標楷體" pitchFamily="65" charset="-120"/>
              <a:ea typeface="標楷體" pitchFamily="65" charset="-120"/>
              <a:cs typeface="BiauKai"/>
            </a:endParaRPr>
          </a:p>
          <a:p>
            <a:pPr lvl="1" eaLnBrk="1" hangingPunct="1"/>
            <a:r>
              <a:rPr kumimoji="0" lang="zh-TW" altLang="en-US" b="1" dirty="0">
                <a:solidFill>
                  <a:srgbClr val="0000FF"/>
                </a:solidFill>
                <a:latin typeface="標楷體" pitchFamily="65" charset="-120"/>
                <a:ea typeface="標楷體" pitchFamily="65" charset="-120"/>
                <a:cs typeface="BiauKai"/>
              </a:rPr>
              <a:t>      用途說明欄要刪除工作費字樣。</a:t>
            </a:r>
            <a:endParaRPr kumimoji="0" lang="en-US" altLang="zh-TW" b="1" dirty="0">
              <a:solidFill>
                <a:srgbClr val="0000FF"/>
              </a:solidFill>
              <a:latin typeface="標楷體" pitchFamily="65" charset="-120"/>
              <a:ea typeface="標楷體" pitchFamily="65" charset="-120"/>
              <a:cs typeface="BiauKai"/>
            </a:endParaRPr>
          </a:p>
          <a:p>
            <a:pPr lvl="1" eaLnBrk="1" hangingPunct="1"/>
            <a:r>
              <a:rPr kumimoji="0" lang="en-US" altLang="zh-TW" b="1" dirty="0">
                <a:solidFill>
                  <a:srgbClr val="0000FF"/>
                </a:solidFill>
                <a:latin typeface="標楷體" pitchFamily="65" charset="-120"/>
                <a:ea typeface="標楷體" pitchFamily="65" charset="-120"/>
                <a:cs typeface="BiauKai"/>
              </a:rPr>
              <a:t>EX.(2)</a:t>
            </a:r>
            <a:r>
              <a:rPr kumimoji="0" lang="zh-TW" altLang="en-US" b="1" dirty="0">
                <a:solidFill>
                  <a:srgbClr val="0000FF"/>
                </a:solidFill>
                <a:latin typeface="標楷體" pitchFamily="65" charset="-120"/>
                <a:ea typeface="標楷體" pitchFamily="65" charset="-120"/>
                <a:cs typeface="BiauKai"/>
              </a:rPr>
              <a:t>原計畫編列項目為雜支，申請要依照實際申請項目填寫，例如碳粉匣、  </a:t>
            </a:r>
            <a:endParaRPr kumimoji="0" lang="en-US" altLang="zh-TW" b="1" dirty="0">
              <a:solidFill>
                <a:srgbClr val="0000FF"/>
              </a:solidFill>
              <a:latin typeface="標楷體" pitchFamily="65" charset="-120"/>
              <a:ea typeface="標楷體" pitchFamily="65" charset="-120"/>
              <a:cs typeface="BiauKai"/>
            </a:endParaRPr>
          </a:p>
          <a:p>
            <a:pPr lvl="1" eaLnBrk="1" hangingPunct="1"/>
            <a:r>
              <a:rPr kumimoji="0" lang="en-US" altLang="zh-TW" b="1" dirty="0">
                <a:solidFill>
                  <a:srgbClr val="0000FF"/>
                </a:solidFill>
                <a:latin typeface="標楷體" pitchFamily="65" charset="-120"/>
                <a:ea typeface="標楷體" pitchFamily="65" charset="-120"/>
                <a:cs typeface="BiauKai"/>
              </a:rPr>
              <a:t>      </a:t>
            </a:r>
            <a:r>
              <a:rPr kumimoji="0" lang="zh-TW" altLang="en-US" b="1" dirty="0">
                <a:solidFill>
                  <a:srgbClr val="0000FF"/>
                </a:solidFill>
                <a:latin typeface="標楷體" pitchFamily="65" charset="-120"/>
                <a:ea typeface="標楷體" pitchFamily="65" charset="-120"/>
                <a:cs typeface="BiauKai"/>
              </a:rPr>
              <a:t>文具用品、郵資。</a:t>
            </a:r>
            <a:endParaRPr kumimoji="0" lang="zh-TW" altLang="en-US" sz="2000" b="1" dirty="0">
              <a:solidFill>
                <a:srgbClr val="FF0066"/>
              </a:solidFill>
              <a:latin typeface="BiauKai"/>
              <a:ea typeface="BiauKai"/>
              <a:cs typeface="BiauKai"/>
            </a:endParaRPr>
          </a:p>
        </p:txBody>
      </p:sp>
      <p:sp>
        <p:nvSpPr>
          <p:cNvPr id="9"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三、使用表單</a:t>
            </a:r>
          </a:p>
        </p:txBody>
      </p:sp>
      <p:sp>
        <p:nvSpPr>
          <p:cNvPr id="2" name="內容版面配置區 2"/>
          <p:cNvSpPr txBox="1">
            <a:spLocks/>
          </p:cNvSpPr>
          <p:nvPr/>
        </p:nvSpPr>
        <p:spPr bwMode="auto">
          <a:xfrm>
            <a:off x="295275" y="1201738"/>
            <a:ext cx="84201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ctr" eaLnBrk="1" hangingPunct="1">
              <a:spcBef>
                <a:spcPct val="20000"/>
              </a:spcBef>
              <a:buClr>
                <a:schemeClr val="accent1"/>
              </a:buClr>
              <a:buSzPct val="50000"/>
              <a:buFont typeface="Arial" pitchFamily="34" charset="0"/>
              <a:buNone/>
            </a:pPr>
            <a:r>
              <a:rPr lang="zh-TW" altLang="en-US" sz="2000" b="1">
                <a:solidFill>
                  <a:srgbClr val="0000FF"/>
                </a:solidFill>
                <a:latin typeface="標楷體" pitchFamily="65" charset="-120"/>
                <a:ea typeface="標楷體" pitchFamily="65" charset="-120"/>
              </a:rPr>
              <a:t>  黏貼憑證用紙</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332656"/>
            <a:ext cx="4651796" cy="6352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638" y="614363"/>
            <a:ext cx="8085137" cy="562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2411760" y="6165304"/>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矩形 3"/>
          <p:cNvSpPr/>
          <p:nvPr/>
        </p:nvSpPr>
        <p:spPr>
          <a:xfrm>
            <a:off x="3644280" y="6165304"/>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4067944" y="4149080"/>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p:cNvSpPr/>
          <p:nvPr/>
        </p:nvSpPr>
        <p:spPr>
          <a:xfrm>
            <a:off x="971600" y="5645181"/>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矩形 8"/>
          <p:cNvSpPr/>
          <p:nvPr/>
        </p:nvSpPr>
        <p:spPr>
          <a:xfrm>
            <a:off x="2553274" y="5723515"/>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2788568" y="5085184"/>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12026" y="765191"/>
            <a:ext cx="3343275" cy="562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矩形 11"/>
          <p:cNvSpPr/>
          <p:nvPr/>
        </p:nvSpPr>
        <p:spPr>
          <a:xfrm>
            <a:off x="5940152" y="2204864"/>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6" name="直線單箭頭接點 5"/>
          <p:cNvCxnSpPr>
            <a:endCxn id="8" idx="0"/>
          </p:cNvCxnSpPr>
          <p:nvPr/>
        </p:nvCxnSpPr>
        <p:spPr>
          <a:xfrm flipH="1">
            <a:off x="1511660" y="2464925"/>
            <a:ext cx="4212468" cy="3180256"/>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331640" y="476672"/>
            <a:ext cx="6474614" cy="523220"/>
          </a:xfrm>
          <a:prstGeom prst="rect">
            <a:avLst/>
          </a:prstGeom>
          <a:solidFill>
            <a:srgbClr val="99CCFF"/>
          </a:solidFill>
          <a:ln w="38100">
            <a:solidFill>
              <a:schemeClr val="tx1"/>
            </a:solidFill>
            <a:miter lim="800000"/>
            <a:headEnd/>
            <a:tailEnd/>
          </a:ln>
        </p:spPr>
        <p:txBody>
          <a:bodyPr wrap="square">
            <a:spAutoFit/>
          </a:bodyPr>
          <a:lstStyle/>
          <a:p>
            <a:r>
              <a:rPr lang="zh-TW" altLang="en-US" sz="2800" dirty="0">
                <a:solidFill>
                  <a:schemeClr val="tx1"/>
                </a:solidFill>
                <a:latin typeface="標楷體" panose="03000509000000000000" pitchFamily="65" charset="-120"/>
                <a:ea typeface="標楷體" panose="03000509000000000000" pitchFamily="65" charset="-120"/>
              </a:rPr>
              <a:t>表單簽核處除蓋章外，還需</a:t>
            </a:r>
            <a:r>
              <a:rPr lang="zh-TW" altLang="en-US" sz="2800" dirty="0">
                <a:solidFill>
                  <a:srgbClr val="FF0000"/>
                </a:solidFill>
                <a:latin typeface="標楷體" panose="03000509000000000000" pitchFamily="65" charset="-120"/>
                <a:ea typeface="標楷體" panose="03000509000000000000" pitchFamily="65" charset="-120"/>
              </a:rPr>
              <a:t>個別</a:t>
            </a:r>
            <a:r>
              <a:rPr lang="zh-TW" altLang="en-US" sz="2800" dirty="0">
                <a:solidFill>
                  <a:schemeClr val="tx1"/>
                </a:solidFill>
                <a:latin typeface="標楷體" panose="03000509000000000000" pitchFamily="65" charset="-120"/>
                <a:ea typeface="標楷體" panose="03000509000000000000" pitchFamily="65" charset="-120"/>
              </a:rPr>
              <a:t>押日期</a:t>
            </a:r>
          </a:p>
        </p:txBody>
      </p:sp>
      <p:sp>
        <p:nvSpPr>
          <p:cNvPr id="17"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16</a:t>
            </a:fld>
            <a:endParaRPr lang="en-US" altLang="zh-TW"/>
          </a:p>
        </p:txBody>
      </p:sp>
      <p:grpSp>
        <p:nvGrpSpPr>
          <p:cNvPr id="16" name="群組 15"/>
          <p:cNvGrpSpPr/>
          <p:nvPr/>
        </p:nvGrpSpPr>
        <p:grpSpPr>
          <a:xfrm>
            <a:off x="4814411" y="3889044"/>
            <a:ext cx="2933070" cy="2592385"/>
            <a:chOff x="4814411" y="3889044"/>
            <a:chExt cx="2933070" cy="2592385"/>
          </a:xfrm>
        </p:grpSpPr>
        <p:sp>
          <p:nvSpPr>
            <p:cNvPr id="18" name="矩形 2"/>
            <p:cNvSpPr/>
            <p:nvPr/>
          </p:nvSpPr>
          <p:spPr>
            <a:xfrm rot="249741">
              <a:off x="4814411" y="3889044"/>
              <a:ext cx="2933070" cy="2592385"/>
            </a:xfrm>
            <a:custGeom>
              <a:avLst/>
              <a:gdLst>
                <a:gd name="connsiteX0" fmla="*/ 0 w 2980067"/>
                <a:gd name="connsiteY0" fmla="*/ 0 h 2589634"/>
                <a:gd name="connsiteX1" fmla="*/ 2980067 w 2980067"/>
                <a:gd name="connsiteY1" fmla="*/ 0 h 2589634"/>
                <a:gd name="connsiteX2" fmla="*/ 2980067 w 2980067"/>
                <a:gd name="connsiteY2" fmla="*/ 2589634 h 2589634"/>
                <a:gd name="connsiteX3" fmla="*/ 0 w 2980067"/>
                <a:gd name="connsiteY3" fmla="*/ 2589634 h 2589634"/>
                <a:gd name="connsiteX4" fmla="*/ 0 w 2980067"/>
                <a:gd name="connsiteY4" fmla="*/ 0 h 2589634"/>
                <a:gd name="connsiteX0" fmla="*/ 0 w 2980067"/>
                <a:gd name="connsiteY0" fmla="*/ 0 h 2589634"/>
                <a:gd name="connsiteX1" fmla="*/ 2980067 w 2980067"/>
                <a:gd name="connsiteY1" fmla="*/ 0 h 2589634"/>
                <a:gd name="connsiteX2" fmla="*/ 2933070 w 2980067"/>
                <a:gd name="connsiteY2" fmla="*/ 2243790 h 2589634"/>
                <a:gd name="connsiteX3" fmla="*/ 0 w 2980067"/>
                <a:gd name="connsiteY3" fmla="*/ 2589634 h 2589634"/>
                <a:gd name="connsiteX4" fmla="*/ 0 w 2980067"/>
                <a:gd name="connsiteY4" fmla="*/ 0 h 2589634"/>
                <a:gd name="connsiteX0" fmla="*/ 35936 w 2980067"/>
                <a:gd name="connsiteY0" fmla="*/ 193845 h 2589634"/>
                <a:gd name="connsiteX1" fmla="*/ 2980067 w 2980067"/>
                <a:gd name="connsiteY1" fmla="*/ 0 h 2589634"/>
                <a:gd name="connsiteX2" fmla="*/ 2933070 w 2980067"/>
                <a:gd name="connsiteY2" fmla="*/ 2243790 h 2589634"/>
                <a:gd name="connsiteX3" fmla="*/ 0 w 2980067"/>
                <a:gd name="connsiteY3" fmla="*/ 2589634 h 2589634"/>
                <a:gd name="connsiteX4" fmla="*/ 35936 w 2980067"/>
                <a:gd name="connsiteY4" fmla="*/ 193845 h 2589634"/>
                <a:gd name="connsiteX0" fmla="*/ 35936 w 2933070"/>
                <a:gd name="connsiteY0" fmla="*/ 196596 h 2592385"/>
                <a:gd name="connsiteX1" fmla="*/ 2717919 w 2933070"/>
                <a:gd name="connsiteY1" fmla="*/ 0 h 2592385"/>
                <a:gd name="connsiteX2" fmla="*/ 2933070 w 2933070"/>
                <a:gd name="connsiteY2" fmla="*/ 2246541 h 2592385"/>
                <a:gd name="connsiteX3" fmla="*/ 0 w 2933070"/>
                <a:gd name="connsiteY3" fmla="*/ 2592385 h 2592385"/>
                <a:gd name="connsiteX4" fmla="*/ 35936 w 2933070"/>
                <a:gd name="connsiteY4" fmla="*/ 196596 h 25923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3070" h="2592385">
                  <a:moveTo>
                    <a:pt x="35936" y="196596"/>
                  </a:moveTo>
                  <a:lnTo>
                    <a:pt x="2717919" y="0"/>
                  </a:lnTo>
                  <a:lnTo>
                    <a:pt x="2933070" y="2246541"/>
                  </a:lnTo>
                  <a:lnTo>
                    <a:pt x="0" y="2592385"/>
                  </a:lnTo>
                  <a:lnTo>
                    <a:pt x="35936" y="196596"/>
                  </a:lnTo>
                  <a:close/>
                </a:path>
              </a:pathLst>
            </a:custGeom>
            <a:solidFill>
              <a:schemeClr val="bg1">
                <a:lumMod val="50000"/>
              </a:schemeClr>
            </a:solidFill>
            <a:ln>
              <a:solidFill>
                <a:schemeClr val="bg1">
                  <a:lumMod val="50000"/>
                </a:schemeClr>
              </a:solid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文字方塊 18"/>
            <p:cNvSpPr txBox="1"/>
            <p:nvPr/>
          </p:nvSpPr>
          <p:spPr>
            <a:xfrm>
              <a:off x="5220073" y="4068042"/>
              <a:ext cx="2232247" cy="1886197"/>
            </a:xfrm>
            <a:prstGeom prst="rect">
              <a:avLst/>
            </a:prstGeom>
            <a:gradFill flip="none" rotWithShape="1">
              <a:gsLst>
                <a:gs pos="0">
                  <a:srgbClr val="FFFF00"/>
                </a:gs>
                <a:gs pos="93000">
                  <a:srgbClr val="F0EBD5"/>
                </a:gs>
                <a:gs pos="36000">
                  <a:srgbClr val="FFFF99"/>
                </a:gs>
              </a:gsLst>
              <a:lin ang="6600000" scaled="0"/>
              <a:tileRect/>
            </a:gradFill>
            <a:effectLst>
              <a:softEdge rad="63500"/>
            </a:effectLst>
          </p:spPr>
          <p:txBody>
            <a:bodyPr wrap="square" rtlCol="0" anchor="ctr">
              <a:noAutofit/>
            </a:bodyPr>
            <a:lstStyle/>
            <a:p>
              <a:endParaRPr lang="zh-TW" altLang="en-US" sz="2400" dirty="0">
                <a:latin typeface="標楷體" panose="03000509000000000000" pitchFamily="65" charset="-120"/>
                <a:ea typeface="標楷體" panose="03000509000000000000" pitchFamily="65" charset="-120"/>
              </a:endParaRPr>
            </a:p>
          </p:txBody>
        </p:sp>
      </p:grpSp>
      <p:sp>
        <p:nvSpPr>
          <p:cNvPr id="14" name="文字方塊 13"/>
          <p:cNvSpPr txBox="1"/>
          <p:nvPr/>
        </p:nvSpPr>
        <p:spPr>
          <a:xfrm>
            <a:off x="5220073" y="4257338"/>
            <a:ext cx="2329736" cy="1631216"/>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取得發票後貼上</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黏貼憑證用紙，故</a:t>
            </a:r>
            <a:endParaRPr lang="en-US" altLang="zh-TW" sz="2000" dirty="0">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黏貼憑證用紙日期</a:t>
            </a:r>
            <a:endParaRPr lang="en-US" altLang="zh-TW" sz="2000" u="sng" dirty="0">
              <a:solidFill>
                <a:srgbClr val="FF0000"/>
              </a:solidFill>
              <a:latin typeface="標楷體" panose="03000509000000000000" pitchFamily="65" charset="-120"/>
              <a:ea typeface="標楷體" panose="03000509000000000000" pitchFamily="65" charset="-120"/>
            </a:endParaRPr>
          </a:p>
          <a:p>
            <a:r>
              <a:rPr lang="zh-TW" altLang="en-US" sz="2000" dirty="0">
                <a:solidFill>
                  <a:srgbClr val="0000FF"/>
                </a:solidFill>
                <a:latin typeface="標楷體" panose="03000509000000000000" pitchFamily="65" charset="-120"/>
                <a:ea typeface="標楷體" panose="03000509000000000000" pitchFamily="65" charset="-120"/>
              </a:rPr>
              <a:t>晚於</a:t>
            </a:r>
            <a:endParaRPr lang="en-US" altLang="zh-TW" sz="2000" u="sng" dirty="0">
              <a:solidFill>
                <a:srgbClr val="FF0000"/>
              </a:solidFill>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發票</a:t>
            </a:r>
            <a:r>
              <a:rPr lang="en-US" altLang="zh-TW" sz="2000" u="sng" dirty="0">
                <a:solidFill>
                  <a:srgbClr val="FF0000"/>
                </a:solidFill>
                <a:latin typeface="標楷體" panose="03000509000000000000" pitchFamily="65" charset="-120"/>
                <a:ea typeface="標楷體" panose="03000509000000000000" pitchFamily="65" charset="-120"/>
              </a:rPr>
              <a:t>.</a:t>
            </a:r>
            <a:r>
              <a:rPr lang="zh-TW" altLang="en-US" sz="2000" u="sng" dirty="0">
                <a:solidFill>
                  <a:srgbClr val="FF0000"/>
                </a:solidFill>
                <a:latin typeface="標楷體" panose="03000509000000000000" pitchFamily="65" charset="-120"/>
                <a:ea typeface="標楷體" panose="03000509000000000000" pitchFamily="65" charset="-120"/>
              </a:rPr>
              <a:t>收據日期</a:t>
            </a:r>
            <a:endParaRPr lang="zh-TW" altLang="en-US" sz="2000" dirty="0"/>
          </a:p>
        </p:txBody>
      </p:sp>
      <p:sp>
        <p:nvSpPr>
          <p:cNvPr id="15" name="文字方塊 14"/>
          <p:cNvSpPr txBox="1"/>
          <p:nvPr/>
        </p:nvSpPr>
        <p:spPr>
          <a:xfrm>
            <a:off x="5401290" y="4264625"/>
            <a:ext cx="1869812" cy="1015663"/>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先有發票</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後有黏貼憑證用紙</a:t>
            </a:r>
            <a:endParaRPr lang="en-US" altLang="zh-TW" sz="20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043001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xit" presetSubtype="0" fill="hold" grpId="1" nodeType="clickEffect">
                                  <p:stCondLst>
                                    <p:cond delay="0"/>
                                  </p:stCondLst>
                                  <p:childTnLst>
                                    <p:set>
                                      <p:cBhvr>
                                        <p:cTn id="21" dur="1" fill="hold">
                                          <p:stCondLst>
                                            <p:cond delay="0"/>
                                          </p:stCondLst>
                                        </p:cTn>
                                        <p:tgtEl>
                                          <p:spTgt spid="2"/>
                                        </p:tgtEl>
                                        <p:attrNameLst>
                                          <p:attrName>style.visibility</p:attrName>
                                        </p:attrNameLst>
                                      </p:cBhvr>
                                      <p:to>
                                        <p:strVal val="hidden"/>
                                      </p:to>
                                    </p:set>
                                  </p:childTnLst>
                                </p:cTn>
                              </p:par>
                              <p:par>
                                <p:cTn id="22" presetID="1" presetClass="exit" presetSubtype="0" fill="hold" grpId="1" nodeType="withEffect">
                                  <p:stCondLst>
                                    <p:cond delay="0"/>
                                  </p:stCondLst>
                                  <p:childTnLst>
                                    <p:set>
                                      <p:cBhvr>
                                        <p:cTn id="23" dur="1" fill="hold">
                                          <p:stCondLst>
                                            <p:cond delay="0"/>
                                          </p:stCondLst>
                                        </p:cTn>
                                        <p:tgtEl>
                                          <p:spTgt spid="5"/>
                                        </p:tgtEl>
                                        <p:attrNameLst>
                                          <p:attrName>style.visibility</p:attrName>
                                        </p:attrNameLst>
                                      </p:cBhvr>
                                      <p:to>
                                        <p:strVal val="hidden"/>
                                      </p:to>
                                    </p:set>
                                  </p:childTnLst>
                                </p:cTn>
                              </p:par>
                              <p:par>
                                <p:cTn id="24" presetID="1" presetClass="exit" presetSubtype="0" fill="hold" grpId="1" nodeType="withEffect">
                                  <p:stCondLst>
                                    <p:cond delay="0"/>
                                  </p:stCondLst>
                                  <p:childTnLst>
                                    <p:set>
                                      <p:cBhvr>
                                        <p:cTn id="25" dur="1" fill="hold">
                                          <p:stCondLst>
                                            <p:cond delay="0"/>
                                          </p:stCondLst>
                                        </p:cTn>
                                        <p:tgtEl>
                                          <p:spTgt spid="4"/>
                                        </p:tgtEl>
                                        <p:attrNameLst>
                                          <p:attrName>style.visibility</p:attrName>
                                        </p:attrNameLst>
                                      </p:cBhvr>
                                      <p:to>
                                        <p:strVal val="hidden"/>
                                      </p:to>
                                    </p:set>
                                  </p:childTnLst>
                                </p:cTn>
                              </p:par>
                              <p:par>
                                <p:cTn id="26" presetID="1" presetClass="entr" presetSubtype="0" fill="hold" nodeType="withEffect">
                                  <p:stCondLst>
                                    <p:cond delay="0"/>
                                  </p:stCondLst>
                                  <p:childTnLst>
                                    <p:set>
                                      <p:cBhvr>
                                        <p:cTn id="27" dur="1" fill="hold">
                                          <p:stCondLst>
                                            <p:cond delay="0"/>
                                          </p:stCondLst>
                                        </p:cTn>
                                        <p:tgtEl>
                                          <p:spTgt spid="6147"/>
                                        </p:tgtEl>
                                        <p:attrNameLst>
                                          <p:attrName>style.visibility</p:attrName>
                                        </p:attrNameLst>
                                      </p:cBhvr>
                                      <p:to>
                                        <p:strVal val="visible"/>
                                      </p:to>
                                    </p:set>
                                  </p:childTnLst>
                                </p:cTn>
                              </p:par>
                              <p:par>
                                <p:cTn id="28" presetID="1" presetClass="exit" presetSubtype="0" fill="hold" nodeType="withEffect">
                                  <p:stCondLst>
                                    <p:cond delay="0"/>
                                  </p:stCondLst>
                                  <p:childTnLst>
                                    <p:set>
                                      <p:cBhvr>
                                        <p:cTn id="29" dur="1" fill="hold">
                                          <p:stCondLst>
                                            <p:cond delay="0"/>
                                          </p:stCondLst>
                                        </p:cTn>
                                        <p:tgtEl>
                                          <p:spTgt spid="6146"/>
                                        </p:tgtEl>
                                        <p:attrNameLst>
                                          <p:attrName>style.visibility</p:attrName>
                                        </p:attrNameLst>
                                      </p:cBhvr>
                                      <p:to>
                                        <p:strVal val="hidden"/>
                                      </p:to>
                                    </p:set>
                                  </p:childTnLst>
                                </p:cTn>
                              </p:par>
                            </p:childTnLst>
                          </p:cTn>
                        </p:par>
                        <p:par>
                          <p:cTn id="30" fill="hold">
                            <p:stCondLst>
                              <p:cond delay="0"/>
                            </p:stCondLst>
                            <p:childTnLst>
                              <p:par>
                                <p:cTn id="31" presetID="10" presetClass="entr" presetSubtype="0" fill="hold" nodeType="afterEffect">
                                  <p:stCondLst>
                                    <p:cond delay="0"/>
                                  </p:stCondLst>
                                  <p:childTnLst>
                                    <p:set>
                                      <p:cBhvr>
                                        <p:cTn id="32" dur="1" fill="hold">
                                          <p:stCondLst>
                                            <p:cond delay="0"/>
                                          </p:stCondLst>
                                        </p:cTn>
                                        <p:tgtEl>
                                          <p:spTgt spid="6148"/>
                                        </p:tgtEl>
                                        <p:attrNameLst>
                                          <p:attrName>style.visibility</p:attrName>
                                        </p:attrNameLst>
                                      </p:cBhvr>
                                      <p:to>
                                        <p:strVal val="visible"/>
                                      </p:to>
                                    </p:set>
                                    <p:animEffect transition="in" filter="fade">
                                      <p:cBhvr>
                                        <p:cTn id="33" dur="500"/>
                                        <p:tgtEl>
                                          <p:spTgt spid="614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par>
                                <p:cTn id="47" presetID="1" presetClass="exit" presetSubtype="0" fill="hold" grpId="1" nodeType="withEffect">
                                  <p:stCondLst>
                                    <p:cond delay="0"/>
                                  </p:stCondLst>
                                  <p:childTnLst>
                                    <p:set>
                                      <p:cBhvr>
                                        <p:cTn id="48" dur="1" fill="hold">
                                          <p:stCondLst>
                                            <p:cond delay="0"/>
                                          </p:stCondLst>
                                        </p:cTn>
                                        <p:tgtEl>
                                          <p:spTgt spid="15"/>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childTnLst>
                                </p:cTn>
                              </p:par>
                            </p:childTnLst>
                          </p:cTn>
                        </p:par>
                        <p:par>
                          <p:cTn id="54" fill="hold">
                            <p:stCondLst>
                              <p:cond delay="500"/>
                            </p:stCondLst>
                            <p:childTnLst>
                              <p:par>
                                <p:cTn id="55" presetID="22" presetClass="entr" presetSubtype="2" fill="hold" nodeType="after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wipe(right)">
                                      <p:cBhvr>
                                        <p:cTn id="57" dur="500"/>
                                        <p:tgtEl>
                                          <p:spTgt spid="6"/>
                                        </p:tgtEl>
                                      </p:cBhvr>
                                    </p:animEffect>
                                  </p:childTnLst>
                                </p:cTn>
                              </p:par>
                            </p:childTnLst>
                          </p:cTn>
                        </p:par>
                        <p:par>
                          <p:cTn id="58" fill="hold">
                            <p:stCondLst>
                              <p:cond delay="1000"/>
                            </p:stCondLst>
                            <p:childTnLst>
                              <p:par>
                                <p:cTn id="59" presetID="10" presetClass="entr" presetSubtype="0"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500"/>
                                        <p:tgtEl>
                                          <p:spTgt spid="8"/>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500"/>
                                        <p:tgtEl>
                                          <p:spTgt spid="10"/>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4" grpId="0" animBg="1"/>
      <p:bldP spid="4" grpId="1" animBg="1"/>
      <p:bldP spid="5" grpId="0" animBg="1"/>
      <p:bldP spid="5" grpId="1" animBg="1"/>
      <p:bldP spid="8" grpId="0" animBg="1"/>
      <p:bldP spid="9" grpId="0" animBg="1"/>
      <p:bldP spid="10" grpId="0" animBg="1"/>
      <p:bldP spid="12" grpId="0" animBg="1"/>
      <p:bldP spid="14" grpId="0"/>
      <p:bldP spid="15" grpId="0"/>
      <p:bldP spid="15" grpId="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 name="圖片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116632"/>
            <a:ext cx="4471200" cy="6621519"/>
          </a:xfrm>
          <a:prstGeom prst="rect">
            <a:avLst/>
          </a:prstGeom>
        </p:spPr>
      </p:pic>
      <p:pic>
        <p:nvPicPr>
          <p:cNvPr id="4" name="圖片 3"/>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bright="-20000" contrast="40000"/>
                    </a14:imgEffect>
                  </a14:imgLayer>
                </a14:imgProps>
              </a:ext>
            </a:extLst>
          </a:blip>
          <a:stretch>
            <a:fillRect/>
          </a:stretch>
        </p:blipFill>
        <p:spPr>
          <a:xfrm>
            <a:off x="4283968" y="1724968"/>
            <a:ext cx="4721626" cy="2597103"/>
          </a:xfrm>
          <a:prstGeom prst="rect">
            <a:avLst/>
          </a:prstGeom>
        </p:spPr>
      </p:pic>
      <p:sp>
        <p:nvSpPr>
          <p:cNvPr id="5" name="矩形 4"/>
          <p:cNvSpPr/>
          <p:nvPr/>
        </p:nvSpPr>
        <p:spPr>
          <a:xfrm>
            <a:off x="950876" y="200834"/>
            <a:ext cx="7221524" cy="461665"/>
          </a:xfrm>
          <a:prstGeom prst="rect">
            <a:avLst/>
          </a:prstGeom>
          <a:solidFill>
            <a:srgbClr val="99CCFF"/>
          </a:solidFill>
          <a:ln w="38100">
            <a:solidFill>
              <a:schemeClr val="tx1"/>
            </a:solidFill>
            <a:miter lim="800000"/>
            <a:headEnd/>
            <a:tailEnd/>
          </a:ln>
        </p:spPr>
        <p:txBody>
          <a:bodyPr wrap="square">
            <a:spAutoFit/>
          </a:bodyPr>
          <a:lstStyle/>
          <a:p>
            <a:r>
              <a:rPr lang="zh-TW" altLang="en-US" sz="2400" dirty="0">
                <a:latin typeface="標楷體" panose="03000509000000000000" pitchFamily="65" charset="-120"/>
                <a:ea typeface="標楷體" panose="03000509000000000000" pitchFamily="65" charset="-120"/>
              </a:rPr>
              <a:t>依序簽核→跑完流程後才可訂貨→ 取得發票並核銷</a:t>
            </a:r>
          </a:p>
        </p:txBody>
      </p:sp>
      <p:sp>
        <p:nvSpPr>
          <p:cNvPr id="6" name="矩形 5"/>
          <p:cNvSpPr/>
          <p:nvPr/>
        </p:nvSpPr>
        <p:spPr>
          <a:xfrm flipH="1" flipV="1">
            <a:off x="3419872" y="6124677"/>
            <a:ext cx="756927" cy="38467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矩形 6"/>
          <p:cNvSpPr/>
          <p:nvPr/>
        </p:nvSpPr>
        <p:spPr>
          <a:xfrm flipH="1" flipV="1">
            <a:off x="7048871" y="1988840"/>
            <a:ext cx="706465" cy="28803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8" name="直線單箭頭接點 7"/>
          <p:cNvCxnSpPr>
            <a:endCxn id="7" idx="3"/>
          </p:cNvCxnSpPr>
          <p:nvPr/>
        </p:nvCxnSpPr>
        <p:spPr>
          <a:xfrm flipV="1">
            <a:off x="4176799" y="2132856"/>
            <a:ext cx="2872072" cy="3991822"/>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410816" y="6132870"/>
            <a:ext cx="1080120" cy="52012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矩形 22"/>
          <p:cNvSpPr/>
          <p:nvPr/>
        </p:nvSpPr>
        <p:spPr>
          <a:xfrm>
            <a:off x="1490936" y="6212911"/>
            <a:ext cx="877415"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4" name="矩形 23"/>
          <p:cNvSpPr/>
          <p:nvPr/>
        </p:nvSpPr>
        <p:spPr>
          <a:xfrm>
            <a:off x="1360240" y="3866897"/>
            <a:ext cx="1008112" cy="26006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矩形 24"/>
          <p:cNvSpPr/>
          <p:nvPr/>
        </p:nvSpPr>
        <p:spPr>
          <a:xfrm>
            <a:off x="2566726" y="4509120"/>
            <a:ext cx="704800"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6" name="矩形 25"/>
          <p:cNvSpPr/>
          <p:nvPr/>
        </p:nvSpPr>
        <p:spPr>
          <a:xfrm>
            <a:off x="2386945" y="6124677"/>
            <a:ext cx="704800"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27" name="群組 26"/>
          <p:cNvGrpSpPr/>
          <p:nvPr/>
        </p:nvGrpSpPr>
        <p:grpSpPr>
          <a:xfrm>
            <a:off x="4774329" y="3839108"/>
            <a:ext cx="2933070" cy="2592385"/>
            <a:chOff x="4814411" y="3889044"/>
            <a:chExt cx="2933070" cy="2592385"/>
          </a:xfrm>
        </p:grpSpPr>
        <p:sp>
          <p:nvSpPr>
            <p:cNvPr id="28" name="矩形 2"/>
            <p:cNvSpPr/>
            <p:nvPr/>
          </p:nvSpPr>
          <p:spPr>
            <a:xfrm rot="249741">
              <a:off x="4814411" y="3889044"/>
              <a:ext cx="2933070" cy="2592385"/>
            </a:xfrm>
            <a:custGeom>
              <a:avLst/>
              <a:gdLst>
                <a:gd name="connsiteX0" fmla="*/ 0 w 2980067"/>
                <a:gd name="connsiteY0" fmla="*/ 0 h 2589634"/>
                <a:gd name="connsiteX1" fmla="*/ 2980067 w 2980067"/>
                <a:gd name="connsiteY1" fmla="*/ 0 h 2589634"/>
                <a:gd name="connsiteX2" fmla="*/ 2980067 w 2980067"/>
                <a:gd name="connsiteY2" fmla="*/ 2589634 h 2589634"/>
                <a:gd name="connsiteX3" fmla="*/ 0 w 2980067"/>
                <a:gd name="connsiteY3" fmla="*/ 2589634 h 2589634"/>
                <a:gd name="connsiteX4" fmla="*/ 0 w 2980067"/>
                <a:gd name="connsiteY4" fmla="*/ 0 h 2589634"/>
                <a:gd name="connsiteX0" fmla="*/ 0 w 2980067"/>
                <a:gd name="connsiteY0" fmla="*/ 0 h 2589634"/>
                <a:gd name="connsiteX1" fmla="*/ 2980067 w 2980067"/>
                <a:gd name="connsiteY1" fmla="*/ 0 h 2589634"/>
                <a:gd name="connsiteX2" fmla="*/ 2933070 w 2980067"/>
                <a:gd name="connsiteY2" fmla="*/ 2243790 h 2589634"/>
                <a:gd name="connsiteX3" fmla="*/ 0 w 2980067"/>
                <a:gd name="connsiteY3" fmla="*/ 2589634 h 2589634"/>
                <a:gd name="connsiteX4" fmla="*/ 0 w 2980067"/>
                <a:gd name="connsiteY4" fmla="*/ 0 h 2589634"/>
                <a:gd name="connsiteX0" fmla="*/ 35936 w 2980067"/>
                <a:gd name="connsiteY0" fmla="*/ 193845 h 2589634"/>
                <a:gd name="connsiteX1" fmla="*/ 2980067 w 2980067"/>
                <a:gd name="connsiteY1" fmla="*/ 0 h 2589634"/>
                <a:gd name="connsiteX2" fmla="*/ 2933070 w 2980067"/>
                <a:gd name="connsiteY2" fmla="*/ 2243790 h 2589634"/>
                <a:gd name="connsiteX3" fmla="*/ 0 w 2980067"/>
                <a:gd name="connsiteY3" fmla="*/ 2589634 h 2589634"/>
                <a:gd name="connsiteX4" fmla="*/ 35936 w 2980067"/>
                <a:gd name="connsiteY4" fmla="*/ 193845 h 2589634"/>
                <a:gd name="connsiteX0" fmla="*/ 35936 w 2933070"/>
                <a:gd name="connsiteY0" fmla="*/ 196596 h 2592385"/>
                <a:gd name="connsiteX1" fmla="*/ 2717919 w 2933070"/>
                <a:gd name="connsiteY1" fmla="*/ 0 h 2592385"/>
                <a:gd name="connsiteX2" fmla="*/ 2933070 w 2933070"/>
                <a:gd name="connsiteY2" fmla="*/ 2246541 h 2592385"/>
                <a:gd name="connsiteX3" fmla="*/ 0 w 2933070"/>
                <a:gd name="connsiteY3" fmla="*/ 2592385 h 2592385"/>
                <a:gd name="connsiteX4" fmla="*/ 35936 w 2933070"/>
                <a:gd name="connsiteY4" fmla="*/ 196596 h 25923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3070" h="2592385">
                  <a:moveTo>
                    <a:pt x="35936" y="196596"/>
                  </a:moveTo>
                  <a:lnTo>
                    <a:pt x="2717919" y="0"/>
                  </a:lnTo>
                  <a:lnTo>
                    <a:pt x="2933070" y="2246541"/>
                  </a:lnTo>
                  <a:lnTo>
                    <a:pt x="0" y="2592385"/>
                  </a:lnTo>
                  <a:lnTo>
                    <a:pt x="35936" y="196596"/>
                  </a:lnTo>
                  <a:close/>
                </a:path>
              </a:pathLst>
            </a:custGeom>
            <a:solidFill>
              <a:schemeClr val="bg1">
                <a:lumMod val="50000"/>
              </a:schemeClr>
            </a:solidFill>
            <a:ln>
              <a:solidFill>
                <a:schemeClr val="bg1">
                  <a:lumMod val="50000"/>
                </a:schemeClr>
              </a:solid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9" name="文字方塊 28"/>
            <p:cNvSpPr txBox="1"/>
            <p:nvPr/>
          </p:nvSpPr>
          <p:spPr>
            <a:xfrm>
              <a:off x="5220073" y="4068042"/>
              <a:ext cx="2232247" cy="1886197"/>
            </a:xfrm>
            <a:prstGeom prst="rect">
              <a:avLst/>
            </a:prstGeom>
            <a:gradFill flip="none" rotWithShape="1">
              <a:gsLst>
                <a:gs pos="0">
                  <a:srgbClr val="FFFF00"/>
                </a:gs>
                <a:gs pos="93000">
                  <a:srgbClr val="F0EBD5"/>
                </a:gs>
                <a:gs pos="36000">
                  <a:srgbClr val="FFFF99"/>
                </a:gs>
              </a:gsLst>
              <a:lin ang="6600000" scaled="0"/>
              <a:tileRect/>
            </a:gradFill>
            <a:effectLst>
              <a:softEdge rad="63500"/>
            </a:effectLst>
          </p:spPr>
          <p:txBody>
            <a:bodyPr wrap="square" rtlCol="0" anchor="ctr">
              <a:noAutofit/>
            </a:bodyPr>
            <a:lstStyle/>
            <a:p>
              <a:endParaRPr lang="zh-TW" altLang="en-US" sz="2400" dirty="0">
                <a:latin typeface="標楷體" panose="03000509000000000000" pitchFamily="65" charset="-120"/>
                <a:ea typeface="標楷體" panose="03000509000000000000" pitchFamily="65" charset="-120"/>
              </a:endParaRPr>
            </a:p>
          </p:txBody>
        </p:sp>
      </p:grpSp>
      <p:sp>
        <p:nvSpPr>
          <p:cNvPr id="30" name="文字方塊 29"/>
          <p:cNvSpPr txBox="1"/>
          <p:nvPr/>
        </p:nvSpPr>
        <p:spPr>
          <a:xfrm>
            <a:off x="5328084" y="4128767"/>
            <a:ext cx="2016224" cy="1938992"/>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流程都跑完後</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取得發票，故</a:t>
            </a:r>
            <a:endParaRPr lang="en-US" altLang="zh-TW" sz="2000" dirty="0">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發票及收據日期</a:t>
            </a:r>
            <a:r>
              <a:rPr lang="zh-TW" altLang="en-US" sz="2000" dirty="0">
                <a:solidFill>
                  <a:srgbClr val="0000FF"/>
                </a:solidFill>
                <a:latin typeface="標楷體" panose="03000509000000000000" pitchFamily="65" charset="-120"/>
                <a:ea typeface="標楷體" panose="03000509000000000000" pitchFamily="65" charset="-120"/>
              </a:rPr>
              <a:t>晚於</a:t>
            </a:r>
            <a:endParaRPr lang="en-US" altLang="zh-TW" sz="2000" dirty="0">
              <a:solidFill>
                <a:srgbClr val="0000FF"/>
              </a:solidFill>
              <a:latin typeface="標楷體" panose="03000509000000000000" pitchFamily="65" charset="-120"/>
              <a:ea typeface="標楷體" panose="03000509000000000000" pitchFamily="65" charset="-120"/>
            </a:endParaRPr>
          </a:p>
          <a:p>
            <a:r>
              <a:rPr lang="zh-TW" altLang="en-US" sz="2000" u="sng" dirty="0">
                <a:solidFill>
                  <a:srgbClr val="FF0000"/>
                </a:solidFill>
                <a:latin typeface="標楷體" panose="03000509000000000000" pitchFamily="65" charset="-120"/>
                <a:ea typeface="標楷體" panose="03000509000000000000" pitchFamily="65" charset="-120"/>
              </a:rPr>
              <a:t>流程簽核日期</a:t>
            </a:r>
            <a:endParaRPr lang="en-US" altLang="zh-TW" sz="2000" u="sng" dirty="0">
              <a:solidFill>
                <a:srgbClr val="FF0000"/>
              </a:solidFill>
              <a:latin typeface="標楷體" panose="03000509000000000000" pitchFamily="65" charset="-120"/>
              <a:ea typeface="標楷體" panose="03000509000000000000" pitchFamily="65" charset="-120"/>
            </a:endParaRPr>
          </a:p>
          <a:p>
            <a:endParaRPr lang="zh-TW" altLang="en-US" sz="2000" dirty="0"/>
          </a:p>
        </p:txBody>
      </p:sp>
      <p:sp>
        <p:nvSpPr>
          <p:cNvPr id="31" name="文字方塊 30"/>
          <p:cNvSpPr txBox="1"/>
          <p:nvPr/>
        </p:nvSpPr>
        <p:spPr>
          <a:xfrm>
            <a:off x="5401290" y="4264625"/>
            <a:ext cx="1869812" cy="707886"/>
          </a:xfrm>
          <a:prstGeom prst="rect">
            <a:avLst/>
          </a:prstGeom>
          <a:noFill/>
        </p:spPr>
        <p:txBody>
          <a:bodyPr wrap="square" rtlCol="0">
            <a:spAutoFit/>
          </a:bodyPr>
          <a:lstStyle/>
          <a:p>
            <a:r>
              <a:rPr lang="zh-TW" altLang="en-US" sz="2000" dirty="0">
                <a:latin typeface="標楷體" panose="03000509000000000000" pitchFamily="65" charset="-120"/>
                <a:ea typeface="標楷體" panose="03000509000000000000" pitchFamily="65" charset="-120"/>
              </a:rPr>
              <a:t>先跑流程</a:t>
            </a:r>
            <a:endParaRPr lang="en-US" altLang="zh-TW" sz="2000" dirty="0">
              <a:latin typeface="標楷體" panose="03000509000000000000" pitchFamily="65" charset="-120"/>
              <a:ea typeface="標楷體" panose="03000509000000000000" pitchFamily="65" charset="-120"/>
            </a:endParaRPr>
          </a:p>
          <a:p>
            <a:r>
              <a:rPr lang="zh-TW" altLang="en-US" sz="2000" dirty="0">
                <a:latin typeface="標楷體" panose="03000509000000000000" pitchFamily="65" charset="-120"/>
                <a:ea typeface="標楷體" panose="03000509000000000000" pitchFamily="65" charset="-120"/>
              </a:rPr>
              <a:t>後有發票</a:t>
            </a:r>
            <a:endParaRPr lang="en-US" altLang="zh-TW" sz="2000" dirty="0">
              <a:latin typeface="標楷體" panose="03000509000000000000" pitchFamily="65" charset="-120"/>
              <a:ea typeface="標楷體" panose="03000509000000000000" pitchFamily="65" charset="-120"/>
            </a:endParaRPr>
          </a:p>
        </p:txBody>
      </p:sp>
      <p:sp>
        <p:nvSpPr>
          <p:cNvPr id="18" name="投影片編號版面配置區 1"/>
          <p:cNvSpPr>
            <a:spLocks noGrp="1"/>
          </p:cNvSpPr>
          <p:nvPr>
            <p:ph type="sldNum" sz="quarter" idx="12"/>
          </p:nvPr>
        </p:nvSpPr>
        <p:spPr bwMode="auto">
          <a:xfrm>
            <a:off x="6553200" y="630932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17</a:t>
            </a:fld>
            <a:endParaRPr lang="en-US" altLang="zh-TW" dirty="0"/>
          </a:p>
        </p:txBody>
      </p:sp>
    </p:spTree>
    <p:extLst>
      <p:ext uri="{BB962C8B-B14F-4D97-AF65-F5344CB8AC3E}">
        <p14:creationId xmlns:p14="http://schemas.microsoft.com/office/powerpoint/2010/main" val="206049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fade">
                                      <p:cBhvr>
                                        <p:cTn id="45" dur="500"/>
                                        <p:tgtEl>
                                          <p:spTgt spid="31"/>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500"/>
                                        <p:tgtEl>
                                          <p:spTgt spid="4"/>
                                        </p:tgtEl>
                                      </p:cBhvr>
                                    </p:animEffect>
                                  </p:childTnLst>
                                </p:cTn>
                              </p:par>
                            </p:childTnLst>
                          </p:cTn>
                        </p:par>
                        <p:par>
                          <p:cTn id="51" fill="hold">
                            <p:stCondLst>
                              <p:cond delay="500"/>
                            </p:stCondLst>
                            <p:childTnLst>
                              <p:par>
                                <p:cTn id="52" presetID="10" presetClass="entr" presetSubtype="0" fill="hold" nodeType="after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fade">
                                      <p:cBhvr>
                                        <p:cTn id="54" dur="500"/>
                                        <p:tgtEl>
                                          <p:spTgt spid="8"/>
                                        </p:tgtEl>
                                      </p:cBhvr>
                                    </p:animEffect>
                                  </p:childTnLst>
                                </p:cTn>
                              </p:par>
                            </p:childTnLst>
                          </p:cTn>
                        </p:par>
                        <p:par>
                          <p:cTn id="55" fill="hold">
                            <p:stCondLst>
                              <p:cond delay="1000"/>
                            </p:stCondLst>
                            <p:childTnLst>
                              <p:par>
                                <p:cTn id="56" presetID="10" presetClass="entr" presetSubtype="0"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500"/>
                                        <p:tgtEl>
                                          <p:spTgt spid="7"/>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par>
                                <p:cTn id="64" presetID="1" presetClass="exit" presetSubtype="0" fill="hold" grpId="1" nodeType="withEffect">
                                  <p:stCondLst>
                                    <p:cond delay="0"/>
                                  </p:stCondLst>
                                  <p:childTnLst>
                                    <p:set>
                                      <p:cBhvr>
                                        <p:cTn id="65" dur="1" fill="hold">
                                          <p:stCondLst>
                                            <p:cond delay="0"/>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22" grpId="0" animBg="1"/>
      <p:bldP spid="23" grpId="0" animBg="1"/>
      <p:bldP spid="24" grpId="0" animBg="1"/>
      <p:bldP spid="25" grpId="0" animBg="1"/>
      <p:bldP spid="26" grpId="0" animBg="1"/>
      <p:bldP spid="30" grpId="0"/>
      <p:bldP spid="31" grpId="0"/>
      <p:bldP spid="31" grpId="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直排文字版面配置區 1"/>
          <p:cNvSpPr>
            <a:spLocks noGrp="1"/>
          </p:cNvSpPr>
          <p:nvPr>
            <p:ph type="body" idx="1"/>
          </p:nvPr>
        </p:nvSpPr>
        <p:spPr>
          <a:xfrm>
            <a:off x="457200" y="980728"/>
            <a:ext cx="4040188" cy="639762"/>
          </a:xfrm>
        </p:spPr>
        <p:txBody>
          <a:bodyPr vert="horz"/>
          <a:lstStyle/>
          <a:p>
            <a:r>
              <a:rPr lang="zh-TW" altLang="en-US" dirty="0"/>
              <a:t>發票</a:t>
            </a:r>
          </a:p>
        </p:txBody>
      </p:sp>
      <p:sp>
        <p:nvSpPr>
          <p:cNvPr id="6" name="文字版面配置區 5"/>
          <p:cNvSpPr>
            <a:spLocks noGrp="1"/>
          </p:cNvSpPr>
          <p:nvPr>
            <p:ph type="body" sz="quarter" idx="3"/>
          </p:nvPr>
        </p:nvSpPr>
        <p:spPr>
          <a:xfrm>
            <a:off x="4645025" y="980728"/>
            <a:ext cx="4041775" cy="639762"/>
          </a:xfrm>
        </p:spPr>
        <p:txBody>
          <a:bodyPr/>
          <a:lstStyle/>
          <a:p>
            <a:r>
              <a:rPr lang="zh-TW" altLang="en-US" dirty="0"/>
              <a:t>佐附文件</a:t>
            </a:r>
          </a:p>
        </p:txBody>
      </p:sp>
      <p:sp>
        <p:nvSpPr>
          <p:cNvPr id="37924"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18</a:t>
            </a:fld>
            <a:endParaRPr lang="en-US" altLang="zh-TW"/>
          </a:p>
        </p:txBody>
      </p:sp>
      <p:sp>
        <p:nvSpPr>
          <p:cNvPr id="32773"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32774"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1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graphicFrame>
        <p:nvGraphicFramePr>
          <p:cNvPr id="4" name="表格 3"/>
          <p:cNvGraphicFramePr>
            <a:graphicFrameLocks noGrp="1"/>
          </p:cNvGraphicFramePr>
          <p:nvPr>
            <p:extLst>
              <p:ext uri="{D42A27DB-BD31-4B8C-83A1-F6EECF244321}">
                <p14:modId xmlns:p14="http://schemas.microsoft.com/office/powerpoint/2010/main" val="3028723851"/>
              </p:ext>
            </p:extLst>
          </p:nvPr>
        </p:nvGraphicFramePr>
        <p:xfrm>
          <a:off x="432215" y="1653264"/>
          <a:ext cx="3995769" cy="4428914"/>
        </p:xfrm>
        <a:graphic>
          <a:graphicData uri="http://schemas.openxmlformats.org/drawingml/2006/table">
            <a:tbl>
              <a:tblPr bandRow="1">
                <a:tableStyleId>{5C22544A-7EE6-4342-B048-85BDC9FD1C3A}</a:tableStyleId>
              </a:tblPr>
              <a:tblGrid>
                <a:gridCol w="307331">
                  <a:extLst>
                    <a:ext uri="{9D8B030D-6E8A-4147-A177-3AD203B41FA5}">
                      <a16:colId xmlns="" xmlns:a16="http://schemas.microsoft.com/office/drawing/2014/main" val="20000"/>
                    </a:ext>
                  </a:extLst>
                </a:gridCol>
                <a:gridCol w="3688438">
                  <a:extLst>
                    <a:ext uri="{9D8B030D-6E8A-4147-A177-3AD203B41FA5}">
                      <a16:colId xmlns="" xmlns:a16="http://schemas.microsoft.com/office/drawing/2014/main" val="20001"/>
                    </a:ext>
                  </a:extLst>
                </a:gridCol>
              </a:tblGrid>
              <a:tr h="595108">
                <a:tc>
                  <a:txBody>
                    <a:bodyPr/>
                    <a:lstStyle/>
                    <a:p>
                      <a:pPr algn="l"/>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發票之買受人抬頭須為</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弘光科技大學</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、統編</a:t>
                      </a:r>
                      <a:r>
                        <a:rPr lang="en-US" altLang="zh-TW" sz="1400" u="none" strike="noStrike" dirty="0">
                          <a:effectLst/>
                          <a:latin typeface="標楷體" panose="03000509000000000000" pitchFamily="65" charset="-120"/>
                          <a:ea typeface="標楷體" panose="03000509000000000000" pitchFamily="65" charset="-120"/>
                        </a:rPr>
                        <a:t>(56503102)</a:t>
                      </a:r>
                      <a:r>
                        <a:rPr lang="zh-TW" altLang="en-US" sz="1400" u="none" strike="noStrike" dirty="0">
                          <a:effectLst/>
                          <a:latin typeface="標楷體" panose="03000509000000000000" pitchFamily="65" charset="-120"/>
                          <a:ea typeface="標楷體" panose="03000509000000000000" pitchFamily="65" charset="-120"/>
                        </a:rPr>
                        <a:t>。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0"/>
                  </a:ext>
                </a:extLst>
              </a:tr>
              <a:tr h="5638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發票之開立日期須完整表達</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例</a:t>
                      </a:r>
                      <a:r>
                        <a:rPr lang="en-US" altLang="zh-TW" sz="1400" u="none" strike="noStrike" dirty="0">
                          <a:effectLst/>
                          <a:latin typeface="標楷體" panose="03000509000000000000" pitchFamily="65" charset="-120"/>
                          <a:ea typeface="標楷體" panose="03000509000000000000" pitchFamily="65" charset="-120"/>
                        </a:rPr>
                        <a:t>:105</a:t>
                      </a:r>
                      <a:r>
                        <a:rPr lang="zh-TW" altLang="en-US" sz="1400" u="none" strike="noStrike" dirty="0">
                          <a:effectLst/>
                          <a:latin typeface="標楷體" panose="03000509000000000000" pitchFamily="65" charset="-120"/>
                          <a:ea typeface="標楷體" panose="03000509000000000000" pitchFamily="65" charset="-120"/>
                        </a:rPr>
                        <a:t>年</a:t>
                      </a:r>
                      <a:r>
                        <a:rPr lang="en-US" altLang="zh-TW" sz="1400" u="none" strike="noStrike" dirty="0">
                          <a:effectLst/>
                          <a:latin typeface="標楷體" panose="03000509000000000000" pitchFamily="65" charset="-120"/>
                          <a:ea typeface="標楷體" panose="03000509000000000000" pitchFamily="65" charset="-120"/>
                        </a:rPr>
                        <a:t>1</a:t>
                      </a:r>
                      <a:r>
                        <a:rPr lang="zh-TW" altLang="en-US" sz="1400" u="none" strike="noStrike" dirty="0">
                          <a:effectLst/>
                          <a:latin typeface="標楷體" panose="03000509000000000000" pitchFamily="65" charset="-120"/>
                          <a:ea typeface="標楷體" panose="03000509000000000000" pitchFamily="65" charset="-120"/>
                        </a:rPr>
                        <a:t>月</a:t>
                      </a:r>
                      <a:r>
                        <a:rPr lang="en-US" altLang="zh-TW" sz="1400" u="none" strike="noStrike" dirty="0">
                          <a:effectLst/>
                          <a:latin typeface="標楷體" panose="03000509000000000000" pitchFamily="65" charset="-120"/>
                          <a:ea typeface="標楷體" panose="03000509000000000000" pitchFamily="65" charset="-120"/>
                        </a:rPr>
                        <a:t>1 </a:t>
                      </a:r>
                      <a:r>
                        <a:rPr lang="zh-TW" altLang="en-US" sz="1400" u="none" strike="noStrike" dirty="0">
                          <a:effectLst/>
                          <a:latin typeface="標楷體" panose="03000509000000000000" pitchFamily="65" charset="-120"/>
                          <a:ea typeface="標楷體" panose="03000509000000000000" pitchFamily="65" charset="-120"/>
                        </a:rPr>
                        <a:t>日</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1"/>
                  </a:ext>
                </a:extLst>
              </a:tr>
              <a:tr h="83866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algn="l"/>
                      <a:r>
                        <a:rPr lang="zh-TW" altLang="en-US" sz="1400" u="none" strike="noStrike" dirty="0">
                          <a:effectLst/>
                          <a:latin typeface="標楷體" panose="03000509000000000000" pitchFamily="65" charset="-120"/>
                          <a:ea typeface="標楷體" panose="03000509000000000000" pitchFamily="65" charset="-120"/>
                        </a:rPr>
                        <a:t>發票之採購名稱</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中文品名</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、數量、單價、總價及國字大寫金額須完整表達。 </a:t>
                      </a:r>
                      <a:br>
                        <a:rPr lang="zh-TW" altLang="en-US" sz="1400" u="none" strike="noStrike" dirty="0">
                          <a:effectLst/>
                          <a:latin typeface="標楷體" panose="03000509000000000000" pitchFamily="65" charset="-120"/>
                          <a:ea typeface="標楷體" panose="03000509000000000000" pitchFamily="65" charset="-120"/>
                        </a:rPr>
                      </a:br>
                      <a:r>
                        <a:rPr lang="zh-TW" altLang="en-US" sz="1400" u="none" strike="noStrike" dirty="0">
                          <a:effectLst/>
                          <a:latin typeface="標楷體" panose="03000509000000000000" pitchFamily="65" charset="-120"/>
                          <a:ea typeface="標楷體" panose="03000509000000000000" pitchFamily="65" charset="-120"/>
                        </a:rPr>
                        <a:t>數量「一式</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一批</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一套」需另附明細蓋騎縫章。</a:t>
                      </a:r>
                      <a:endParaRPr lang="zh-TW" altLang="en-US" sz="1400" dirty="0">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2"/>
                  </a:ext>
                </a:extLst>
              </a:tr>
              <a:tr h="7141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若發票僅列日期、貨品代號、數量、金額者，應由經手人加註貨品中文名稱並簽</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章。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3"/>
                  </a:ext>
                </a:extLst>
              </a:tr>
              <a:tr h="11739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收銀機或計算機器開具之發票，應輸入弘光科技大學之統一編號</a:t>
                      </a:r>
                      <a:r>
                        <a:rPr lang="en-US" altLang="zh-TW" sz="1400" u="none" strike="noStrike" dirty="0">
                          <a:effectLst/>
                          <a:latin typeface="標楷體" panose="03000509000000000000" pitchFamily="65" charset="-120"/>
                          <a:ea typeface="標楷體" panose="03000509000000000000" pitchFamily="65" charset="-120"/>
                        </a:rPr>
                        <a:t>(56503102)</a:t>
                      </a:r>
                      <a:r>
                        <a:rPr lang="zh-TW" altLang="en-US" sz="1400" u="none" strike="noStrike" dirty="0">
                          <a:effectLst/>
                          <a:latin typeface="標楷體" panose="03000509000000000000" pitchFamily="65" charset="-120"/>
                          <a:ea typeface="標楷體" panose="03000509000000000000" pitchFamily="65" charset="-120"/>
                        </a:rPr>
                        <a:t>。 若未輸入統一編號者，應請營業人加註弘光科技大學之統一編號</a:t>
                      </a:r>
                      <a:r>
                        <a:rPr lang="en-US" altLang="zh-TW" sz="1400" u="none" strike="noStrike" dirty="0">
                          <a:effectLst/>
                          <a:latin typeface="標楷體" panose="03000509000000000000" pitchFamily="65" charset="-120"/>
                          <a:ea typeface="標楷體" panose="03000509000000000000" pitchFamily="65" charset="-120"/>
                        </a:rPr>
                        <a:t>(56503102)</a:t>
                      </a:r>
                      <a:r>
                        <a:rPr lang="zh-TW" altLang="en-US" sz="1400" u="none" strike="noStrike" dirty="0">
                          <a:effectLst/>
                          <a:latin typeface="標楷體" panose="03000509000000000000" pitchFamily="65" charset="-120"/>
                          <a:ea typeface="標楷體" panose="03000509000000000000" pitchFamily="65" charset="-120"/>
                        </a:rPr>
                        <a:t>後，加蓋統一發票專用章。</a:t>
                      </a:r>
                      <a:endParaRPr lang="zh-TW" altLang="en-US" sz="1400" dirty="0">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4"/>
                  </a:ext>
                </a:extLst>
              </a:tr>
              <a:tr h="4369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電子式發票需影印一份或寫上字軌</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發票號碼</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5"/>
                  </a:ext>
                </a:extLst>
              </a:tr>
            </a:tbl>
          </a:graphicData>
        </a:graphic>
      </p:graphicFrame>
      <p:graphicFrame>
        <p:nvGraphicFramePr>
          <p:cNvPr id="23" name="表格 22"/>
          <p:cNvGraphicFramePr>
            <a:graphicFrameLocks noGrp="1"/>
          </p:cNvGraphicFramePr>
          <p:nvPr>
            <p:extLst>
              <p:ext uri="{D42A27DB-BD31-4B8C-83A1-F6EECF244321}">
                <p14:modId xmlns:p14="http://schemas.microsoft.com/office/powerpoint/2010/main" val="2543224381"/>
              </p:ext>
            </p:extLst>
          </p:nvPr>
        </p:nvGraphicFramePr>
        <p:xfrm>
          <a:off x="4691031" y="1700808"/>
          <a:ext cx="3995769" cy="4365695"/>
        </p:xfrm>
        <a:graphic>
          <a:graphicData uri="http://schemas.openxmlformats.org/drawingml/2006/table">
            <a:tbl>
              <a:tblPr bandRow="1">
                <a:tableStyleId>{5C22544A-7EE6-4342-B048-85BDC9FD1C3A}</a:tableStyleId>
              </a:tblPr>
              <a:tblGrid>
                <a:gridCol w="307331">
                  <a:extLst>
                    <a:ext uri="{9D8B030D-6E8A-4147-A177-3AD203B41FA5}">
                      <a16:colId xmlns="" xmlns:a16="http://schemas.microsoft.com/office/drawing/2014/main" val="20000"/>
                    </a:ext>
                  </a:extLst>
                </a:gridCol>
                <a:gridCol w="3688438">
                  <a:extLst>
                    <a:ext uri="{9D8B030D-6E8A-4147-A177-3AD203B41FA5}">
                      <a16:colId xmlns="" xmlns:a16="http://schemas.microsoft.com/office/drawing/2014/main" val="20001"/>
                    </a:ext>
                  </a:extLst>
                </a:gridCol>
              </a:tblGrid>
              <a:tr h="379139">
                <a:tc>
                  <a:txBody>
                    <a:bodyPr/>
                    <a:lstStyle/>
                    <a:p>
                      <a:pPr algn="l"/>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b="1" dirty="0">
                          <a:solidFill>
                            <a:srgbClr val="FF0000"/>
                          </a:solidFill>
                          <a:latin typeface="標楷體" pitchFamily="65" charset="-120"/>
                          <a:ea typeface="標楷體" pitchFamily="65" charset="-120"/>
                        </a:rPr>
                        <a:t>表單簽核處除蓋章外，還需押日期</a:t>
                      </a:r>
                      <a:r>
                        <a:rPr lang="en-US" altLang="zh-TW" sz="1400" b="1" dirty="0">
                          <a:solidFill>
                            <a:srgbClr val="FF0000"/>
                          </a:solidFill>
                          <a:latin typeface="標楷體" pitchFamily="65" charset="-120"/>
                          <a:ea typeface="標楷體" pitchFamily="65" charset="-120"/>
                        </a:rPr>
                        <a:t>(</a:t>
                      </a:r>
                      <a:r>
                        <a:rPr lang="zh-TW" altLang="en-US" sz="1400" b="1" dirty="0">
                          <a:solidFill>
                            <a:srgbClr val="FF0000"/>
                          </a:solidFill>
                          <a:latin typeface="標楷體" pitchFamily="65" charset="-120"/>
                          <a:ea typeface="標楷體" pitchFamily="65" charset="-120"/>
                        </a:rPr>
                        <a:t>每位</a:t>
                      </a:r>
                      <a:r>
                        <a:rPr lang="en-US" altLang="zh-TW" sz="1400" b="1" dirty="0">
                          <a:solidFill>
                            <a:srgbClr val="FF0000"/>
                          </a:solidFill>
                          <a:latin typeface="標楷體" pitchFamily="65" charset="-120"/>
                          <a:ea typeface="標楷體" pitchFamily="65" charset="-120"/>
                        </a:rPr>
                        <a:t>)</a:t>
                      </a:r>
                      <a:r>
                        <a:rPr lang="zh-TW" altLang="en-US" sz="1400" b="1" dirty="0">
                          <a:solidFill>
                            <a:srgbClr val="FF0000"/>
                          </a:solidFill>
                          <a:latin typeface="標楷體" panose="03000509000000000000" pitchFamily="65" charset="-120"/>
                          <a:ea typeface="標楷體" panose="03000509000000000000" pitchFamily="65" charset="-120"/>
                        </a:rPr>
                        <a:t>。</a:t>
                      </a:r>
                    </a:p>
                  </a:txBody>
                  <a:tcPr anchor="ctr"/>
                </a:tc>
                <a:extLst>
                  <a:ext uri="{0D108BD9-81ED-4DB2-BD59-A6C34878D82A}">
                    <a16:rowId xmlns="" xmlns:a16="http://schemas.microsoft.com/office/drawing/2014/main" val="10000"/>
                  </a:ext>
                </a:extLst>
              </a:tr>
              <a:tr h="3791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出席費請附會議簽到表。</a:t>
                      </a:r>
                    </a:p>
                  </a:txBody>
                  <a:tcPr anchor="ctr"/>
                </a:tc>
                <a:extLst>
                  <a:ext uri="{0D108BD9-81ED-4DB2-BD59-A6C34878D82A}">
                    <a16:rowId xmlns="" xmlns:a16="http://schemas.microsoft.com/office/drawing/2014/main" val="10001"/>
                  </a:ext>
                </a:extLst>
              </a:tr>
              <a:tr h="3791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影印費</a:t>
                      </a:r>
                      <a:r>
                        <a:rPr lang="en-US" altLang="zh-TW" sz="1400" b="0" i="0" u="none" strike="noStrike" dirty="0">
                          <a:solidFill>
                            <a:srgbClr val="000000"/>
                          </a:solidFill>
                          <a:effectLst/>
                          <a:latin typeface="標楷體" panose="03000509000000000000" pitchFamily="65" charset="-120"/>
                          <a:ea typeface="標楷體" panose="03000509000000000000" pitchFamily="65" charset="-120"/>
                        </a:rPr>
                        <a:t>2,000</a:t>
                      </a:r>
                      <a:r>
                        <a:rPr lang="zh-TW" altLang="en-US" sz="1400" b="0" i="0" u="none" strike="noStrike" dirty="0">
                          <a:solidFill>
                            <a:srgbClr val="000000"/>
                          </a:solidFill>
                          <a:effectLst/>
                          <a:latin typeface="標楷體" panose="03000509000000000000" pitchFamily="65" charset="-120"/>
                          <a:ea typeface="標楷體" panose="03000509000000000000" pitchFamily="65" charset="-120"/>
                        </a:rPr>
                        <a:t>以上附代表性樣張</a:t>
                      </a:r>
                      <a:r>
                        <a:rPr lang="zh-TW" altLang="en-US" sz="1400" dirty="0">
                          <a:latin typeface="標楷體" panose="03000509000000000000" pitchFamily="65" charset="-120"/>
                          <a:ea typeface="標楷體" panose="03000509000000000000" pitchFamily="65" charset="-120"/>
                        </a:rPr>
                        <a:t>。</a:t>
                      </a:r>
                    </a:p>
                  </a:txBody>
                  <a:tcPr anchor="ctr"/>
                </a:tc>
                <a:extLst>
                  <a:ext uri="{0D108BD9-81ED-4DB2-BD59-A6C34878D82A}">
                    <a16:rowId xmlns="" xmlns:a16="http://schemas.microsoft.com/office/drawing/2014/main" val="10002"/>
                  </a:ext>
                </a:extLst>
              </a:tr>
              <a:tr h="37913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r>
                        <a:rPr lang="zh-TW" altLang="en-US" sz="1400" dirty="0">
                          <a:latin typeface="標楷體" pitchFamily="65" charset="-120"/>
                          <a:ea typeface="標楷體" pitchFamily="65" charset="-120"/>
                        </a:rPr>
                        <a:t>雇主負擔補充保費附件資料記得會辦人事室。   </a:t>
                      </a:r>
                      <a:endParaRPr lang="zh-TW" altLang="en-US" sz="1400" b="0" dirty="0">
                        <a:solidFill>
                          <a:schemeClr val="tx1">
                            <a:lumMod val="95000"/>
                            <a:lumOff val="5000"/>
                          </a:schemeClr>
                        </a:solidFill>
                        <a:latin typeface="標楷體" pitchFamily="65" charset="-120"/>
                        <a:ea typeface="標楷體" pitchFamily="65" charset="-120"/>
                      </a:endParaRPr>
                    </a:p>
                  </a:txBody>
                  <a:tcPr anchor="ctr"/>
                </a:tc>
                <a:extLst>
                  <a:ext uri="{0D108BD9-81ED-4DB2-BD59-A6C34878D82A}">
                    <a16:rowId xmlns="" xmlns:a16="http://schemas.microsoft.com/office/drawing/2014/main" val="10003"/>
                  </a:ext>
                </a:extLst>
              </a:tr>
              <a:tr h="40391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itchFamily="65" charset="-120"/>
                          <a:ea typeface="標楷體" pitchFamily="65" charset="-120"/>
                        </a:rPr>
                        <a:t>請勿用鉛筆填寫憑證內容，修改金額或補充說明均要蓋章。</a:t>
                      </a:r>
                    </a:p>
                  </a:txBody>
                  <a:tcPr anchor="ctr"/>
                </a:tc>
                <a:extLst>
                  <a:ext uri="{0D108BD9-81ED-4DB2-BD59-A6C34878D82A}">
                    <a16:rowId xmlns="" xmlns:a16="http://schemas.microsoft.com/office/drawing/2014/main" val="10004"/>
                  </a:ext>
                </a:extLst>
              </a:tr>
              <a:tr h="3600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itchFamily="65" charset="-120"/>
                          <a:ea typeface="標楷體" pitchFamily="65" charset="-120"/>
                        </a:rPr>
                        <a:t>依分層負責表，</a:t>
                      </a:r>
                      <a:r>
                        <a:rPr kumimoji="0" lang="zh-TW" altLang="en-US" sz="1400" b="1" kern="1200" dirty="0">
                          <a:solidFill>
                            <a:srgbClr val="FF0000"/>
                          </a:solidFill>
                          <a:latin typeface="標楷體" pitchFamily="65" charset="-120"/>
                          <a:ea typeface="標楷體" pitchFamily="65" charset="-120"/>
                          <a:cs typeface="+mn-cs"/>
                        </a:rPr>
                        <a:t>金額超過</a:t>
                      </a:r>
                      <a:r>
                        <a:rPr kumimoji="0" lang="en-US" altLang="zh-TW" sz="1400" b="1" kern="1200" dirty="0">
                          <a:solidFill>
                            <a:srgbClr val="FF0000"/>
                          </a:solidFill>
                          <a:latin typeface="標楷體" pitchFamily="65" charset="-120"/>
                          <a:ea typeface="標楷體" pitchFamily="65" charset="-120"/>
                          <a:cs typeface="+mn-cs"/>
                        </a:rPr>
                        <a:t>5</a:t>
                      </a:r>
                      <a:r>
                        <a:rPr kumimoji="0" lang="zh-TW" altLang="en-US" sz="1400" b="1" kern="1200" dirty="0">
                          <a:solidFill>
                            <a:srgbClr val="FF0000"/>
                          </a:solidFill>
                          <a:latin typeface="標楷體" pitchFamily="65" charset="-120"/>
                          <a:ea typeface="標楷體" pitchFamily="65" charset="-120"/>
                          <a:cs typeface="+mn-cs"/>
                        </a:rPr>
                        <a:t>萬元</a:t>
                      </a:r>
                      <a:r>
                        <a:rPr kumimoji="0" lang="zh-TW" altLang="en-US" sz="1400" b="0" kern="1200" dirty="0">
                          <a:solidFill>
                            <a:schemeClr val="tx1"/>
                          </a:solidFill>
                          <a:latin typeface="標楷體" pitchFamily="65" charset="-120"/>
                          <a:ea typeface="標楷體" pitchFamily="65" charset="-120"/>
                          <a:cs typeface="+mn-cs"/>
                        </a:rPr>
                        <a:t>，要加蓋院長章</a:t>
                      </a:r>
                      <a:r>
                        <a:rPr lang="zh-TW" altLang="en-US" sz="1400" b="0" dirty="0">
                          <a:solidFill>
                            <a:schemeClr val="tx1"/>
                          </a:solidFill>
                          <a:latin typeface="標楷體" pitchFamily="65" charset="-120"/>
                          <a:ea typeface="標楷體" pitchFamily="65" charset="-120"/>
                        </a:rPr>
                        <a:t>。</a:t>
                      </a:r>
                      <a:endParaRPr lang="en-US" altLang="zh-TW" sz="1400" b="0" dirty="0">
                        <a:solidFill>
                          <a:schemeClr val="tx1"/>
                        </a:solidFill>
                        <a:latin typeface="標楷體" pitchFamily="65" charset="-120"/>
                        <a:ea typeface="標楷體" pitchFamily="65" charset="-120"/>
                      </a:endParaRPr>
                    </a:p>
                  </a:txBody>
                  <a:tcPr anchor="ctr"/>
                </a:tc>
                <a:extLst>
                  <a:ext uri="{0D108BD9-81ED-4DB2-BD59-A6C34878D82A}">
                    <a16:rowId xmlns="" xmlns:a16="http://schemas.microsoft.com/office/drawing/2014/main" val="10005"/>
                  </a:ext>
                </a:extLst>
              </a:tr>
              <a:tr h="84999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r>
                        <a:rPr lang="zh-TW" altLang="zh-TW" sz="1400" kern="1200" dirty="0">
                          <a:latin typeface="標楷體" pitchFamily="65" charset="-120"/>
                          <a:ea typeface="標楷體" pitchFamily="65" charset="-120"/>
                        </a:rPr>
                        <a:t>黏貼憑證用紙</a:t>
                      </a:r>
                      <a:r>
                        <a:rPr lang="zh-TW" altLang="en-US" sz="1400" kern="1200" dirty="0">
                          <a:latin typeface="標楷體" pitchFamily="65" charset="-120"/>
                          <a:ea typeface="標楷體" pitchFamily="65" charset="-120"/>
                        </a:rPr>
                        <a:t>，</a:t>
                      </a:r>
                      <a:r>
                        <a:rPr lang="zh-TW" altLang="zh-TW" sz="1400" kern="1200" dirty="0">
                          <a:latin typeface="標楷體" pitchFamily="65" charset="-120"/>
                          <a:ea typeface="標楷體" pitchFamily="65" charset="-120"/>
                        </a:rPr>
                        <a:t>簽核日期應晚於後方所有發票、收據或臨時工工作日誌等</a:t>
                      </a:r>
                      <a:r>
                        <a:rPr lang="zh-TW" altLang="en-US" sz="1400" kern="1200" dirty="0">
                          <a:latin typeface="標楷體" pitchFamily="65" charset="-120"/>
                          <a:ea typeface="標楷體" pitchFamily="65" charset="-120"/>
                        </a:rPr>
                        <a:t>，</a:t>
                      </a:r>
                      <a:r>
                        <a:rPr lang="zh-TW" altLang="zh-TW" sz="1400" kern="1200" dirty="0">
                          <a:latin typeface="標楷體" pitchFamily="65" charset="-120"/>
                          <a:ea typeface="標楷體" pitchFamily="65" charset="-120"/>
                        </a:rPr>
                        <a:t>所有資料之日期。</a:t>
                      </a:r>
                      <a:endParaRPr lang="zh-TW" altLang="en-US" sz="1400" dirty="0">
                        <a:latin typeface="標楷體" panose="03000509000000000000" pitchFamily="65" charset="-120"/>
                        <a:ea typeface="標楷體" panose="03000509000000000000" pitchFamily="65" charset="-120"/>
                      </a:endParaRPr>
                    </a:p>
                  </a:txBody>
                  <a:tcPr anchor="ctr"/>
                </a:tc>
                <a:extLst>
                  <a:ext uri="{0D108BD9-81ED-4DB2-BD59-A6C34878D82A}">
                    <a16:rowId xmlns="" xmlns:a16="http://schemas.microsoft.com/office/drawing/2014/main" val="10006"/>
                  </a:ext>
                </a:extLst>
              </a:tr>
              <a:tr h="96282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標楷體" panose="03000509000000000000" pitchFamily="65" charset="-120"/>
                          <a:ea typeface="標楷體" panose="03000509000000000000" pitchFamily="65" charset="-120"/>
                        </a:rPr>
                        <a:t>□</a:t>
                      </a:r>
                    </a:p>
                  </a:txBody>
                  <a:tcPr anchor="ctr"/>
                </a:tc>
                <a:tc>
                  <a:txBody>
                    <a:bodyPr/>
                    <a:lstStyle/>
                    <a:p>
                      <a:r>
                        <a:rPr lang="zh-TW" altLang="zh-TW" sz="1400" kern="1200" dirty="0">
                          <a:latin typeface="標楷體" pitchFamily="65" charset="-120"/>
                          <a:ea typeface="標楷體" pitchFamily="65" charset="-120"/>
                        </a:rPr>
                        <a:t>臨時工工作日誌</a:t>
                      </a:r>
                      <a:r>
                        <a:rPr lang="zh-TW" altLang="en-US" sz="1400" kern="1200" dirty="0">
                          <a:latin typeface="標楷體" pitchFamily="65" charset="-120"/>
                          <a:ea typeface="標楷體" pitchFamily="65" charset="-120"/>
                        </a:rPr>
                        <a:t>及專兼任助理簽到表須採線上簽核作業，僅須檢附</a:t>
                      </a:r>
                      <a:r>
                        <a:rPr lang="zh-TW" altLang="en-US" sz="1400" b="1" kern="1200" dirty="0">
                          <a:solidFill>
                            <a:srgbClr val="FF0000"/>
                          </a:solidFill>
                          <a:latin typeface="標楷體" pitchFamily="65" charset="-120"/>
                          <a:ea typeface="標楷體" pitchFamily="65" charset="-120"/>
                        </a:rPr>
                        <a:t>臨時工工作日誌及</a:t>
                      </a:r>
                      <a:r>
                        <a:rPr lang="zh-TW" altLang="en-US" sz="1400" b="1" dirty="0">
                          <a:solidFill>
                            <a:srgbClr val="FF0000"/>
                          </a:solidFill>
                          <a:latin typeface="標楷體" pitchFamily="65" charset="-120"/>
                          <a:ea typeface="標楷體" pitchFamily="65" charset="-120"/>
                        </a:rPr>
                        <a:t>雇主負擔附件資料</a:t>
                      </a:r>
                      <a:r>
                        <a:rPr lang="zh-TW" altLang="en-US" sz="1400" kern="1200" dirty="0">
                          <a:latin typeface="標楷體" pitchFamily="65" charset="-120"/>
                          <a:ea typeface="標楷體" pitchFamily="65" charset="-120"/>
                        </a:rPr>
                        <a:t>。</a:t>
                      </a:r>
                      <a:endParaRPr lang="en-US" altLang="zh-TW" sz="1400" kern="1200" dirty="0">
                        <a:latin typeface="標楷體" pitchFamily="65" charset="-120"/>
                        <a:ea typeface="標楷體" pitchFamily="65" charset="-120"/>
                      </a:endParaRPr>
                    </a:p>
                  </a:txBody>
                  <a:tcPr marL="9525" marR="9525" marT="9525" marB="0" anchor="ctr"/>
                </a:tc>
                <a:extLst>
                  <a:ext uri="{0D108BD9-81ED-4DB2-BD59-A6C34878D82A}">
                    <a16:rowId xmlns="" xmlns:a16="http://schemas.microsoft.com/office/drawing/2014/main" val="10007"/>
                  </a:ext>
                </a:extLst>
              </a:tr>
            </a:tbl>
          </a:graphicData>
        </a:graphic>
      </p:graphicFrame>
      <p:sp>
        <p:nvSpPr>
          <p:cNvPr id="3" name="圓角矩形圖說文字 2"/>
          <p:cNvSpPr/>
          <p:nvPr/>
        </p:nvSpPr>
        <p:spPr>
          <a:xfrm>
            <a:off x="827584" y="188640"/>
            <a:ext cx="1896169" cy="855747"/>
          </a:xfrm>
          <a:prstGeom prst="wedgeRoundRectCallout">
            <a:avLst>
              <a:gd name="adj1" fmla="val -49980"/>
              <a:gd name="adj2" fmla="val 7140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latin typeface="標楷體" panose="03000509000000000000" pitchFamily="65" charset="-120"/>
                <a:ea typeface="標楷體" panose="03000509000000000000" pitchFamily="65" charset="-120"/>
              </a:rPr>
              <a:t>儘量取據二聯式發票，拿到發票時立即檢查</a:t>
            </a:r>
          </a:p>
        </p:txBody>
      </p:sp>
      <p:sp>
        <p:nvSpPr>
          <p:cNvPr id="15" name="文字方塊 14"/>
          <p:cNvSpPr txBox="1">
            <a:spLocks noChangeArrowheads="1"/>
          </p:cNvSpPr>
          <p:nvPr/>
        </p:nvSpPr>
        <p:spPr bwMode="auto">
          <a:xfrm>
            <a:off x="357014" y="6179195"/>
            <a:ext cx="7959402" cy="461665"/>
          </a:xfrm>
          <a:prstGeom prst="rect">
            <a:avLst/>
          </a:prstGeom>
          <a:solidFill>
            <a:srgbClr val="FFFF99"/>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fontAlgn="auto">
              <a:spcBef>
                <a:spcPts val="0"/>
              </a:spcBef>
              <a:spcAft>
                <a:spcPts val="0"/>
              </a:spcAft>
              <a:defRPr/>
            </a:pPr>
            <a:r>
              <a:rPr lang="zh-TW" altLang="en-US" sz="1800" b="1" dirty="0"/>
              <a:t>國字數字大寫：</a:t>
            </a:r>
            <a:r>
              <a:rPr lang="zh-TW" altLang="en-US" sz="1800" dirty="0"/>
              <a:t>零、</a:t>
            </a:r>
            <a:r>
              <a:rPr lang="zh-TW" altLang="en-US" sz="2400" b="1" dirty="0">
                <a:solidFill>
                  <a:srgbClr val="0000FF"/>
                </a:solidFill>
              </a:rPr>
              <a:t>壹</a:t>
            </a:r>
            <a:r>
              <a:rPr lang="zh-TW" altLang="en-US" sz="1800" dirty="0"/>
              <a:t>、</a:t>
            </a:r>
            <a:r>
              <a:rPr lang="zh-TW" altLang="en-US" sz="2400" b="1" dirty="0">
                <a:solidFill>
                  <a:srgbClr val="0000FF"/>
                </a:solidFill>
              </a:rPr>
              <a:t>貳</a:t>
            </a:r>
            <a:r>
              <a:rPr lang="zh-TW" altLang="en-US" sz="1800" dirty="0"/>
              <a:t>、</a:t>
            </a:r>
            <a:r>
              <a:rPr lang="zh-TW" altLang="en-US" sz="2400" b="1" dirty="0">
                <a:solidFill>
                  <a:srgbClr val="0000FF"/>
                </a:solidFill>
              </a:rPr>
              <a:t>參</a:t>
            </a:r>
            <a:r>
              <a:rPr lang="zh-TW" altLang="en-US" sz="1800" dirty="0"/>
              <a:t>、</a:t>
            </a:r>
            <a:r>
              <a:rPr lang="zh-TW" altLang="en-US" sz="2400" b="1" dirty="0">
                <a:solidFill>
                  <a:srgbClr val="0000FF"/>
                </a:solidFill>
              </a:rPr>
              <a:t>肆</a:t>
            </a:r>
            <a:r>
              <a:rPr lang="zh-TW" altLang="en-US" sz="1800" dirty="0"/>
              <a:t>、伍、陸、柒、捌、</a:t>
            </a:r>
            <a:r>
              <a:rPr lang="zh-TW" altLang="en-US" sz="2400" b="1" dirty="0">
                <a:solidFill>
                  <a:srgbClr val="0000FF"/>
                </a:solidFill>
              </a:rPr>
              <a:t>玖</a:t>
            </a:r>
            <a:r>
              <a:rPr lang="zh-TW" altLang="en-US" sz="1800" dirty="0"/>
              <a:t>、拾、佰、仟</a:t>
            </a:r>
            <a:endParaRPr kumimoji="0" lang="zh-TW" altLang="en-US" sz="1800" b="1" dirty="0">
              <a:latin typeface="標楷體" pitchFamily="65" charset="-120"/>
            </a:endParaRPr>
          </a:p>
        </p:txBody>
      </p:sp>
    </p:spTree>
    <p:extLst>
      <p:ext uri="{BB962C8B-B14F-4D97-AF65-F5344CB8AC3E}">
        <p14:creationId xmlns:p14="http://schemas.microsoft.com/office/powerpoint/2010/main" val="2053305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fill="hold" grpId="0" nodeType="withEffect">
                                  <p:stCondLst>
                                    <p:cond delay="0"/>
                                  </p:stCondLst>
                                  <p:childTnLst>
                                    <p:animClr clrSpc="hsl" dir="cw">
                                      <p:cBhvr override="childStyle">
                                        <p:cTn id="6" dur="3000" fill="hold"/>
                                        <p:tgtEl>
                                          <p:spTgt spid="3"/>
                                        </p:tgtEl>
                                        <p:attrNameLst>
                                          <p:attrName>style.color</p:attrName>
                                        </p:attrNameLst>
                                      </p:cBhvr>
                                      <p:by>
                                        <p:hsl h="7200000" s="0" l="0"/>
                                      </p:by>
                                    </p:animClr>
                                    <p:animClr clrSpc="hsl" dir="cw">
                                      <p:cBhvr>
                                        <p:cTn id="7" dur="3000" fill="hold"/>
                                        <p:tgtEl>
                                          <p:spTgt spid="3"/>
                                        </p:tgtEl>
                                        <p:attrNameLst>
                                          <p:attrName>fillcolor</p:attrName>
                                        </p:attrNameLst>
                                      </p:cBhvr>
                                      <p:by>
                                        <p:hsl h="7200000" s="0" l="0"/>
                                      </p:by>
                                    </p:animClr>
                                    <p:animClr clrSpc="hsl" dir="cw">
                                      <p:cBhvr>
                                        <p:cTn id="8" dur="3000" fill="hold"/>
                                        <p:tgtEl>
                                          <p:spTgt spid="3"/>
                                        </p:tgtEl>
                                        <p:attrNameLst>
                                          <p:attrName>stroke.color</p:attrName>
                                        </p:attrNameLst>
                                      </p:cBhvr>
                                      <p:by>
                                        <p:hsl h="7200000" s="0" l="0"/>
                                      </p:by>
                                    </p:animClr>
                                    <p:set>
                                      <p:cBhvr>
                                        <p:cTn id="9" dur="3000" fill="hold"/>
                                        <p:tgtEl>
                                          <p:spTgt spid="3"/>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93" name="投影片編號版面配置區 12"/>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2FA8B4C-FB9D-412C-AF67-1AE105B523BF}" type="slidenum">
              <a:rPr lang="en-US" altLang="zh-TW"/>
              <a:pPr>
                <a:defRPr/>
              </a:pPr>
              <a:t>19</a:t>
            </a:fld>
            <a:endParaRPr lang="en-US" altLang="zh-TW"/>
          </a:p>
        </p:txBody>
      </p:sp>
      <p:sp>
        <p:nvSpPr>
          <p:cNvPr id="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graphicFrame>
        <p:nvGraphicFramePr>
          <p:cNvPr id="2" name="表格 1"/>
          <p:cNvGraphicFramePr>
            <a:graphicFrameLocks noGrp="1"/>
          </p:cNvGraphicFramePr>
          <p:nvPr>
            <p:extLst>
              <p:ext uri="{D42A27DB-BD31-4B8C-83A1-F6EECF244321}">
                <p14:modId xmlns:p14="http://schemas.microsoft.com/office/powerpoint/2010/main" val="1132852999"/>
              </p:ext>
            </p:extLst>
          </p:nvPr>
        </p:nvGraphicFramePr>
        <p:xfrm>
          <a:off x="539552" y="1484784"/>
          <a:ext cx="7848872" cy="4501515"/>
        </p:xfrm>
        <a:graphic>
          <a:graphicData uri="http://schemas.openxmlformats.org/drawingml/2006/table">
            <a:tbl>
              <a:tblPr>
                <a:tableStyleId>{BC89EF96-8CEA-46FF-86C4-4CE0E7609802}</a:tableStyleId>
              </a:tblPr>
              <a:tblGrid>
                <a:gridCol w="1368152">
                  <a:extLst>
                    <a:ext uri="{9D8B030D-6E8A-4147-A177-3AD203B41FA5}">
                      <a16:colId xmlns="" xmlns:a16="http://schemas.microsoft.com/office/drawing/2014/main" val="20000"/>
                    </a:ext>
                  </a:extLst>
                </a:gridCol>
                <a:gridCol w="2376264">
                  <a:extLst>
                    <a:ext uri="{9D8B030D-6E8A-4147-A177-3AD203B41FA5}">
                      <a16:colId xmlns="" xmlns:a16="http://schemas.microsoft.com/office/drawing/2014/main" val="20001"/>
                    </a:ext>
                  </a:extLst>
                </a:gridCol>
                <a:gridCol w="4104456">
                  <a:extLst>
                    <a:ext uri="{9D8B030D-6E8A-4147-A177-3AD203B41FA5}">
                      <a16:colId xmlns="" xmlns:a16="http://schemas.microsoft.com/office/drawing/2014/main" val="20002"/>
                    </a:ext>
                  </a:extLst>
                </a:gridCol>
              </a:tblGrid>
              <a:tr h="209550">
                <a:tc>
                  <a:txBody>
                    <a:bodyPr/>
                    <a:lstStyle/>
                    <a:p>
                      <a:pPr algn="ctr" fontAlgn="ctr"/>
                      <a:r>
                        <a:rPr lang="zh-TW" altLang="en-US" sz="2000" u="none" strike="noStrike" dirty="0">
                          <a:effectLst/>
                          <a:latin typeface="標楷體" panose="03000509000000000000" pitchFamily="65" charset="-120"/>
                          <a:ea typeface="標楷體" panose="03000509000000000000" pitchFamily="65" charset="-120"/>
                        </a:rPr>
                        <a:t>項目</a:t>
                      </a:r>
                      <a:endParaRPr lang="zh-TW" altLang="en-US" sz="20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solidFill>
                      <a:schemeClr val="accent1">
                        <a:lumMod val="40000"/>
                        <a:lumOff val="60000"/>
                      </a:schemeClr>
                    </a:solidFill>
                  </a:tcPr>
                </a:tc>
                <a:tc>
                  <a:txBody>
                    <a:bodyPr/>
                    <a:lstStyle/>
                    <a:p>
                      <a:pPr algn="ctr" fontAlgn="ctr"/>
                      <a:r>
                        <a:rPr lang="zh-TW" altLang="en-US" sz="2000" u="none" strike="noStrike" dirty="0">
                          <a:effectLst/>
                          <a:latin typeface="標楷體" panose="03000509000000000000" pitchFamily="65" charset="-120"/>
                          <a:ea typeface="標楷體" panose="03000509000000000000" pitchFamily="65" charset="-120"/>
                        </a:rPr>
                        <a:t>佐證文件</a:t>
                      </a:r>
                      <a:endParaRPr lang="zh-TW" altLang="en-US" sz="20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solidFill>
                      <a:schemeClr val="accent1">
                        <a:lumMod val="40000"/>
                        <a:lumOff val="60000"/>
                      </a:schemeClr>
                    </a:solidFill>
                  </a:tcPr>
                </a:tc>
                <a:tc>
                  <a:txBody>
                    <a:bodyPr/>
                    <a:lstStyle/>
                    <a:p>
                      <a:pPr algn="ctr" fontAlgn="ctr"/>
                      <a:r>
                        <a:rPr lang="zh-TW" altLang="en-US" sz="2000" u="none" strike="noStrike" dirty="0">
                          <a:effectLst/>
                          <a:latin typeface="標楷體" panose="03000509000000000000" pitchFamily="65" charset="-120"/>
                          <a:ea typeface="標楷體" panose="03000509000000000000" pitchFamily="65" charset="-120"/>
                        </a:rPr>
                        <a:t>備註</a:t>
                      </a:r>
                      <a:endParaRPr lang="zh-TW" altLang="en-US" sz="20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solidFill>
                      <a:schemeClr val="accent1">
                        <a:lumMod val="40000"/>
                        <a:lumOff val="60000"/>
                      </a:schemeClr>
                    </a:solidFill>
                  </a:tcPr>
                </a:tc>
                <a:extLst>
                  <a:ext uri="{0D108BD9-81ED-4DB2-BD59-A6C34878D82A}">
                    <a16:rowId xmlns="" xmlns:a16="http://schemas.microsoft.com/office/drawing/2014/main" val="10000"/>
                  </a:ext>
                </a:extLst>
              </a:tr>
              <a:tr h="7048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機票</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登機證</a:t>
                      </a:r>
                      <a:br>
                        <a:rPr lang="zh-TW" altLang="en-US" sz="1400" u="none" strike="noStrike" dirty="0">
                          <a:effectLst/>
                          <a:latin typeface="標楷體" panose="03000509000000000000" pitchFamily="65" charset="-120"/>
                          <a:ea typeface="標楷體" panose="03000509000000000000" pitchFamily="65" charset="-120"/>
                        </a:rPr>
                      </a:br>
                      <a:r>
                        <a:rPr lang="zh-TW" altLang="en-US" sz="1400" b="1" u="sng" strike="noStrike" dirty="0">
                          <a:solidFill>
                            <a:schemeClr val="tx1"/>
                          </a:solidFill>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電子機票</a:t>
                      </a:r>
                      <a:br>
                        <a:rPr lang="zh-TW" altLang="en-US" sz="1400" u="none" strike="noStrike" dirty="0">
                          <a:effectLst/>
                          <a:latin typeface="標楷體" panose="03000509000000000000" pitchFamily="65" charset="-120"/>
                          <a:ea typeface="標楷體" panose="03000509000000000000" pitchFamily="65" charset="-120"/>
                        </a:rPr>
                      </a:br>
                      <a:r>
                        <a:rPr lang="zh-TW" altLang="en-US" sz="1400" b="1" u="sng" strike="noStrike" dirty="0">
                          <a:solidFill>
                            <a:schemeClr val="tx1"/>
                          </a:solidFill>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代收轉付收據</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或</a:t>
                      </a:r>
                      <a:r>
                        <a:rPr lang="en-US" altLang="zh-TW" sz="1400" u="none" strike="noStrike" dirty="0">
                          <a:effectLst/>
                          <a:latin typeface="標楷體" panose="03000509000000000000" pitchFamily="65" charset="-120"/>
                          <a:ea typeface="標楷體" panose="03000509000000000000" pitchFamily="65" charset="-120"/>
                        </a:rPr>
                        <a:t>Invoice)</a:t>
                      </a:r>
                      <a:endParaRPr lang="en-US" altLang="zh-TW"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若刷外幣則附上刷卡帳單影本</a:t>
                      </a: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kumimoji="0" lang="zh-TW" altLang="en-US" sz="1400" dirty="0">
                          <a:latin typeface="標楷體" panose="03000509000000000000" pitchFamily="65" charset="-120"/>
                          <a:ea typeface="標楷體" panose="03000509000000000000" pitchFamily="65" charset="-120"/>
                        </a:rPr>
                        <a:t>搭外國籍航空需填</a:t>
                      </a:r>
                      <a:r>
                        <a:rPr kumimoji="0" lang="zh-TW" altLang="en-US" sz="1400" u="sng" dirty="0">
                          <a:latin typeface="標楷體" panose="03000509000000000000" pitchFamily="65" charset="-120"/>
                          <a:ea typeface="標楷體" panose="03000509000000000000" pitchFamily="65" charset="-120"/>
                          <a:hlinkClick r:id="rId2"/>
                        </a:rPr>
                        <a:t>因公出國人員撘乘外國籍航空公司班機申請書</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1"/>
                  </a:ext>
                </a:extLst>
              </a:tr>
              <a:tr h="2095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高鐵</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票根</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b="0" i="0" u="none" strike="noStrike" dirty="0">
                          <a:solidFill>
                            <a:schemeClr val="tx1"/>
                          </a:solidFill>
                          <a:effectLst/>
                          <a:latin typeface="標楷體" panose="03000509000000000000" pitchFamily="65" charset="-120"/>
                          <a:ea typeface="標楷體" panose="03000509000000000000" pitchFamily="65" charset="-120"/>
                        </a:rPr>
                        <a:t>標準車廂</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2"/>
                  </a:ext>
                </a:extLst>
              </a:tr>
              <a:tr h="2095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國內火車</a:t>
                      </a:r>
                      <a:endParaRPr lang="en-US" altLang="zh-TW" sz="1800" u="none" strike="noStrike" dirty="0">
                        <a:effectLst/>
                        <a:latin typeface="標楷體" panose="03000509000000000000" pitchFamily="65" charset="-120"/>
                        <a:ea typeface="標楷體" panose="03000509000000000000" pitchFamily="65" charset="-120"/>
                      </a:endParaRPr>
                    </a:p>
                    <a:p>
                      <a:pPr algn="ctr" fontAlgn="ctr"/>
                      <a:r>
                        <a:rPr lang="zh-TW" altLang="en-US" sz="1800" u="none" strike="noStrike" dirty="0">
                          <a:effectLst/>
                          <a:latin typeface="標楷體" panose="03000509000000000000" pitchFamily="65" charset="-120"/>
                          <a:ea typeface="標楷體" panose="03000509000000000000" pitchFamily="65" charset="-120"/>
                        </a:rPr>
                        <a:t>或客運</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票價表或票根</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　</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3"/>
                  </a:ext>
                </a:extLst>
              </a:tr>
              <a:tr h="19621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日支費</a:t>
                      </a:r>
                      <a:br>
                        <a:rPr lang="zh-TW" altLang="en-US" sz="1800" u="none" strike="noStrike" dirty="0">
                          <a:effectLst/>
                          <a:latin typeface="標楷體" panose="03000509000000000000" pitchFamily="65" charset="-120"/>
                          <a:ea typeface="標楷體" panose="03000509000000000000" pitchFamily="65" charset="-120"/>
                        </a:rPr>
                      </a:br>
                      <a:r>
                        <a:rPr lang="en-US" altLang="zh-TW" sz="1800" u="none" strike="noStrike" dirty="0">
                          <a:effectLst/>
                          <a:latin typeface="標楷體" panose="03000509000000000000" pitchFamily="65" charset="-120"/>
                          <a:ea typeface="標楷體" panose="03000509000000000000" pitchFamily="65" charset="-120"/>
                        </a:rPr>
                        <a:t>(</a:t>
                      </a:r>
                      <a:r>
                        <a:rPr lang="zh-TW" altLang="en-US" sz="1800" u="none" strike="noStrike" dirty="0">
                          <a:effectLst/>
                          <a:latin typeface="標楷體" panose="03000509000000000000" pitchFamily="65" charset="-120"/>
                          <a:ea typeface="標楷體" panose="03000509000000000000" pitchFamily="65" charset="-120"/>
                        </a:rPr>
                        <a:t>國外</a:t>
                      </a:r>
                      <a:r>
                        <a:rPr lang="en-US" altLang="zh-TW" sz="1800" u="none" strike="noStrike" dirty="0">
                          <a:effectLst/>
                          <a:latin typeface="標楷體" panose="03000509000000000000" pitchFamily="65" charset="-120"/>
                          <a:ea typeface="標楷體" panose="03000509000000000000" pitchFamily="65" charset="-120"/>
                        </a:rPr>
                        <a:t>)</a:t>
                      </a:r>
                      <a:endParaRPr lang="en-US" altLang="zh-TW"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需備註日支費之計算式</a:t>
                      </a:r>
                      <a:br>
                        <a:rPr lang="zh-TW" altLang="en-US" sz="1400" u="none" strike="noStrike" dirty="0">
                          <a:effectLst/>
                          <a:latin typeface="標楷體" panose="03000509000000000000" pitchFamily="65" charset="-120"/>
                          <a:ea typeface="標楷體" panose="03000509000000000000" pitchFamily="65" charset="-120"/>
                        </a:rPr>
                      </a:br>
                      <a:r>
                        <a:rPr lang="zh-TW" altLang="en-US" sz="1400" u="sng" strike="noStrike" dirty="0">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日支數額表</a:t>
                      </a:r>
                      <a:br>
                        <a:rPr lang="zh-TW" altLang="en-US" sz="1400" u="none" strike="noStrike" dirty="0">
                          <a:effectLst/>
                          <a:latin typeface="標楷體" panose="03000509000000000000" pitchFamily="65" charset="-120"/>
                          <a:ea typeface="標楷體" panose="03000509000000000000" pitchFamily="65" charset="-120"/>
                        </a:rPr>
                      </a:br>
                      <a:r>
                        <a:rPr lang="zh-TW" altLang="en-US" sz="1400" u="sng" strike="noStrike" dirty="0">
                          <a:effectLst/>
                          <a:latin typeface="標楷體" panose="03000509000000000000" pitchFamily="65" charset="-120"/>
                          <a:ea typeface="標楷體" panose="03000509000000000000" pitchFamily="65" charset="-120"/>
                        </a:rPr>
                        <a:t>及</a:t>
                      </a:r>
                      <a:r>
                        <a:rPr lang="zh-TW" altLang="en-US" sz="1400" u="none" strike="noStrike" dirty="0">
                          <a:effectLst/>
                          <a:latin typeface="標楷體" panose="03000509000000000000" pitchFamily="65" charset="-120"/>
                          <a:ea typeface="標楷體" panose="03000509000000000000" pitchFamily="65" charset="-120"/>
                        </a:rPr>
                        <a:t>匯率表</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計算式：</a:t>
                      </a:r>
                      <a:endParaRPr lang="en-US" altLang="zh-TW" sz="1400" u="none" strike="noStrike" dirty="0">
                        <a:effectLst/>
                        <a:latin typeface="標楷體" panose="03000509000000000000" pitchFamily="65" charset="-120"/>
                        <a:ea typeface="標楷體" panose="03000509000000000000" pitchFamily="65" charset="-120"/>
                      </a:endParaRPr>
                    </a:p>
                    <a:p>
                      <a:pPr marL="0" marR="0" indent="0" algn="l" defTabSz="914400" rtl="0" eaLnBrk="1" fontAlgn="ctr" latinLnBrk="0" hangingPunct="1">
                        <a:lnSpc>
                          <a:spcPct val="100000"/>
                        </a:lnSpc>
                        <a:spcBef>
                          <a:spcPts val="0"/>
                        </a:spcBef>
                        <a:spcAft>
                          <a:spcPts val="0"/>
                        </a:spcAft>
                        <a:buClrTx/>
                        <a:buSzTx/>
                        <a:buFontTx/>
                        <a:buNone/>
                        <a:tabLst/>
                        <a:defRPr/>
                      </a:pPr>
                      <a:r>
                        <a:rPr lang="zh-TW" altLang="en-US" sz="1400" u="none" strike="noStrike" dirty="0">
                          <a:effectLst/>
                          <a:latin typeface="標楷體" panose="03000509000000000000" pitchFamily="65" charset="-120"/>
                          <a:ea typeface="標楷體" panose="03000509000000000000" pitchFamily="65" charset="-120"/>
                        </a:rPr>
                        <a:t>日支額*天數</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詳備註</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出差前一天</a:t>
                      </a:r>
                      <a:r>
                        <a:rPr lang="zh-TW" altLang="en-US" sz="1400" u="sng" strike="noStrike" dirty="0">
                          <a:solidFill>
                            <a:srgbClr val="FF0000"/>
                          </a:solidFill>
                          <a:effectLst/>
                          <a:latin typeface="標楷體" panose="03000509000000000000" pitchFamily="65" charset="-120"/>
                          <a:ea typeface="標楷體" panose="03000509000000000000" pitchFamily="65" charset="-120"/>
                        </a:rPr>
                        <a:t>即期賣出</a:t>
                      </a:r>
                      <a:r>
                        <a:rPr lang="zh-TW" altLang="en-US" sz="1400" u="none" strike="noStrike" dirty="0">
                          <a:effectLst/>
                          <a:latin typeface="標楷體" panose="03000509000000000000" pitchFamily="65" charset="-120"/>
                          <a:ea typeface="標楷體" panose="03000509000000000000" pitchFamily="65" charset="-120"/>
                        </a:rPr>
                        <a:t>匯率</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p>
                      <a:pPr algn="l" fontAlgn="ct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lang="zh-TW" altLang="en-US" sz="1400" u="none" strike="noStrike" dirty="0">
                          <a:effectLst/>
                          <a:latin typeface="標楷體" panose="03000509000000000000" pitchFamily="65" charset="-120"/>
                          <a:ea typeface="標楷體" panose="03000509000000000000" pitchFamily="65" charset="-120"/>
                        </a:rPr>
                        <a:t>天數怎麼算：</a:t>
                      </a: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lang="zh-TW" altLang="en-US" sz="1400" u="none" strike="noStrike" dirty="0">
                          <a:effectLst/>
                          <a:latin typeface="標楷體" panose="03000509000000000000" pitchFamily="65" charset="-120"/>
                          <a:ea typeface="標楷體" panose="03000509000000000000" pitchFamily="65" charset="-120"/>
                        </a:rPr>
                        <a:t>若當日</a:t>
                      </a:r>
                      <a:r>
                        <a:rPr lang="zh-TW" altLang="en-US" sz="1400" u="sng" strike="noStrike" dirty="0">
                          <a:effectLst/>
                          <a:latin typeface="標楷體" panose="03000509000000000000" pitchFamily="65" charset="-120"/>
                          <a:ea typeface="標楷體" panose="03000509000000000000" pitchFamily="65" charset="-120"/>
                        </a:rPr>
                        <a:t>未</a:t>
                      </a:r>
                      <a:r>
                        <a:rPr lang="zh-TW" altLang="en-US" sz="1400" u="none" strike="noStrike" dirty="0">
                          <a:effectLst/>
                          <a:latin typeface="標楷體" panose="03000509000000000000" pitchFamily="65" charset="-120"/>
                          <a:ea typeface="標楷體" panose="03000509000000000000" pitchFamily="65" charset="-120"/>
                        </a:rPr>
                        <a:t>住宿則為</a:t>
                      </a:r>
                      <a:r>
                        <a:rPr lang="en-US" altLang="zh-TW" sz="1400" u="none" strike="noStrike" dirty="0">
                          <a:effectLst/>
                          <a:latin typeface="標楷體" panose="03000509000000000000" pitchFamily="65" charset="-120"/>
                          <a:ea typeface="標楷體" panose="03000509000000000000" pitchFamily="65" charset="-120"/>
                        </a:rPr>
                        <a:t>0.3</a:t>
                      </a:r>
                      <a:r>
                        <a:rPr lang="zh-TW" altLang="en-US" sz="1400" u="none" strike="noStrike" dirty="0">
                          <a:effectLst/>
                          <a:latin typeface="標楷體" panose="03000509000000000000" pitchFamily="65" charset="-120"/>
                          <a:ea typeface="標楷體" panose="03000509000000000000" pitchFamily="65" charset="-120"/>
                        </a:rPr>
                        <a:t>天</a:t>
                      </a:r>
                      <a:r>
                        <a:rPr lang="en-US" altLang="zh-TW" sz="1400" u="none" strike="noStrike" dirty="0">
                          <a:effectLst/>
                          <a:latin typeface="標楷體" panose="03000509000000000000" pitchFamily="65" charset="-120"/>
                          <a:ea typeface="標楷體" panose="03000509000000000000" pitchFamily="65" charset="-120"/>
                        </a:rPr>
                        <a:t>(</a:t>
                      </a:r>
                      <a:r>
                        <a:rPr lang="zh-TW" altLang="en-US" sz="1400" u="none" strike="noStrike" dirty="0">
                          <a:effectLst/>
                          <a:latin typeface="標楷體" panose="03000509000000000000" pitchFamily="65" charset="-120"/>
                          <a:ea typeface="標楷體" panose="03000509000000000000" pitchFamily="65" charset="-120"/>
                        </a:rPr>
                        <a:t>在飛機上過夜</a:t>
                      </a:r>
                      <a:r>
                        <a:rPr lang="en-US" altLang="zh-TW" sz="1400" u="none" strike="noStrike" dirty="0">
                          <a:effectLst/>
                          <a:latin typeface="標楷體" panose="03000509000000000000" pitchFamily="65" charset="-120"/>
                          <a:ea typeface="標楷體" panose="03000509000000000000" pitchFamily="65" charset="-120"/>
                        </a:rPr>
                        <a:t>or</a:t>
                      </a:r>
                      <a:r>
                        <a:rPr lang="zh-TW" altLang="en-US" sz="1400" u="none" strike="noStrike" dirty="0">
                          <a:effectLst/>
                          <a:latin typeface="標楷體" panose="03000509000000000000" pitchFamily="65" charset="-120"/>
                          <a:ea typeface="標楷體" panose="03000509000000000000" pitchFamily="65" charset="-120"/>
                        </a:rPr>
                        <a:t>回程當日</a:t>
                      </a:r>
                      <a:r>
                        <a:rPr lang="en-US" altLang="zh-TW" sz="1400" u="none" strike="noStrike" dirty="0">
                          <a:effectLst/>
                          <a:latin typeface="標楷體" panose="03000509000000000000" pitchFamily="65" charset="-120"/>
                          <a:ea typeface="標楷體" panose="03000509000000000000" pitchFamily="65" charset="-120"/>
                        </a:rPr>
                        <a:t>)</a:t>
                      </a:r>
                      <a:br>
                        <a:rPr lang="en-US" altLang="zh-TW" sz="1400" u="none" strike="noStrike" dirty="0">
                          <a:effectLst/>
                          <a:latin typeface="標楷體" panose="03000509000000000000" pitchFamily="65" charset="-120"/>
                          <a:ea typeface="標楷體" panose="03000509000000000000" pitchFamily="65" charset="-120"/>
                        </a:rPr>
                      </a:br>
                      <a:r>
                        <a:rPr lang="en-US" altLang="zh-TW" sz="1400" u="none" strike="noStrike" dirty="0">
                          <a:effectLst/>
                          <a:latin typeface="標楷體" panose="03000509000000000000" pitchFamily="65" charset="-120"/>
                          <a:ea typeface="標楷體" panose="03000509000000000000" pitchFamily="65" charset="-120"/>
                        </a:rPr>
                        <a:t>ex:1/1</a:t>
                      </a:r>
                      <a:r>
                        <a:rPr lang="zh-TW" altLang="en-US" sz="1400" u="none" strike="noStrike" dirty="0">
                          <a:effectLst/>
                          <a:latin typeface="標楷體" panose="03000509000000000000" pitchFamily="65" charset="-120"/>
                          <a:ea typeface="標楷體" panose="03000509000000000000" pitchFamily="65" charset="-120"/>
                        </a:rPr>
                        <a:t>搭機</a:t>
                      </a:r>
                      <a:r>
                        <a:rPr lang="en-US" altLang="zh-TW" sz="1400" u="none" strike="noStrike" dirty="0">
                          <a:effectLst/>
                          <a:latin typeface="標楷體" panose="03000509000000000000" pitchFamily="65" charset="-120"/>
                          <a:ea typeface="標楷體" panose="03000509000000000000" pitchFamily="65" charset="-120"/>
                        </a:rPr>
                        <a:t>1/2</a:t>
                      </a:r>
                      <a:r>
                        <a:rPr lang="zh-TW" altLang="en-US" sz="1400" u="none" strike="noStrike" dirty="0">
                          <a:effectLst/>
                          <a:latin typeface="標楷體" panose="03000509000000000000" pitchFamily="65" charset="-120"/>
                          <a:ea typeface="標楷體" panose="03000509000000000000" pitchFamily="65" charset="-120"/>
                        </a:rPr>
                        <a:t>到達目的地</a:t>
                      </a:r>
                      <a:r>
                        <a:rPr lang="en-US" altLang="zh-TW" sz="1400" u="none" strike="noStrike" dirty="0">
                          <a:effectLst/>
                          <a:latin typeface="標楷體" panose="03000509000000000000" pitchFamily="65" charset="-120"/>
                          <a:ea typeface="標楷體" panose="03000509000000000000" pitchFamily="65" charset="-120"/>
                        </a:rPr>
                        <a:t>;1/5</a:t>
                      </a:r>
                      <a:r>
                        <a:rPr lang="zh-TW" altLang="en-US" sz="1400" u="none" strike="noStrike" dirty="0">
                          <a:effectLst/>
                          <a:latin typeface="標楷體" panose="03000509000000000000" pitchFamily="65" charset="-120"/>
                          <a:ea typeface="標楷體" panose="03000509000000000000" pitchFamily="65" charset="-120"/>
                        </a:rPr>
                        <a:t>號搭機</a:t>
                      </a:r>
                      <a:r>
                        <a:rPr lang="en-US" altLang="zh-TW" sz="1400" u="none" strike="noStrike" dirty="0">
                          <a:effectLst/>
                          <a:latin typeface="標楷體" panose="03000509000000000000" pitchFamily="65" charset="-120"/>
                          <a:ea typeface="標楷體" panose="03000509000000000000" pitchFamily="65" charset="-120"/>
                        </a:rPr>
                        <a:t>1/6</a:t>
                      </a:r>
                      <a:r>
                        <a:rPr lang="zh-TW" altLang="en-US" sz="1400" u="none" strike="noStrike" dirty="0">
                          <a:effectLst/>
                          <a:latin typeface="標楷體" panose="03000509000000000000" pitchFamily="65" charset="-120"/>
                          <a:ea typeface="標楷體" panose="03000509000000000000" pitchFamily="65" charset="-120"/>
                        </a:rPr>
                        <a:t>回到台灣，天數為</a:t>
                      </a:r>
                      <a:r>
                        <a:rPr lang="en-US" altLang="zh-TW" sz="1400" u="none" strike="noStrike" dirty="0">
                          <a:effectLst/>
                          <a:latin typeface="標楷體" panose="03000509000000000000" pitchFamily="65" charset="-120"/>
                          <a:ea typeface="標楷體" panose="03000509000000000000" pitchFamily="65" charset="-120"/>
                        </a:rPr>
                        <a:t>0.3+1+1+1+0.3+0.3=3.9</a:t>
                      </a:r>
                      <a:r>
                        <a:rPr lang="zh-TW" altLang="en-US" sz="1400" u="none" strike="noStrike" dirty="0">
                          <a:effectLst/>
                          <a:latin typeface="標楷體" panose="03000509000000000000" pitchFamily="65" charset="-120"/>
                          <a:ea typeface="標楷體" panose="03000509000000000000" pitchFamily="65" charset="-120"/>
                        </a:rPr>
                        <a:t>天</a:t>
                      </a:r>
                      <a:br>
                        <a:rPr lang="zh-TW" altLang="en-US" sz="1400" u="none" strike="noStrike" dirty="0">
                          <a:effectLst/>
                          <a:latin typeface="標楷體" panose="03000509000000000000" pitchFamily="65" charset="-120"/>
                          <a:ea typeface="標楷體" panose="03000509000000000000" pitchFamily="65" charset="-120"/>
                        </a:rPr>
                      </a:br>
                      <a:endParaRPr lang="en-US" altLang="zh-TW" sz="1400" u="none" strike="noStrike" dirty="0">
                        <a:effectLst/>
                        <a:latin typeface="標楷體" panose="03000509000000000000" pitchFamily="65" charset="-120"/>
                        <a:ea typeface="標楷體" panose="03000509000000000000" pitchFamily="65" charset="-120"/>
                      </a:endParaRPr>
                    </a:p>
                    <a:p>
                      <a:pPr algn="l" fontAlgn="ctr"/>
                      <a:r>
                        <a:rPr lang="zh-TW" altLang="en-US" sz="1400" u="none" strike="noStrike" dirty="0">
                          <a:effectLst/>
                          <a:latin typeface="標楷體" panose="03000509000000000000" pitchFamily="65" charset="-120"/>
                          <a:ea typeface="標楷體" panose="03000509000000000000" pitchFamily="65" charset="-120"/>
                        </a:rPr>
                        <a:t>*日支數額：「中央政府各機關派赴國外各地區出差人員生活費日支數額表」</a:t>
                      </a:r>
                      <a:br>
                        <a:rPr lang="zh-TW" altLang="en-US" sz="1400" u="none" strike="noStrike" dirty="0">
                          <a:effectLst/>
                          <a:latin typeface="標楷體" panose="03000509000000000000" pitchFamily="65" charset="-120"/>
                          <a:ea typeface="標楷體" panose="03000509000000000000" pitchFamily="65" charset="-120"/>
                        </a:rPr>
                      </a:br>
                      <a:r>
                        <a:rPr lang="zh-TW" altLang="en-US" sz="1400" u="none" strike="noStrike" dirty="0">
                          <a:effectLst/>
                          <a:latin typeface="標楷體" panose="03000509000000000000" pitchFamily="65" charset="-120"/>
                          <a:ea typeface="標楷體" panose="03000509000000000000" pitchFamily="65" charset="-120"/>
                        </a:rPr>
                        <a:t>*匯率上臺銀網站查詢</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4"/>
                  </a:ext>
                </a:extLst>
              </a:tr>
              <a:tr h="209550">
                <a:tc>
                  <a:txBody>
                    <a:bodyPr/>
                    <a:lstStyle/>
                    <a:p>
                      <a:pPr algn="ctr" fontAlgn="ctr"/>
                      <a:r>
                        <a:rPr lang="zh-TW" altLang="en-US" sz="1800" u="none" strike="noStrike" dirty="0">
                          <a:effectLst/>
                          <a:latin typeface="標楷體" panose="03000509000000000000" pitchFamily="65" charset="-120"/>
                          <a:ea typeface="標楷體" panose="03000509000000000000" pitchFamily="65" charset="-120"/>
                        </a:rPr>
                        <a:t>報名費</a:t>
                      </a:r>
                      <a:endParaRPr lang="zh-TW" altLang="en-US" sz="18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noFill/>
                  </a:tcPr>
                </a:tc>
                <a:tc>
                  <a:txBody>
                    <a:bodyPr/>
                    <a:lstStyle/>
                    <a:p>
                      <a:pPr algn="l" fontAlgn="ctr"/>
                      <a:r>
                        <a:rPr lang="en-US" sz="1400" u="none" strike="noStrike" dirty="0">
                          <a:effectLst/>
                          <a:latin typeface="標楷體" panose="03000509000000000000" pitchFamily="65" charset="-120"/>
                          <a:ea typeface="標楷體" panose="03000509000000000000" pitchFamily="65" charset="-120"/>
                        </a:rPr>
                        <a:t>Invoice</a:t>
                      </a:r>
                      <a:endParaRPr 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tc>
                  <a:txBody>
                    <a:bodyPr/>
                    <a:lstStyle/>
                    <a:p>
                      <a:pPr algn="l" fontAlgn="ctr"/>
                      <a:r>
                        <a:rPr lang="zh-TW" altLang="en-US" sz="1400" u="none" strike="noStrike" dirty="0">
                          <a:effectLst/>
                          <a:latin typeface="標楷體" panose="03000509000000000000" pitchFamily="65" charset="-120"/>
                          <a:ea typeface="標楷體" panose="03000509000000000000" pitchFamily="65" charset="-120"/>
                        </a:rPr>
                        <a:t>若刷外幣則附上刷卡帳單影本</a:t>
                      </a:r>
                      <a:endParaRPr lang="zh-TW" altLang="en-US" sz="1400" b="0" i="0" u="none" strike="noStrike" dirty="0">
                        <a:solidFill>
                          <a:srgbClr val="000000"/>
                        </a:solidFill>
                        <a:effectLst/>
                        <a:latin typeface="標楷體" panose="03000509000000000000" pitchFamily="65" charset="-120"/>
                        <a:ea typeface="標楷體" panose="03000509000000000000" pitchFamily="65" charset="-120"/>
                      </a:endParaRPr>
                    </a:p>
                  </a:txBody>
                  <a:tcPr marL="9525" marR="9525" marT="9525" marB="0" anchor="ctr"/>
                </a:tc>
                <a:extLst>
                  <a:ext uri="{0D108BD9-81ED-4DB2-BD59-A6C34878D82A}">
                    <a16:rowId xmlns="" xmlns:a16="http://schemas.microsoft.com/office/drawing/2014/main" val="10005"/>
                  </a:ext>
                </a:extLst>
              </a:tr>
            </a:tbl>
          </a:graphicData>
        </a:graphic>
      </p:graphicFrame>
      <p:sp>
        <p:nvSpPr>
          <p:cNvPr id="14" name="書卷 (水平) 13"/>
          <p:cNvSpPr/>
          <p:nvPr/>
        </p:nvSpPr>
        <p:spPr>
          <a:xfrm>
            <a:off x="5076056" y="5906008"/>
            <a:ext cx="2664296" cy="792088"/>
          </a:xfrm>
          <a:prstGeom prst="horizontalScroll">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b="1" dirty="0">
                <a:solidFill>
                  <a:srgbClr val="0000FF"/>
                </a:solidFill>
                <a:latin typeface="標楷體" panose="03000509000000000000" pitchFamily="65" charset="-120"/>
                <a:ea typeface="標楷體" panose="03000509000000000000" pitchFamily="65" charset="-120"/>
              </a:rPr>
              <a:t>國外差旅</a:t>
            </a:r>
            <a:endParaRPr lang="en-US" altLang="zh-TW" sz="1600" b="1" dirty="0">
              <a:solidFill>
                <a:srgbClr val="0000FF"/>
              </a:solidFill>
              <a:latin typeface="標楷體" panose="03000509000000000000" pitchFamily="65" charset="-120"/>
              <a:ea typeface="標楷體" panose="03000509000000000000" pitchFamily="65" charset="-120"/>
            </a:endParaRPr>
          </a:p>
          <a:p>
            <a:pPr algn="ctr"/>
            <a:r>
              <a:rPr lang="zh-TW" altLang="en-US" sz="1600" b="1" dirty="0">
                <a:solidFill>
                  <a:srgbClr val="0000FF"/>
                </a:solidFill>
                <a:latin typeface="標楷體" panose="03000509000000000000" pitchFamily="65" charset="-120"/>
                <a:ea typeface="標楷體" panose="03000509000000000000" pitchFamily="65" charset="-120"/>
              </a:rPr>
              <a:t>詳國外出差旅費報支要點</a:t>
            </a:r>
          </a:p>
        </p:txBody>
      </p:sp>
      <p:sp>
        <p:nvSpPr>
          <p:cNvPr id="15" name="直排文字版面配置區 1"/>
          <p:cNvSpPr txBox="1">
            <a:spLocks/>
          </p:cNvSpPr>
          <p:nvPr/>
        </p:nvSpPr>
        <p:spPr>
          <a:xfrm>
            <a:off x="457200" y="980728"/>
            <a:ext cx="4040188" cy="639762"/>
          </a:xfrm>
          <a:prstGeom prst="rect">
            <a:avLst/>
          </a:prstGeom>
        </p:spPr>
        <p:txBody>
          <a:bodyPr vert="horz"/>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fontAlgn="auto">
              <a:spcAft>
                <a:spcPts val="0"/>
              </a:spcAft>
              <a:buNone/>
            </a:pPr>
            <a:r>
              <a:rPr lang="zh-TW" altLang="en-US" sz="2800" dirty="0">
                <a:latin typeface="標楷體" panose="03000509000000000000" pitchFamily="65" charset="-120"/>
                <a:ea typeface="標楷體" panose="03000509000000000000" pitchFamily="65" charset="-120"/>
              </a:rPr>
              <a:t>差旅費佐證</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431" y="1484784"/>
            <a:ext cx="8053338" cy="47803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3316" name="內容版面配置區 2"/>
          <p:cNvSpPr>
            <a:spLocks noGrp="1"/>
          </p:cNvSpPr>
          <p:nvPr>
            <p:ph idx="1"/>
          </p:nvPr>
        </p:nvSpPr>
        <p:spPr>
          <a:xfrm>
            <a:off x="150813" y="445293"/>
            <a:ext cx="2476972" cy="654845"/>
          </a:xfrm>
        </p:spPr>
        <p:txBody>
          <a:bodyPr>
            <a:normAutofit/>
          </a:bodyPr>
          <a:lstStyle/>
          <a:p>
            <a:r>
              <a:rPr lang="zh-TW" altLang="en-US" sz="2800" dirty="0">
                <a:latin typeface="標楷體" panose="03000509000000000000" pitchFamily="65" charset="-120"/>
                <a:ea typeface="標楷體" panose="03000509000000000000" pitchFamily="65" charset="-120"/>
              </a:rPr>
              <a:t>二聯式發票</a:t>
            </a:r>
            <a:endParaRPr lang="en-US" altLang="zh-TW" sz="2400" dirty="0">
              <a:latin typeface="標楷體" panose="03000509000000000000" pitchFamily="65" charset="-120"/>
              <a:ea typeface="標楷體" panose="03000509000000000000" pitchFamily="65" charset="-120"/>
            </a:endParaRPr>
          </a:p>
          <a:p>
            <a:pPr lvl="1"/>
            <a:endParaRPr lang="en-US" altLang="zh-TW" sz="2400" dirty="0">
              <a:latin typeface="標楷體" panose="03000509000000000000" pitchFamily="65" charset="-120"/>
              <a:ea typeface="標楷體" panose="03000509000000000000" pitchFamily="65" charset="-120"/>
            </a:endParaRPr>
          </a:p>
        </p:txBody>
      </p:sp>
      <p:sp>
        <p:nvSpPr>
          <p:cNvPr id="13317" name="日期版面配置區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en-US" altLang="zh-TW" sz="1400" dirty="0">
                <a:solidFill>
                  <a:schemeClr val="bg1"/>
                </a:solidFill>
                <a:latin typeface="標楷體" panose="03000509000000000000" pitchFamily="65" charset="-120"/>
              </a:rPr>
              <a:t>2016/08/18</a:t>
            </a:r>
          </a:p>
        </p:txBody>
      </p:sp>
      <p:sp>
        <p:nvSpPr>
          <p:cNvPr id="13318"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5DD78D72-D334-4772-B42D-C9764AADBDF3}" type="slidenum">
              <a:rPr lang="en-US" altLang="zh-TW">
                <a:latin typeface="標楷體" panose="03000509000000000000" pitchFamily="65" charset="-120"/>
                <a:ea typeface="標楷體" panose="03000509000000000000" pitchFamily="65" charset="-120"/>
              </a:rPr>
              <a:pPr/>
              <a:t>20</a:t>
            </a:fld>
            <a:endParaRPr lang="en-US" altLang="zh-TW">
              <a:latin typeface="標楷體" panose="03000509000000000000" pitchFamily="65" charset="-120"/>
              <a:ea typeface="標楷體" panose="03000509000000000000" pitchFamily="65" charset="-120"/>
            </a:endParaRPr>
          </a:p>
        </p:txBody>
      </p:sp>
      <p:sp>
        <p:nvSpPr>
          <p:cNvPr id="16" name="矩形 15"/>
          <p:cNvSpPr/>
          <p:nvPr/>
        </p:nvSpPr>
        <p:spPr>
          <a:xfrm>
            <a:off x="468313" y="2159000"/>
            <a:ext cx="2998787"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7" name="矩形 16"/>
          <p:cNvSpPr/>
          <p:nvPr/>
        </p:nvSpPr>
        <p:spPr>
          <a:xfrm>
            <a:off x="3492500" y="2060575"/>
            <a:ext cx="2998788"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8" name="矩形 17"/>
          <p:cNvSpPr/>
          <p:nvPr/>
        </p:nvSpPr>
        <p:spPr>
          <a:xfrm>
            <a:off x="468312" y="3175000"/>
            <a:ext cx="5183807" cy="69994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9" name="矩形 18"/>
          <p:cNvSpPr/>
          <p:nvPr/>
        </p:nvSpPr>
        <p:spPr>
          <a:xfrm>
            <a:off x="468313" y="5373688"/>
            <a:ext cx="5399087" cy="38576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0" name="矩形圖說文字 19"/>
          <p:cNvSpPr/>
          <p:nvPr/>
        </p:nvSpPr>
        <p:spPr>
          <a:xfrm>
            <a:off x="2303463" y="2708275"/>
            <a:ext cx="3924300" cy="576263"/>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買受人：弘光科技大學</a:t>
            </a:r>
          </a:p>
        </p:txBody>
      </p:sp>
      <p:sp>
        <p:nvSpPr>
          <p:cNvPr id="21" name="矩形圖說文字 20"/>
          <p:cNvSpPr/>
          <p:nvPr/>
        </p:nvSpPr>
        <p:spPr>
          <a:xfrm>
            <a:off x="3176588" y="1341438"/>
            <a:ext cx="2403475" cy="576262"/>
          </a:xfrm>
          <a:prstGeom prst="wedgeRectCallout">
            <a:avLst>
              <a:gd name="adj1" fmla="val 49807"/>
              <a:gd name="adj2" fmla="val 7330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日期是否完整</a:t>
            </a:r>
          </a:p>
        </p:txBody>
      </p:sp>
      <p:sp>
        <p:nvSpPr>
          <p:cNvPr id="22" name="矩形圖說文字 21"/>
          <p:cNvSpPr/>
          <p:nvPr/>
        </p:nvSpPr>
        <p:spPr>
          <a:xfrm>
            <a:off x="1784401" y="4029611"/>
            <a:ext cx="4706887" cy="876348"/>
          </a:xfrm>
          <a:prstGeom prst="wedgeRectCallout">
            <a:avLst>
              <a:gd name="adj1" fmla="val -53216"/>
              <a:gd name="adj2" fmla="val -72543"/>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單價、數量是否完整           </a:t>
            </a:r>
            <a:r>
              <a:rPr lang="en-US" altLang="zh-TW" sz="2800" dirty="0">
                <a:solidFill>
                  <a:schemeClr val="bg1"/>
                </a:solidFill>
                <a:latin typeface="標楷體" panose="03000509000000000000" pitchFamily="65" charset="-120"/>
                <a:ea typeface="標楷體" panose="03000509000000000000" pitchFamily="65" charset="-120"/>
              </a:rPr>
              <a:t>(</a:t>
            </a:r>
            <a:r>
              <a:rPr lang="zh-TW" altLang="en-US" sz="2800" dirty="0">
                <a:solidFill>
                  <a:schemeClr val="bg1"/>
                </a:solidFill>
                <a:latin typeface="標楷體" panose="03000509000000000000" pitchFamily="65" charset="-120"/>
                <a:ea typeface="標楷體" panose="03000509000000000000" pitchFamily="65" charset="-120"/>
              </a:rPr>
              <a:t>勿用一批等標示不清字眼</a:t>
            </a:r>
            <a:r>
              <a:rPr lang="en-US" altLang="zh-TW" sz="2800" dirty="0">
                <a:solidFill>
                  <a:schemeClr val="bg1"/>
                </a:solidFill>
                <a:latin typeface="標楷體" panose="03000509000000000000" pitchFamily="65" charset="-120"/>
                <a:ea typeface="標楷體" panose="03000509000000000000" pitchFamily="65" charset="-120"/>
              </a:rPr>
              <a:t>)</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3" name="矩形圖說文字 22"/>
          <p:cNvSpPr/>
          <p:nvPr/>
        </p:nvSpPr>
        <p:spPr>
          <a:xfrm>
            <a:off x="3222625" y="4617034"/>
            <a:ext cx="3243609" cy="577850"/>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大寫金額是否正確</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5" name="矩形圖說文字 24"/>
          <p:cNvSpPr/>
          <p:nvPr/>
        </p:nvSpPr>
        <p:spPr>
          <a:xfrm>
            <a:off x="6708009" y="2952492"/>
            <a:ext cx="1771152" cy="831001"/>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發票章是否有蓋</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6" name="矩形 25"/>
          <p:cNvSpPr/>
          <p:nvPr/>
        </p:nvSpPr>
        <p:spPr>
          <a:xfrm>
            <a:off x="5980732" y="3946456"/>
            <a:ext cx="2079079" cy="174102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anose="03000509000000000000" pitchFamily="65" charset="-120"/>
                <a:ea typeface="標楷體" panose="03000509000000000000" pitchFamily="65" charset="-120"/>
              </a:rPr>
              <a:t>五、憑證說明</a:t>
            </a:r>
          </a:p>
        </p:txBody>
      </p:sp>
    </p:spTree>
    <p:extLst>
      <p:ext uri="{BB962C8B-B14F-4D97-AF65-F5344CB8AC3E}">
        <p14:creationId xmlns:p14="http://schemas.microsoft.com/office/powerpoint/2010/main" val="2750593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strVal val="#ppt_w+.3"/>
                                          </p:val>
                                        </p:tav>
                                        <p:tav tm="100000">
                                          <p:val>
                                            <p:strVal val="#ppt_w"/>
                                          </p:val>
                                        </p:tav>
                                      </p:tavLst>
                                    </p:anim>
                                    <p:anim calcmode="lin" valueType="num">
                                      <p:cBhvr>
                                        <p:cTn id="8" dur="1000" fill="hold"/>
                                        <p:tgtEl>
                                          <p:spTgt spid="16"/>
                                        </p:tgtEl>
                                        <p:attrNameLst>
                                          <p:attrName>ppt_h</p:attrName>
                                        </p:attrNameLst>
                                      </p:cBhvr>
                                      <p:tavLst>
                                        <p:tav tm="0">
                                          <p:val>
                                            <p:strVal val="#ppt_h"/>
                                          </p:val>
                                        </p:tav>
                                        <p:tav tm="100000">
                                          <p:val>
                                            <p:strVal val="#ppt_h"/>
                                          </p:val>
                                        </p:tav>
                                      </p:tavLst>
                                    </p:anim>
                                    <p:animEffect transition="in" filter="fade">
                                      <p:cBhvr>
                                        <p:cTn id="9" dur="1000"/>
                                        <p:tgtEl>
                                          <p:spTgt spid="16"/>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anim calcmode="lin" valueType="num">
                                      <p:cBhvr>
                                        <p:cTn id="13" dur="500" fill="hold"/>
                                        <p:tgtEl>
                                          <p:spTgt spid="20"/>
                                        </p:tgtEl>
                                        <p:attrNameLst>
                                          <p:attrName>ppt_x</p:attrName>
                                        </p:attrNameLst>
                                      </p:cBhvr>
                                      <p:tavLst>
                                        <p:tav tm="0">
                                          <p:val>
                                            <p:strVal val="#ppt_x"/>
                                          </p:val>
                                        </p:tav>
                                        <p:tav tm="100000">
                                          <p:val>
                                            <p:strVal val="#ppt_x"/>
                                          </p:val>
                                        </p:tav>
                                      </p:tavLst>
                                    </p:anim>
                                    <p:anim calcmode="lin" valueType="num">
                                      <p:cBhvr>
                                        <p:cTn id="14" dur="5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0" presetClass="entr" presetSubtype="0" decel="10000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strVal val="#ppt_w+.3"/>
                                          </p:val>
                                        </p:tav>
                                        <p:tav tm="100000">
                                          <p:val>
                                            <p:strVal val="#ppt_w"/>
                                          </p:val>
                                        </p:tav>
                                      </p:tavLst>
                                    </p:anim>
                                    <p:anim calcmode="lin" valueType="num">
                                      <p:cBhvr>
                                        <p:cTn id="20" dur="1000" fill="hold"/>
                                        <p:tgtEl>
                                          <p:spTgt spid="17"/>
                                        </p:tgtEl>
                                        <p:attrNameLst>
                                          <p:attrName>ppt_h</p:attrName>
                                        </p:attrNameLst>
                                      </p:cBhvr>
                                      <p:tavLst>
                                        <p:tav tm="0">
                                          <p:val>
                                            <p:strVal val="#ppt_h"/>
                                          </p:val>
                                        </p:tav>
                                        <p:tav tm="100000">
                                          <p:val>
                                            <p:strVal val="#ppt_h"/>
                                          </p:val>
                                        </p:tav>
                                      </p:tavLst>
                                    </p:anim>
                                    <p:animEffect transition="in" filter="fade">
                                      <p:cBhvr>
                                        <p:cTn id="21" dur="1000"/>
                                        <p:tgtEl>
                                          <p:spTgt spid="17"/>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anim calcmode="lin" valueType="num">
                                      <p:cBhvr>
                                        <p:cTn id="25" dur="500" fill="hold"/>
                                        <p:tgtEl>
                                          <p:spTgt spid="21"/>
                                        </p:tgtEl>
                                        <p:attrNameLst>
                                          <p:attrName>ppt_x</p:attrName>
                                        </p:attrNameLst>
                                      </p:cBhvr>
                                      <p:tavLst>
                                        <p:tav tm="0">
                                          <p:val>
                                            <p:strVal val="#ppt_x"/>
                                          </p:val>
                                        </p:tav>
                                        <p:tav tm="100000">
                                          <p:val>
                                            <p:strVal val="#ppt_x"/>
                                          </p:val>
                                        </p:tav>
                                      </p:tavLst>
                                    </p:anim>
                                    <p:anim calcmode="lin" valueType="num">
                                      <p:cBhvr>
                                        <p:cTn id="26" dur="500" fill="hold"/>
                                        <p:tgtEl>
                                          <p:spTgt spid="21"/>
                                        </p:tgtEl>
                                        <p:attrNameLst>
                                          <p:attrName>ppt_y</p:attrName>
                                        </p:attrNameLst>
                                      </p:cBhvr>
                                      <p:tavLst>
                                        <p:tav tm="0">
                                          <p:val>
                                            <p:strVal val="#ppt_y+.1"/>
                                          </p:val>
                                        </p:tav>
                                        <p:tav tm="100000">
                                          <p:val>
                                            <p:strVal val="#ppt_y"/>
                                          </p:val>
                                        </p:tav>
                                      </p:tavLst>
                                    </p:anim>
                                  </p:childTnLst>
                                </p:cTn>
                              </p:par>
                              <p:par>
                                <p:cTn id="27" presetID="10" presetClass="exit" presetSubtype="0" fill="hold" grpId="1" nodeType="withEffect">
                                  <p:stCondLst>
                                    <p:cond delay="0"/>
                                  </p:stCondLst>
                                  <p:childTnLst>
                                    <p:animEffect transition="out" filter="fade">
                                      <p:cBhvr>
                                        <p:cTn id="28" dur="1000"/>
                                        <p:tgtEl>
                                          <p:spTgt spid="16"/>
                                        </p:tgtEl>
                                      </p:cBhvr>
                                    </p:animEffect>
                                    <p:set>
                                      <p:cBhvr>
                                        <p:cTn id="29" dur="1" fill="hold">
                                          <p:stCondLst>
                                            <p:cond delay="999"/>
                                          </p:stCondLst>
                                        </p:cTn>
                                        <p:tgtEl>
                                          <p:spTgt spid="16"/>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20"/>
                                        </p:tgtEl>
                                      </p:cBhvr>
                                    </p:animEffect>
                                    <p:set>
                                      <p:cBhvr>
                                        <p:cTn id="32" dur="1" fill="hold">
                                          <p:stCondLst>
                                            <p:cond delay="499"/>
                                          </p:stCondLst>
                                        </p:cTn>
                                        <p:tgtEl>
                                          <p:spTgt spid="20"/>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50" presetClass="entr" presetSubtype="0" decel="10000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1000" fill="hold"/>
                                        <p:tgtEl>
                                          <p:spTgt spid="18"/>
                                        </p:tgtEl>
                                        <p:attrNameLst>
                                          <p:attrName>ppt_w</p:attrName>
                                        </p:attrNameLst>
                                      </p:cBhvr>
                                      <p:tavLst>
                                        <p:tav tm="0">
                                          <p:val>
                                            <p:strVal val="#ppt_w+.3"/>
                                          </p:val>
                                        </p:tav>
                                        <p:tav tm="100000">
                                          <p:val>
                                            <p:strVal val="#ppt_w"/>
                                          </p:val>
                                        </p:tav>
                                      </p:tavLst>
                                    </p:anim>
                                    <p:anim calcmode="lin" valueType="num">
                                      <p:cBhvr>
                                        <p:cTn id="38" dur="1000" fill="hold"/>
                                        <p:tgtEl>
                                          <p:spTgt spid="18"/>
                                        </p:tgtEl>
                                        <p:attrNameLst>
                                          <p:attrName>ppt_h</p:attrName>
                                        </p:attrNameLst>
                                      </p:cBhvr>
                                      <p:tavLst>
                                        <p:tav tm="0">
                                          <p:val>
                                            <p:strVal val="#ppt_h"/>
                                          </p:val>
                                        </p:tav>
                                        <p:tav tm="100000">
                                          <p:val>
                                            <p:strVal val="#ppt_h"/>
                                          </p:val>
                                        </p:tav>
                                      </p:tavLst>
                                    </p:anim>
                                    <p:animEffect transition="in" filter="fade">
                                      <p:cBhvr>
                                        <p:cTn id="39" dur="1000"/>
                                        <p:tgtEl>
                                          <p:spTgt spid="18"/>
                                        </p:tgtEl>
                                      </p:cBhvr>
                                    </p:animEffect>
                                  </p:childTnLst>
                                </p:cTn>
                              </p:par>
                              <p:par>
                                <p:cTn id="40" presetID="42"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anim calcmode="lin" valueType="num">
                                      <p:cBhvr>
                                        <p:cTn id="43" dur="500" fill="hold"/>
                                        <p:tgtEl>
                                          <p:spTgt spid="22"/>
                                        </p:tgtEl>
                                        <p:attrNameLst>
                                          <p:attrName>ppt_x</p:attrName>
                                        </p:attrNameLst>
                                      </p:cBhvr>
                                      <p:tavLst>
                                        <p:tav tm="0">
                                          <p:val>
                                            <p:strVal val="#ppt_x"/>
                                          </p:val>
                                        </p:tav>
                                        <p:tav tm="100000">
                                          <p:val>
                                            <p:strVal val="#ppt_x"/>
                                          </p:val>
                                        </p:tav>
                                      </p:tavLst>
                                    </p:anim>
                                    <p:anim calcmode="lin" valueType="num">
                                      <p:cBhvr>
                                        <p:cTn id="44" dur="500" fill="hold"/>
                                        <p:tgtEl>
                                          <p:spTgt spid="22"/>
                                        </p:tgtEl>
                                        <p:attrNameLst>
                                          <p:attrName>ppt_y</p:attrName>
                                        </p:attrNameLst>
                                      </p:cBhvr>
                                      <p:tavLst>
                                        <p:tav tm="0">
                                          <p:val>
                                            <p:strVal val="#ppt_y+.1"/>
                                          </p:val>
                                        </p:tav>
                                        <p:tav tm="100000">
                                          <p:val>
                                            <p:strVal val="#ppt_y"/>
                                          </p:val>
                                        </p:tav>
                                      </p:tavLst>
                                    </p:anim>
                                  </p:childTnLst>
                                </p:cTn>
                              </p:par>
                              <p:par>
                                <p:cTn id="45" presetID="10" presetClass="exit" presetSubtype="0" fill="hold" grpId="1" nodeType="withEffect">
                                  <p:stCondLst>
                                    <p:cond delay="0"/>
                                  </p:stCondLst>
                                  <p:childTnLst>
                                    <p:animEffect transition="out" filter="fade">
                                      <p:cBhvr>
                                        <p:cTn id="46" dur="1000"/>
                                        <p:tgtEl>
                                          <p:spTgt spid="17"/>
                                        </p:tgtEl>
                                      </p:cBhvr>
                                    </p:animEffect>
                                    <p:set>
                                      <p:cBhvr>
                                        <p:cTn id="47" dur="1" fill="hold">
                                          <p:stCondLst>
                                            <p:cond delay="999"/>
                                          </p:stCondLst>
                                        </p:cTn>
                                        <p:tgtEl>
                                          <p:spTgt spid="17"/>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21"/>
                                        </p:tgtEl>
                                      </p:cBhvr>
                                    </p:animEffect>
                                    <p:set>
                                      <p:cBhvr>
                                        <p:cTn id="50" dur="1" fill="hold">
                                          <p:stCondLst>
                                            <p:cond delay="499"/>
                                          </p:stCondLst>
                                        </p:cTn>
                                        <p:tgtEl>
                                          <p:spTgt spid="21"/>
                                        </p:tgtEl>
                                        <p:attrNameLst>
                                          <p:attrName>style.visibility</p:attrName>
                                        </p:attrNameLst>
                                      </p:cBhvr>
                                      <p:to>
                                        <p:strVal val="hidden"/>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50" presetClass="entr" presetSubtype="0" decel="100000"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1000" fill="hold"/>
                                        <p:tgtEl>
                                          <p:spTgt spid="19"/>
                                        </p:tgtEl>
                                        <p:attrNameLst>
                                          <p:attrName>ppt_w</p:attrName>
                                        </p:attrNameLst>
                                      </p:cBhvr>
                                      <p:tavLst>
                                        <p:tav tm="0">
                                          <p:val>
                                            <p:strVal val="#ppt_w+.3"/>
                                          </p:val>
                                        </p:tav>
                                        <p:tav tm="100000">
                                          <p:val>
                                            <p:strVal val="#ppt_w"/>
                                          </p:val>
                                        </p:tav>
                                      </p:tavLst>
                                    </p:anim>
                                    <p:anim calcmode="lin" valueType="num">
                                      <p:cBhvr>
                                        <p:cTn id="56" dur="1000" fill="hold"/>
                                        <p:tgtEl>
                                          <p:spTgt spid="19"/>
                                        </p:tgtEl>
                                        <p:attrNameLst>
                                          <p:attrName>ppt_h</p:attrName>
                                        </p:attrNameLst>
                                      </p:cBhvr>
                                      <p:tavLst>
                                        <p:tav tm="0">
                                          <p:val>
                                            <p:strVal val="#ppt_h"/>
                                          </p:val>
                                        </p:tav>
                                        <p:tav tm="100000">
                                          <p:val>
                                            <p:strVal val="#ppt_h"/>
                                          </p:val>
                                        </p:tav>
                                      </p:tavLst>
                                    </p:anim>
                                    <p:animEffect transition="in" filter="fade">
                                      <p:cBhvr>
                                        <p:cTn id="57" dur="1000"/>
                                        <p:tgtEl>
                                          <p:spTgt spid="19"/>
                                        </p:tgtEl>
                                      </p:cBhvr>
                                    </p:animEffect>
                                  </p:childTnLst>
                                </p:cTn>
                              </p:par>
                              <p:par>
                                <p:cTn id="58" presetID="42" presetClass="entr" presetSubtype="0" fill="hold" grpId="0" nodeType="with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500"/>
                                        <p:tgtEl>
                                          <p:spTgt spid="23"/>
                                        </p:tgtEl>
                                      </p:cBhvr>
                                    </p:animEffect>
                                    <p:anim calcmode="lin" valueType="num">
                                      <p:cBhvr>
                                        <p:cTn id="61" dur="500" fill="hold"/>
                                        <p:tgtEl>
                                          <p:spTgt spid="23"/>
                                        </p:tgtEl>
                                        <p:attrNameLst>
                                          <p:attrName>ppt_x</p:attrName>
                                        </p:attrNameLst>
                                      </p:cBhvr>
                                      <p:tavLst>
                                        <p:tav tm="0">
                                          <p:val>
                                            <p:strVal val="#ppt_x"/>
                                          </p:val>
                                        </p:tav>
                                        <p:tav tm="100000">
                                          <p:val>
                                            <p:strVal val="#ppt_x"/>
                                          </p:val>
                                        </p:tav>
                                      </p:tavLst>
                                    </p:anim>
                                    <p:anim calcmode="lin" valueType="num">
                                      <p:cBhvr>
                                        <p:cTn id="62" dur="500" fill="hold"/>
                                        <p:tgtEl>
                                          <p:spTgt spid="23"/>
                                        </p:tgtEl>
                                        <p:attrNameLst>
                                          <p:attrName>ppt_y</p:attrName>
                                        </p:attrNameLst>
                                      </p:cBhvr>
                                      <p:tavLst>
                                        <p:tav tm="0">
                                          <p:val>
                                            <p:strVal val="#ppt_y+.1"/>
                                          </p:val>
                                        </p:tav>
                                        <p:tav tm="100000">
                                          <p:val>
                                            <p:strVal val="#ppt_y"/>
                                          </p:val>
                                        </p:tav>
                                      </p:tavLst>
                                    </p:anim>
                                  </p:childTnLst>
                                </p:cTn>
                              </p:par>
                              <p:par>
                                <p:cTn id="63" presetID="10" presetClass="exit" presetSubtype="0" fill="hold" grpId="1" nodeType="withEffect">
                                  <p:stCondLst>
                                    <p:cond delay="0"/>
                                  </p:stCondLst>
                                  <p:childTnLst>
                                    <p:animEffect transition="out" filter="fade">
                                      <p:cBhvr>
                                        <p:cTn id="64" dur="1000"/>
                                        <p:tgtEl>
                                          <p:spTgt spid="18"/>
                                        </p:tgtEl>
                                      </p:cBhvr>
                                    </p:animEffect>
                                    <p:set>
                                      <p:cBhvr>
                                        <p:cTn id="65" dur="1" fill="hold">
                                          <p:stCondLst>
                                            <p:cond delay="999"/>
                                          </p:stCondLst>
                                        </p:cTn>
                                        <p:tgtEl>
                                          <p:spTgt spid="18"/>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22"/>
                                        </p:tgtEl>
                                      </p:cBhvr>
                                    </p:animEffect>
                                    <p:set>
                                      <p:cBhvr>
                                        <p:cTn id="68" dur="1" fill="hold">
                                          <p:stCondLst>
                                            <p:cond delay="499"/>
                                          </p:stCondLst>
                                        </p:cTn>
                                        <p:tgtEl>
                                          <p:spTgt spid="22"/>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50" presetClass="entr" presetSubtype="0" decel="100000" fill="hold" grpId="0" nodeType="click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p:cTn id="73" dur="1000" fill="hold"/>
                                        <p:tgtEl>
                                          <p:spTgt spid="26"/>
                                        </p:tgtEl>
                                        <p:attrNameLst>
                                          <p:attrName>ppt_w</p:attrName>
                                        </p:attrNameLst>
                                      </p:cBhvr>
                                      <p:tavLst>
                                        <p:tav tm="0">
                                          <p:val>
                                            <p:strVal val="#ppt_w+.3"/>
                                          </p:val>
                                        </p:tav>
                                        <p:tav tm="100000">
                                          <p:val>
                                            <p:strVal val="#ppt_w"/>
                                          </p:val>
                                        </p:tav>
                                      </p:tavLst>
                                    </p:anim>
                                    <p:anim calcmode="lin" valueType="num">
                                      <p:cBhvr>
                                        <p:cTn id="74" dur="1000" fill="hold"/>
                                        <p:tgtEl>
                                          <p:spTgt spid="26"/>
                                        </p:tgtEl>
                                        <p:attrNameLst>
                                          <p:attrName>ppt_h</p:attrName>
                                        </p:attrNameLst>
                                      </p:cBhvr>
                                      <p:tavLst>
                                        <p:tav tm="0">
                                          <p:val>
                                            <p:strVal val="#ppt_h"/>
                                          </p:val>
                                        </p:tav>
                                        <p:tav tm="100000">
                                          <p:val>
                                            <p:strVal val="#ppt_h"/>
                                          </p:val>
                                        </p:tav>
                                      </p:tavLst>
                                    </p:anim>
                                    <p:animEffect transition="in" filter="fade">
                                      <p:cBhvr>
                                        <p:cTn id="75" dur="1000"/>
                                        <p:tgtEl>
                                          <p:spTgt spid="26"/>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anim calcmode="lin" valueType="num">
                                      <p:cBhvr>
                                        <p:cTn id="79" dur="500" fill="hold"/>
                                        <p:tgtEl>
                                          <p:spTgt spid="25"/>
                                        </p:tgtEl>
                                        <p:attrNameLst>
                                          <p:attrName>ppt_x</p:attrName>
                                        </p:attrNameLst>
                                      </p:cBhvr>
                                      <p:tavLst>
                                        <p:tav tm="0">
                                          <p:val>
                                            <p:strVal val="#ppt_x"/>
                                          </p:val>
                                        </p:tav>
                                        <p:tav tm="100000">
                                          <p:val>
                                            <p:strVal val="#ppt_x"/>
                                          </p:val>
                                        </p:tav>
                                      </p:tavLst>
                                    </p:anim>
                                    <p:anim calcmode="lin" valueType="num">
                                      <p:cBhvr>
                                        <p:cTn id="80" dur="500" fill="hold"/>
                                        <p:tgtEl>
                                          <p:spTgt spid="25"/>
                                        </p:tgtEl>
                                        <p:attrNameLst>
                                          <p:attrName>ppt_y</p:attrName>
                                        </p:attrNameLst>
                                      </p:cBhvr>
                                      <p:tavLst>
                                        <p:tav tm="0">
                                          <p:val>
                                            <p:strVal val="#ppt_y+.1"/>
                                          </p:val>
                                        </p:tav>
                                        <p:tav tm="100000">
                                          <p:val>
                                            <p:strVal val="#ppt_y"/>
                                          </p:val>
                                        </p:tav>
                                      </p:tavLst>
                                    </p:anim>
                                  </p:childTnLst>
                                </p:cTn>
                              </p:par>
                              <p:par>
                                <p:cTn id="81" presetID="10" presetClass="exit" presetSubtype="0" fill="hold" grpId="1" nodeType="withEffect">
                                  <p:stCondLst>
                                    <p:cond delay="0"/>
                                  </p:stCondLst>
                                  <p:childTnLst>
                                    <p:animEffect transition="out" filter="fade">
                                      <p:cBhvr>
                                        <p:cTn id="82" dur="500"/>
                                        <p:tgtEl>
                                          <p:spTgt spid="19"/>
                                        </p:tgtEl>
                                      </p:cBhvr>
                                    </p:animEffect>
                                    <p:set>
                                      <p:cBhvr>
                                        <p:cTn id="83" dur="1" fill="hold">
                                          <p:stCondLst>
                                            <p:cond delay="499"/>
                                          </p:stCondLst>
                                        </p:cTn>
                                        <p:tgtEl>
                                          <p:spTgt spid="19"/>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23"/>
                                        </p:tgtEl>
                                      </p:cBhvr>
                                    </p:animEffect>
                                    <p:set>
                                      <p:cBhvr>
                                        <p:cTn id="86" dur="1" fill="hold">
                                          <p:stCondLst>
                                            <p:cond delay="4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5"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2770" y="1447800"/>
            <a:ext cx="7172325" cy="50768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7" name="矩形 6"/>
          <p:cNvSpPr/>
          <p:nvPr/>
        </p:nvSpPr>
        <p:spPr>
          <a:xfrm>
            <a:off x="1148652" y="2220196"/>
            <a:ext cx="2447925" cy="38576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8" name="矩形 7"/>
          <p:cNvSpPr/>
          <p:nvPr/>
        </p:nvSpPr>
        <p:spPr>
          <a:xfrm>
            <a:off x="1100138" y="2443162"/>
            <a:ext cx="2679118"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1" name="矩形 10"/>
          <p:cNvSpPr/>
          <p:nvPr/>
        </p:nvSpPr>
        <p:spPr>
          <a:xfrm>
            <a:off x="3492501" y="1819275"/>
            <a:ext cx="2841268" cy="385763"/>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3" name="矩形 12"/>
          <p:cNvSpPr/>
          <p:nvPr/>
        </p:nvSpPr>
        <p:spPr>
          <a:xfrm>
            <a:off x="1258888" y="3117850"/>
            <a:ext cx="5040734" cy="49572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5" name="矩形 14"/>
          <p:cNvSpPr/>
          <p:nvPr/>
        </p:nvSpPr>
        <p:spPr>
          <a:xfrm>
            <a:off x="1619672" y="5490395"/>
            <a:ext cx="4679950" cy="38735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2300"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0AE8635E-7284-4809-B4BE-2C636CD6176D}" type="slidenum">
              <a:rPr lang="en-US" altLang="zh-TW">
                <a:ea typeface="微軟正黑體" pitchFamily="34" charset="-120"/>
              </a:rPr>
              <a:pPr/>
              <a:t>21</a:t>
            </a:fld>
            <a:endParaRPr lang="en-US" altLang="zh-TW">
              <a:ea typeface="微軟正黑體" pitchFamily="34" charset="-120"/>
            </a:endParaRPr>
          </a:p>
        </p:txBody>
      </p:sp>
      <p:sp>
        <p:nvSpPr>
          <p:cNvPr id="3" name="矩形圖說文字 2"/>
          <p:cNvSpPr/>
          <p:nvPr/>
        </p:nvSpPr>
        <p:spPr>
          <a:xfrm>
            <a:off x="2878138" y="2516188"/>
            <a:ext cx="3924300" cy="577850"/>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買受人：弘光科技大學</a:t>
            </a:r>
          </a:p>
        </p:txBody>
      </p:sp>
      <p:sp>
        <p:nvSpPr>
          <p:cNvPr id="17" name="矩形圖說文字 16"/>
          <p:cNvSpPr/>
          <p:nvPr/>
        </p:nvSpPr>
        <p:spPr>
          <a:xfrm>
            <a:off x="2647950" y="2828925"/>
            <a:ext cx="4024313" cy="577850"/>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統一編號：</a:t>
            </a:r>
            <a:r>
              <a:rPr lang="en-US" altLang="zh-TW" sz="2800" dirty="0">
                <a:solidFill>
                  <a:schemeClr val="bg1"/>
                </a:solidFill>
                <a:latin typeface="標楷體" panose="03000509000000000000" pitchFamily="65" charset="-120"/>
                <a:ea typeface="標楷體" panose="03000509000000000000" pitchFamily="65" charset="-120"/>
              </a:rPr>
              <a:t>56503102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18" name="矩形圖說文字 17"/>
          <p:cNvSpPr/>
          <p:nvPr/>
        </p:nvSpPr>
        <p:spPr>
          <a:xfrm>
            <a:off x="2822603" y="1158875"/>
            <a:ext cx="2403475" cy="577850"/>
          </a:xfrm>
          <a:prstGeom prst="wedgeRectCallout">
            <a:avLst>
              <a:gd name="adj1" fmla="val 49807"/>
              <a:gd name="adj2" fmla="val 7330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日期是否完整</a:t>
            </a:r>
          </a:p>
        </p:txBody>
      </p:sp>
      <p:sp>
        <p:nvSpPr>
          <p:cNvPr id="19" name="矩形圖說文字 18"/>
          <p:cNvSpPr/>
          <p:nvPr/>
        </p:nvSpPr>
        <p:spPr>
          <a:xfrm>
            <a:off x="3105150" y="3643312"/>
            <a:ext cx="4851400" cy="865807"/>
          </a:xfrm>
          <a:prstGeom prst="wedgeRectCallout">
            <a:avLst>
              <a:gd name="adj1" fmla="val -50441"/>
              <a:gd name="adj2" fmla="val -7005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單價、數量必須完整                    </a:t>
            </a:r>
            <a:r>
              <a:rPr lang="en-US" altLang="zh-TW" sz="2800" dirty="0">
                <a:solidFill>
                  <a:schemeClr val="bg1"/>
                </a:solidFill>
                <a:latin typeface="標楷體" panose="03000509000000000000" pitchFamily="65" charset="-120"/>
                <a:ea typeface="標楷體" panose="03000509000000000000" pitchFamily="65" charset="-120"/>
              </a:rPr>
              <a:t>(</a:t>
            </a:r>
            <a:r>
              <a:rPr lang="zh-TW" altLang="en-US" sz="2800" dirty="0">
                <a:solidFill>
                  <a:schemeClr val="bg1"/>
                </a:solidFill>
                <a:latin typeface="標楷體" panose="03000509000000000000" pitchFamily="65" charset="-120"/>
                <a:ea typeface="標楷體" panose="03000509000000000000" pitchFamily="65" charset="-120"/>
              </a:rPr>
              <a:t>勿用一批等標示不清字眼</a:t>
            </a:r>
            <a:r>
              <a:rPr lang="en-US" altLang="zh-TW" sz="2800" dirty="0">
                <a:solidFill>
                  <a:schemeClr val="bg1"/>
                </a:solidFill>
                <a:latin typeface="標楷體" panose="03000509000000000000" pitchFamily="65" charset="-120"/>
                <a:ea typeface="標楷體" panose="03000509000000000000" pitchFamily="65" charset="-120"/>
              </a:rPr>
              <a:t>)</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0" name="矩形圖說文字 19"/>
          <p:cNvSpPr/>
          <p:nvPr/>
        </p:nvSpPr>
        <p:spPr>
          <a:xfrm>
            <a:off x="3492501" y="4688523"/>
            <a:ext cx="3959820" cy="577850"/>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大寫金額是否正確</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1" name="矩形 20"/>
          <p:cNvSpPr/>
          <p:nvPr/>
        </p:nvSpPr>
        <p:spPr>
          <a:xfrm>
            <a:off x="6769101" y="5719303"/>
            <a:ext cx="1536700" cy="38735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2" name="矩形圖說文字 21"/>
          <p:cNvSpPr/>
          <p:nvPr/>
        </p:nvSpPr>
        <p:spPr>
          <a:xfrm>
            <a:off x="1763688" y="4782076"/>
            <a:ext cx="5904656" cy="710316"/>
          </a:xfrm>
          <a:prstGeom prst="wedgeRectCallout">
            <a:avLst>
              <a:gd name="adj1" fmla="val 48740"/>
              <a:gd name="adj2" fmla="val 7628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購買人持有兩聯 </a:t>
            </a:r>
            <a:r>
              <a:rPr lang="en-US" altLang="zh-TW" sz="2800" dirty="0">
                <a:solidFill>
                  <a:schemeClr val="bg1"/>
                </a:solidFill>
                <a:latin typeface="標楷體" panose="03000509000000000000" pitchFamily="65" charset="-120"/>
                <a:ea typeface="標楷體" panose="03000509000000000000" pitchFamily="65" charset="-120"/>
              </a:rPr>
              <a:t>(</a:t>
            </a:r>
            <a:r>
              <a:rPr lang="zh-TW" altLang="en-US" sz="2800" dirty="0">
                <a:solidFill>
                  <a:schemeClr val="bg1"/>
                </a:solidFill>
                <a:latin typeface="標楷體" panose="03000509000000000000" pitchFamily="65" charset="-120"/>
                <a:ea typeface="標楷體" panose="03000509000000000000" pitchFamily="65" charset="-120"/>
              </a:rPr>
              <a:t>收執聯、扣抵聯</a:t>
            </a:r>
            <a:r>
              <a:rPr lang="en-US" altLang="zh-TW" sz="2800" dirty="0">
                <a:solidFill>
                  <a:schemeClr val="bg1"/>
                </a:solidFill>
                <a:latin typeface="標楷體" panose="03000509000000000000" pitchFamily="65" charset="-120"/>
                <a:ea typeface="標楷體" panose="03000509000000000000" pitchFamily="65" charset="-120"/>
              </a:rPr>
              <a:t>)</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3" name="矩形圖說文字 22"/>
          <p:cNvSpPr/>
          <p:nvPr/>
        </p:nvSpPr>
        <p:spPr>
          <a:xfrm>
            <a:off x="7070974" y="3005190"/>
            <a:ext cx="1771152" cy="831001"/>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發票章是否有蓋</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5" name="矩形 24"/>
          <p:cNvSpPr/>
          <p:nvPr/>
        </p:nvSpPr>
        <p:spPr>
          <a:xfrm>
            <a:off x="6333769" y="4058811"/>
            <a:ext cx="1944389" cy="144653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26" name="內容版面配置區 2"/>
          <p:cNvSpPr txBox="1">
            <a:spLocks/>
          </p:cNvSpPr>
          <p:nvPr/>
        </p:nvSpPr>
        <p:spPr>
          <a:xfrm>
            <a:off x="150813" y="445293"/>
            <a:ext cx="2476972" cy="654845"/>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fontAlgn="auto">
              <a:spcAft>
                <a:spcPts val="0"/>
              </a:spcAft>
            </a:pPr>
            <a:r>
              <a:rPr lang="zh-TW" altLang="en-US" sz="2800" dirty="0">
                <a:latin typeface="標楷體" panose="03000509000000000000" pitchFamily="65" charset="-120"/>
                <a:ea typeface="標楷體" panose="03000509000000000000" pitchFamily="65" charset="-120"/>
              </a:rPr>
              <a:t>三聯式發票</a:t>
            </a:r>
            <a:endParaRPr lang="en-US" altLang="zh-TW" sz="2400" dirty="0">
              <a:latin typeface="標楷體" panose="03000509000000000000" pitchFamily="65" charset="-120"/>
              <a:ea typeface="標楷體" panose="03000509000000000000" pitchFamily="65" charset="-120"/>
            </a:endParaRPr>
          </a:p>
          <a:p>
            <a:pPr lvl="1" fontAlgn="auto">
              <a:spcAft>
                <a:spcPts val="0"/>
              </a:spcAft>
            </a:pPr>
            <a:endParaRPr lang="en-US" altLang="zh-TW" sz="2400" dirty="0">
              <a:latin typeface="標楷體" panose="03000509000000000000" pitchFamily="65" charset="-120"/>
              <a:ea typeface="標楷體" panose="03000509000000000000" pitchFamily="65" charset="-120"/>
            </a:endParaRPr>
          </a:p>
        </p:txBody>
      </p:sp>
      <p:sp>
        <p:nvSpPr>
          <p:cNvPr id="27" name="矩形 26"/>
          <p:cNvSpPr/>
          <p:nvPr/>
        </p:nvSpPr>
        <p:spPr>
          <a:xfrm>
            <a:off x="3214260" y="5946775"/>
            <a:ext cx="3397750" cy="577850"/>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800" dirty="0">
                <a:solidFill>
                  <a:schemeClr val="tx1"/>
                </a:solidFill>
                <a:latin typeface="標楷體" panose="03000509000000000000" pitchFamily="65" charset="-120"/>
                <a:ea typeface="標楷體" panose="03000509000000000000" pitchFamily="65" charset="-120"/>
              </a:rPr>
              <a:t>兩聯均需附上</a:t>
            </a:r>
          </a:p>
        </p:txBody>
      </p:sp>
      <p:sp>
        <p:nvSpPr>
          <p:cNvPr id="28" name="矩形 27"/>
          <p:cNvSpPr/>
          <p:nvPr/>
        </p:nvSpPr>
        <p:spPr>
          <a:xfrm>
            <a:off x="755576" y="2705631"/>
            <a:ext cx="7920880" cy="830997"/>
          </a:xfrm>
          <a:prstGeom prst="rect">
            <a:avLst/>
          </a:prstGeom>
          <a:solidFill>
            <a:srgbClr val="99CCFF"/>
          </a:solidFill>
          <a:ln w="38100">
            <a:solidFill>
              <a:schemeClr val="tx1"/>
            </a:solidFill>
            <a:miter lim="800000"/>
            <a:headEnd/>
            <a:tailEnd/>
          </a:ln>
        </p:spPr>
        <p:txBody>
          <a:bodyPr wrap="square">
            <a:spAutoFit/>
          </a:bodyPr>
          <a:lstStyle/>
          <a:p>
            <a:r>
              <a:rPr lang="zh-TW" altLang="en-US" sz="2400" dirty="0">
                <a:solidFill>
                  <a:schemeClr val="tx1"/>
                </a:solidFill>
                <a:latin typeface="標楷體" panose="03000509000000000000" pitchFamily="65" charset="-120"/>
                <a:ea typeface="標楷體" panose="03000509000000000000" pitchFamily="65" charset="-120"/>
              </a:rPr>
              <a:t>索取二聯式發票即可，若廠商只有三聯式發票，核銷時須將第二聯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扣抵聯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及第三聯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存根聯</a:t>
            </a:r>
            <a:r>
              <a:rPr lang="en-US" altLang="zh-TW" sz="2400" dirty="0">
                <a:solidFill>
                  <a:schemeClr val="tx1"/>
                </a:solidFill>
                <a:latin typeface="標楷體" panose="03000509000000000000" pitchFamily="65" charset="-120"/>
                <a:ea typeface="標楷體" panose="03000509000000000000" pitchFamily="65" charset="-120"/>
              </a:rPr>
              <a:t>)</a:t>
            </a:r>
            <a:r>
              <a:rPr lang="zh-TW" altLang="en-US" sz="2400" dirty="0">
                <a:solidFill>
                  <a:schemeClr val="tx1"/>
                </a:solidFill>
                <a:latin typeface="標楷體" panose="03000509000000000000" pitchFamily="65" charset="-120"/>
                <a:ea typeface="標楷體" panose="03000509000000000000" pitchFamily="65" charset="-120"/>
              </a:rPr>
              <a:t>一併黏貼核銷</a:t>
            </a:r>
            <a:endParaRPr lang="en-US" altLang="zh-TW" sz="2400" dirty="0">
              <a:solidFill>
                <a:schemeClr val="tx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9417895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0" presetClass="entr" presetSubtype="0" decel="10000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strVal val="#ppt_w+.3"/>
                                          </p:val>
                                        </p:tav>
                                        <p:tav tm="100000">
                                          <p:val>
                                            <p:strVal val="#ppt_w"/>
                                          </p:val>
                                        </p:tav>
                                      </p:tavLst>
                                    </p:anim>
                                    <p:anim calcmode="lin" valueType="num">
                                      <p:cBhvr>
                                        <p:cTn id="20" dur="1000" fill="hold"/>
                                        <p:tgtEl>
                                          <p:spTgt spid="8"/>
                                        </p:tgtEl>
                                        <p:attrNameLst>
                                          <p:attrName>ppt_h</p:attrName>
                                        </p:attrNameLst>
                                      </p:cBhvr>
                                      <p:tavLst>
                                        <p:tav tm="0">
                                          <p:val>
                                            <p:strVal val="#ppt_h"/>
                                          </p:val>
                                        </p:tav>
                                        <p:tav tm="100000">
                                          <p:val>
                                            <p:strVal val="#ppt_h"/>
                                          </p:val>
                                        </p:tav>
                                      </p:tavLst>
                                    </p:anim>
                                    <p:animEffect transition="in" filter="fade">
                                      <p:cBhvr>
                                        <p:cTn id="21" dur="1000"/>
                                        <p:tgtEl>
                                          <p:spTgt spid="8"/>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anim calcmode="lin" valueType="num">
                                      <p:cBhvr>
                                        <p:cTn id="25" dur="500" fill="hold"/>
                                        <p:tgtEl>
                                          <p:spTgt spid="17"/>
                                        </p:tgtEl>
                                        <p:attrNameLst>
                                          <p:attrName>ppt_x</p:attrName>
                                        </p:attrNameLst>
                                      </p:cBhvr>
                                      <p:tavLst>
                                        <p:tav tm="0">
                                          <p:val>
                                            <p:strVal val="#ppt_x"/>
                                          </p:val>
                                        </p:tav>
                                        <p:tav tm="100000">
                                          <p:val>
                                            <p:strVal val="#ppt_x"/>
                                          </p:val>
                                        </p:tav>
                                      </p:tavLst>
                                    </p:anim>
                                    <p:anim calcmode="lin" valueType="num">
                                      <p:cBhvr>
                                        <p:cTn id="26" dur="500" fill="hold"/>
                                        <p:tgtEl>
                                          <p:spTgt spid="17"/>
                                        </p:tgtEl>
                                        <p:attrNameLst>
                                          <p:attrName>ppt_y</p:attrName>
                                        </p:attrNameLst>
                                      </p:cBhvr>
                                      <p:tavLst>
                                        <p:tav tm="0">
                                          <p:val>
                                            <p:strVal val="#ppt_y+.1"/>
                                          </p:val>
                                        </p:tav>
                                        <p:tav tm="100000">
                                          <p:val>
                                            <p:strVal val="#ppt_y"/>
                                          </p:val>
                                        </p:tav>
                                      </p:tavLst>
                                    </p:anim>
                                  </p:childTnLst>
                                </p:cTn>
                              </p:par>
                              <p:par>
                                <p:cTn id="27" presetID="10" presetClass="exit" presetSubtype="0" fill="hold" grpId="1" nodeType="withEffect">
                                  <p:stCondLst>
                                    <p:cond delay="0"/>
                                  </p:stCondLst>
                                  <p:childTnLst>
                                    <p:animEffect transition="out" filter="fade">
                                      <p:cBhvr>
                                        <p:cTn id="28" dur="1000"/>
                                        <p:tgtEl>
                                          <p:spTgt spid="7"/>
                                        </p:tgtEl>
                                      </p:cBhvr>
                                    </p:animEffect>
                                    <p:set>
                                      <p:cBhvr>
                                        <p:cTn id="29" dur="1" fill="hold">
                                          <p:stCondLst>
                                            <p:cond delay="999"/>
                                          </p:stCondLst>
                                        </p:cTn>
                                        <p:tgtEl>
                                          <p:spTgt spid="7"/>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3"/>
                                        </p:tgtEl>
                                      </p:cBhvr>
                                    </p:animEffect>
                                    <p:set>
                                      <p:cBhvr>
                                        <p:cTn id="32" dur="1" fill="hold">
                                          <p:stCondLst>
                                            <p:cond delay="499"/>
                                          </p:stCondLst>
                                        </p:cTn>
                                        <p:tgtEl>
                                          <p:spTgt spid="3"/>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50" presetClass="entr" presetSubtype="0" decel="10000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strVal val="#ppt_w+.3"/>
                                          </p:val>
                                        </p:tav>
                                        <p:tav tm="100000">
                                          <p:val>
                                            <p:strVal val="#ppt_w"/>
                                          </p:val>
                                        </p:tav>
                                      </p:tavLst>
                                    </p:anim>
                                    <p:anim calcmode="lin" valueType="num">
                                      <p:cBhvr>
                                        <p:cTn id="38" dur="1000" fill="hold"/>
                                        <p:tgtEl>
                                          <p:spTgt spid="11"/>
                                        </p:tgtEl>
                                        <p:attrNameLst>
                                          <p:attrName>ppt_h</p:attrName>
                                        </p:attrNameLst>
                                      </p:cBhvr>
                                      <p:tavLst>
                                        <p:tav tm="0">
                                          <p:val>
                                            <p:strVal val="#ppt_h"/>
                                          </p:val>
                                        </p:tav>
                                        <p:tav tm="100000">
                                          <p:val>
                                            <p:strVal val="#ppt_h"/>
                                          </p:val>
                                        </p:tav>
                                      </p:tavLst>
                                    </p:anim>
                                    <p:animEffect transition="in" filter="fade">
                                      <p:cBhvr>
                                        <p:cTn id="39" dur="1000"/>
                                        <p:tgtEl>
                                          <p:spTgt spid="11"/>
                                        </p:tgtEl>
                                      </p:cBhvr>
                                    </p:animEffect>
                                  </p:childTnLst>
                                </p:cTn>
                              </p:par>
                              <p:par>
                                <p:cTn id="40" presetID="42"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anim calcmode="lin" valueType="num">
                                      <p:cBhvr>
                                        <p:cTn id="43" dur="500" fill="hold"/>
                                        <p:tgtEl>
                                          <p:spTgt spid="18"/>
                                        </p:tgtEl>
                                        <p:attrNameLst>
                                          <p:attrName>ppt_x</p:attrName>
                                        </p:attrNameLst>
                                      </p:cBhvr>
                                      <p:tavLst>
                                        <p:tav tm="0">
                                          <p:val>
                                            <p:strVal val="#ppt_x"/>
                                          </p:val>
                                        </p:tav>
                                        <p:tav tm="100000">
                                          <p:val>
                                            <p:strVal val="#ppt_x"/>
                                          </p:val>
                                        </p:tav>
                                      </p:tavLst>
                                    </p:anim>
                                    <p:anim calcmode="lin" valueType="num">
                                      <p:cBhvr>
                                        <p:cTn id="44" dur="500" fill="hold"/>
                                        <p:tgtEl>
                                          <p:spTgt spid="18"/>
                                        </p:tgtEl>
                                        <p:attrNameLst>
                                          <p:attrName>ppt_y</p:attrName>
                                        </p:attrNameLst>
                                      </p:cBhvr>
                                      <p:tavLst>
                                        <p:tav tm="0">
                                          <p:val>
                                            <p:strVal val="#ppt_y+.1"/>
                                          </p:val>
                                        </p:tav>
                                        <p:tav tm="100000">
                                          <p:val>
                                            <p:strVal val="#ppt_y"/>
                                          </p:val>
                                        </p:tav>
                                      </p:tavLst>
                                    </p:anim>
                                  </p:childTnLst>
                                </p:cTn>
                              </p:par>
                              <p:par>
                                <p:cTn id="45" presetID="10" presetClass="exit" presetSubtype="0" fill="hold" grpId="1" nodeType="withEffect">
                                  <p:stCondLst>
                                    <p:cond delay="0"/>
                                  </p:stCondLst>
                                  <p:childTnLst>
                                    <p:animEffect transition="out" filter="fade">
                                      <p:cBhvr>
                                        <p:cTn id="46" dur="500"/>
                                        <p:tgtEl>
                                          <p:spTgt spid="8"/>
                                        </p:tgtEl>
                                      </p:cBhvr>
                                    </p:animEffect>
                                    <p:set>
                                      <p:cBhvr>
                                        <p:cTn id="47" dur="1" fill="hold">
                                          <p:stCondLst>
                                            <p:cond delay="499"/>
                                          </p:stCondLst>
                                        </p:cTn>
                                        <p:tgtEl>
                                          <p:spTgt spid="8"/>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17"/>
                                        </p:tgtEl>
                                      </p:cBhvr>
                                    </p:animEffect>
                                    <p:set>
                                      <p:cBhvr>
                                        <p:cTn id="50" dur="1" fill="hold">
                                          <p:stCondLst>
                                            <p:cond delay="499"/>
                                          </p:stCondLst>
                                        </p:cTn>
                                        <p:tgtEl>
                                          <p:spTgt spid="17"/>
                                        </p:tgtEl>
                                        <p:attrNameLst>
                                          <p:attrName>style.visibility</p:attrName>
                                        </p:attrNameLst>
                                      </p:cBhvr>
                                      <p:to>
                                        <p:strVal val="hidden"/>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50" presetClass="entr" presetSubtype="0" decel="100000"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1000" fill="hold"/>
                                        <p:tgtEl>
                                          <p:spTgt spid="13"/>
                                        </p:tgtEl>
                                        <p:attrNameLst>
                                          <p:attrName>ppt_w</p:attrName>
                                        </p:attrNameLst>
                                      </p:cBhvr>
                                      <p:tavLst>
                                        <p:tav tm="0">
                                          <p:val>
                                            <p:strVal val="#ppt_w+.3"/>
                                          </p:val>
                                        </p:tav>
                                        <p:tav tm="100000">
                                          <p:val>
                                            <p:strVal val="#ppt_w"/>
                                          </p:val>
                                        </p:tav>
                                      </p:tavLst>
                                    </p:anim>
                                    <p:anim calcmode="lin" valueType="num">
                                      <p:cBhvr>
                                        <p:cTn id="56" dur="1000" fill="hold"/>
                                        <p:tgtEl>
                                          <p:spTgt spid="13"/>
                                        </p:tgtEl>
                                        <p:attrNameLst>
                                          <p:attrName>ppt_h</p:attrName>
                                        </p:attrNameLst>
                                      </p:cBhvr>
                                      <p:tavLst>
                                        <p:tav tm="0">
                                          <p:val>
                                            <p:strVal val="#ppt_h"/>
                                          </p:val>
                                        </p:tav>
                                        <p:tav tm="100000">
                                          <p:val>
                                            <p:strVal val="#ppt_h"/>
                                          </p:val>
                                        </p:tav>
                                      </p:tavLst>
                                    </p:anim>
                                    <p:animEffect transition="in" filter="fade">
                                      <p:cBhvr>
                                        <p:cTn id="57" dur="1000"/>
                                        <p:tgtEl>
                                          <p:spTgt spid="13"/>
                                        </p:tgtEl>
                                      </p:cBhvr>
                                    </p:animEffect>
                                  </p:childTnLst>
                                </p:cTn>
                              </p:par>
                              <p:par>
                                <p:cTn id="58" presetID="42" presetClass="entr" presetSubtype="0"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anim calcmode="lin" valueType="num">
                                      <p:cBhvr>
                                        <p:cTn id="61" dur="500" fill="hold"/>
                                        <p:tgtEl>
                                          <p:spTgt spid="19"/>
                                        </p:tgtEl>
                                        <p:attrNameLst>
                                          <p:attrName>ppt_x</p:attrName>
                                        </p:attrNameLst>
                                      </p:cBhvr>
                                      <p:tavLst>
                                        <p:tav tm="0">
                                          <p:val>
                                            <p:strVal val="#ppt_x"/>
                                          </p:val>
                                        </p:tav>
                                        <p:tav tm="100000">
                                          <p:val>
                                            <p:strVal val="#ppt_x"/>
                                          </p:val>
                                        </p:tav>
                                      </p:tavLst>
                                    </p:anim>
                                    <p:anim calcmode="lin" valueType="num">
                                      <p:cBhvr>
                                        <p:cTn id="62" dur="500" fill="hold"/>
                                        <p:tgtEl>
                                          <p:spTgt spid="19"/>
                                        </p:tgtEl>
                                        <p:attrNameLst>
                                          <p:attrName>ppt_y</p:attrName>
                                        </p:attrNameLst>
                                      </p:cBhvr>
                                      <p:tavLst>
                                        <p:tav tm="0">
                                          <p:val>
                                            <p:strVal val="#ppt_y+.1"/>
                                          </p:val>
                                        </p:tav>
                                        <p:tav tm="100000">
                                          <p:val>
                                            <p:strVal val="#ppt_y"/>
                                          </p:val>
                                        </p:tav>
                                      </p:tavLst>
                                    </p:anim>
                                  </p:childTnLst>
                                </p:cTn>
                              </p:par>
                              <p:par>
                                <p:cTn id="63" presetID="10" presetClass="exit" presetSubtype="0" fill="hold" grpId="1" nodeType="withEffect">
                                  <p:stCondLst>
                                    <p:cond delay="0"/>
                                  </p:stCondLst>
                                  <p:childTnLst>
                                    <p:animEffect transition="out" filter="fade">
                                      <p:cBhvr>
                                        <p:cTn id="64" dur="1000"/>
                                        <p:tgtEl>
                                          <p:spTgt spid="11"/>
                                        </p:tgtEl>
                                      </p:cBhvr>
                                    </p:animEffect>
                                    <p:set>
                                      <p:cBhvr>
                                        <p:cTn id="65" dur="1" fill="hold">
                                          <p:stCondLst>
                                            <p:cond delay="999"/>
                                          </p:stCondLst>
                                        </p:cTn>
                                        <p:tgtEl>
                                          <p:spTgt spid="11"/>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18"/>
                                        </p:tgtEl>
                                      </p:cBhvr>
                                    </p:animEffect>
                                    <p:set>
                                      <p:cBhvr>
                                        <p:cTn id="68" dur="1" fill="hold">
                                          <p:stCondLst>
                                            <p:cond delay="499"/>
                                          </p:stCondLst>
                                        </p:cTn>
                                        <p:tgtEl>
                                          <p:spTgt spid="18"/>
                                        </p:tgtEl>
                                        <p:attrNameLst>
                                          <p:attrName>style.visibility</p:attrName>
                                        </p:attrNameLst>
                                      </p:cBhvr>
                                      <p:to>
                                        <p:strVal val="hidden"/>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50" presetClass="entr" presetSubtype="0" decel="100000" fill="hold" grpId="0" nodeType="click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1000" fill="hold"/>
                                        <p:tgtEl>
                                          <p:spTgt spid="15"/>
                                        </p:tgtEl>
                                        <p:attrNameLst>
                                          <p:attrName>ppt_w</p:attrName>
                                        </p:attrNameLst>
                                      </p:cBhvr>
                                      <p:tavLst>
                                        <p:tav tm="0">
                                          <p:val>
                                            <p:strVal val="#ppt_w+.3"/>
                                          </p:val>
                                        </p:tav>
                                        <p:tav tm="100000">
                                          <p:val>
                                            <p:strVal val="#ppt_w"/>
                                          </p:val>
                                        </p:tav>
                                      </p:tavLst>
                                    </p:anim>
                                    <p:anim calcmode="lin" valueType="num">
                                      <p:cBhvr>
                                        <p:cTn id="74" dur="1000" fill="hold"/>
                                        <p:tgtEl>
                                          <p:spTgt spid="15"/>
                                        </p:tgtEl>
                                        <p:attrNameLst>
                                          <p:attrName>ppt_h</p:attrName>
                                        </p:attrNameLst>
                                      </p:cBhvr>
                                      <p:tavLst>
                                        <p:tav tm="0">
                                          <p:val>
                                            <p:strVal val="#ppt_h"/>
                                          </p:val>
                                        </p:tav>
                                        <p:tav tm="100000">
                                          <p:val>
                                            <p:strVal val="#ppt_h"/>
                                          </p:val>
                                        </p:tav>
                                      </p:tavLst>
                                    </p:anim>
                                    <p:animEffect transition="in" filter="fade">
                                      <p:cBhvr>
                                        <p:cTn id="75" dur="1000"/>
                                        <p:tgtEl>
                                          <p:spTgt spid="15"/>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anim calcmode="lin" valueType="num">
                                      <p:cBhvr>
                                        <p:cTn id="79" dur="500" fill="hold"/>
                                        <p:tgtEl>
                                          <p:spTgt spid="20"/>
                                        </p:tgtEl>
                                        <p:attrNameLst>
                                          <p:attrName>ppt_x</p:attrName>
                                        </p:attrNameLst>
                                      </p:cBhvr>
                                      <p:tavLst>
                                        <p:tav tm="0">
                                          <p:val>
                                            <p:strVal val="#ppt_x"/>
                                          </p:val>
                                        </p:tav>
                                        <p:tav tm="100000">
                                          <p:val>
                                            <p:strVal val="#ppt_x"/>
                                          </p:val>
                                        </p:tav>
                                      </p:tavLst>
                                    </p:anim>
                                    <p:anim calcmode="lin" valueType="num">
                                      <p:cBhvr>
                                        <p:cTn id="80" dur="500" fill="hold"/>
                                        <p:tgtEl>
                                          <p:spTgt spid="20"/>
                                        </p:tgtEl>
                                        <p:attrNameLst>
                                          <p:attrName>ppt_y</p:attrName>
                                        </p:attrNameLst>
                                      </p:cBhvr>
                                      <p:tavLst>
                                        <p:tav tm="0">
                                          <p:val>
                                            <p:strVal val="#ppt_y+.1"/>
                                          </p:val>
                                        </p:tav>
                                        <p:tav tm="100000">
                                          <p:val>
                                            <p:strVal val="#ppt_y"/>
                                          </p:val>
                                        </p:tav>
                                      </p:tavLst>
                                    </p:anim>
                                  </p:childTnLst>
                                </p:cTn>
                              </p:par>
                              <p:par>
                                <p:cTn id="81" presetID="10" presetClass="exit" presetSubtype="0" fill="hold" grpId="1" nodeType="withEffect">
                                  <p:stCondLst>
                                    <p:cond delay="0"/>
                                  </p:stCondLst>
                                  <p:childTnLst>
                                    <p:animEffect transition="out" filter="fade">
                                      <p:cBhvr>
                                        <p:cTn id="82" dur="500"/>
                                        <p:tgtEl>
                                          <p:spTgt spid="13"/>
                                        </p:tgtEl>
                                      </p:cBhvr>
                                    </p:animEffect>
                                    <p:set>
                                      <p:cBhvr>
                                        <p:cTn id="83" dur="1" fill="hold">
                                          <p:stCondLst>
                                            <p:cond delay="499"/>
                                          </p:stCondLst>
                                        </p:cTn>
                                        <p:tgtEl>
                                          <p:spTgt spid="13"/>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19"/>
                                        </p:tgtEl>
                                      </p:cBhvr>
                                    </p:animEffect>
                                    <p:set>
                                      <p:cBhvr>
                                        <p:cTn id="86" dur="1" fill="hold">
                                          <p:stCondLst>
                                            <p:cond delay="499"/>
                                          </p:stCondLst>
                                        </p:cTn>
                                        <p:tgtEl>
                                          <p:spTgt spid="19"/>
                                        </p:tgtEl>
                                        <p:attrNameLst>
                                          <p:attrName>style.visibility</p:attrName>
                                        </p:attrNameLst>
                                      </p:cBhvr>
                                      <p:to>
                                        <p:strVal val="hidden"/>
                                      </p:to>
                                    </p:set>
                                  </p:childTnLst>
                                </p:cTn>
                              </p:par>
                            </p:childTnLst>
                          </p:cTn>
                        </p:par>
                      </p:childTnLst>
                    </p:cTn>
                  </p:par>
                  <p:par>
                    <p:cTn id="87" fill="hold" nodeType="clickPar">
                      <p:stCondLst>
                        <p:cond delay="indefinite"/>
                      </p:stCondLst>
                      <p:childTnLst>
                        <p:par>
                          <p:cTn id="88" fill="hold" nodeType="withGroup">
                            <p:stCondLst>
                              <p:cond delay="0"/>
                            </p:stCondLst>
                            <p:childTnLst>
                              <p:par>
                                <p:cTn id="89" presetID="50" presetClass="entr" presetSubtype="0" decel="100000" fill="hold" grpId="0" nodeType="click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p:cTn id="91" dur="1000" fill="hold"/>
                                        <p:tgtEl>
                                          <p:spTgt spid="21"/>
                                        </p:tgtEl>
                                        <p:attrNameLst>
                                          <p:attrName>ppt_w</p:attrName>
                                        </p:attrNameLst>
                                      </p:cBhvr>
                                      <p:tavLst>
                                        <p:tav tm="0">
                                          <p:val>
                                            <p:strVal val="#ppt_w+.3"/>
                                          </p:val>
                                        </p:tav>
                                        <p:tav tm="100000">
                                          <p:val>
                                            <p:strVal val="#ppt_w"/>
                                          </p:val>
                                        </p:tav>
                                      </p:tavLst>
                                    </p:anim>
                                    <p:anim calcmode="lin" valueType="num">
                                      <p:cBhvr>
                                        <p:cTn id="92" dur="1000" fill="hold"/>
                                        <p:tgtEl>
                                          <p:spTgt spid="21"/>
                                        </p:tgtEl>
                                        <p:attrNameLst>
                                          <p:attrName>ppt_h</p:attrName>
                                        </p:attrNameLst>
                                      </p:cBhvr>
                                      <p:tavLst>
                                        <p:tav tm="0">
                                          <p:val>
                                            <p:strVal val="#ppt_h"/>
                                          </p:val>
                                        </p:tav>
                                        <p:tav tm="100000">
                                          <p:val>
                                            <p:strVal val="#ppt_h"/>
                                          </p:val>
                                        </p:tav>
                                      </p:tavLst>
                                    </p:anim>
                                    <p:animEffect transition="in" filter="fade">
                                      <p:cBhvr>
                                        <p:cTn id="93" dur="1000"/>
                                        <p:tgtEl>
                                          <p:spTgt spid="21"/>
                                        </p:tgtEl>
                                      </p:cBhvr>
                                    </p:animEffect>
                                  </p:childTnLst>
                                </p:cTn>
                              </p:par>
                              <p:par>
                                <p:cTn id="94" presetID="42" presetClass="entr" presetSubtype="0" fill="hold" grpId="0" nodeType="with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fade">
                                      <p:cBhvr>
                                        <p:cTn id="96" dur="500"/>
                                        <p:tgtEl>
                                          <p:spTgt spid="27"/>
                                        </p:tgtEl>
                                      </p:cBhvr>
                                    </p:animEffect>
                                    <p:anim calcmode="lin" valueType="num">
                                      <p:cBhvr>
                                        <p:cTn id="97" dur="500" fill="hold"/>
                                        <p:tgtEl>
                                          <p:spTgt spid="27"/>
                                        </p:tgtEl>
                                        <p:attrNameLst>
                                          <p:attrName>ppt_x</p:attrName>
                                        </p:attrNameLst>
                                      </p:cBhvr>
                                      <p:tavLst>
                                        <p:tav tm="0">
                                          <p:val>
                                            <p:strVal val="#ppt_x"/>
                                          </p:val>
                                        </p:tav>
                                        <p:tav tm="100000">
                                          <p:val>
                                            <p:strVal val="#ppt_x"/>
                                          </p:val>
                                        </p:tav>
                                      </p:tavLst>
                                    </p:anim>
                                    <p:anim calcmode="lin" valueType="num">
                                      <p:cBhvr>
                                        <p:cTn id="98" dur="500" fill="hold"/>
                                        <p:tgtEl>
                                          <p:spTgt spid="27"/>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2"/>
                                        </p:tgtEl>
                                        <p:attrNameLst>
                                          <p:attrName>style.visibility</p:attrName>
                                        </p:attrNameLst>
                                      </p:cBhvr>
                                      <p:to>
                                        <p:strVal val="visible"/>
                                      </p:to>
                                    </p:set>
                                    <p:animEffect transition="in" filter="fade">
                                      <p:cBhvr>
                                        <p:cTn id="101" dur="500"/>
                                        <p:tgtEl>
                                          <p:spTgt spid="22"/>
                                        </p:tgtEl>
                                      </p:cBhvr>
                                    </p:animEffect>
                                    <p:anim calcmode="lin" valueType="num">
                                      <p:cBhvr>
                                        <p:cTn id="102" dur="500" fill="hold"/>
                                        <p:tgtEl>
                                          <p:spTgt spid="22"/>
                                        </p:tgtEl>
                                        <p:attrNameLst>
                                          <p:attrName>ppt_x</p:attrName>
                                        </p:attrNameLst>
                                      </p:cBhvr>
                                      <p:tavLst>
                                        <p:tav tm="0">
                                          <p:val>
                                            <p:strVal val="#ppt_x"/>
                                          </p:val>
                                        </p:tav>
                                        <p:tav tm="100000">
                                          <p:val>
                                            <p:strVal val="#ppt_x"/>
                                          </p:val>
                                        </p:tav>
                                      </p:tavLst>
                                    </p:anim>
                                    <p:anim calcmode="lin" valueType="num">
                                      <p:cBhvr>
                                        <p:cTn id="103" dur="500" fill="hold"/>
                                        <p:tgtEl>
                                          <p:spTgt spid="22"/>
                                        </p:tgtEl>
                                        <p:attrNameLst>
                                          <p:attrName>ppt_y</p:attrName>
                                        </p:attrNameLst>
                                      </p:cBhvr>
                                      <p:tavLst>
                                        <p:tav tm="0">
                                          <p:val>
                                            <p:strVal val="#ppt_y+.1"/>
                                          </p:val>
                                        </p:tav>
                                        <p:tav tm="100000">
                                          <p:val>
                                            <p:strVal val="#ppt_y"/>
                                          </p:val>
                                        </p:tav>
                                      </p:tavLst>
                                    </p:anim>
                                  </p:childTnLst>
                                </p:cTn>
                              </p:par>
                              <p:par>
                                <p:cTn id="104" presetID="10" presetClass="exit" presetSubtype="0" fill="hold" grpId="1" nodeType="withEffect">
                                  <p:stCondLst>
                                    <p:cond delay="0"/>
                                  </p:stCondLst>
                                  <p:childTnLst>
                                    <p:animEffect transition="out" filter="fade">
                                      <p:cBhvr>
                                        <p:cTn id="105" dur="500"/>
                                        <p:tgtEl>
                                          <p:spTgt spid="15"/>
                                        </p:tgtEl>
                                      </p:cBhvr>
                                    </p:animEffect>
                                    <p:set>
                                      <p:cBhvr>
                                        <p:cTn id="106" dur="1" fill="hold">
                                          <p:stCondLst>
                                            <p:cond delay="499"/>
                                          </p:stCondLst>
                                        </p:cTn>
                                        <p:tgtEl>
                                          <p:spTgt spid="15"/>
                                        </p:tgtEl>
                                        <p:attrNameLst>
                                          <p:attrName>style.visibility</p:attrName>
                                        </p:attrNameLst>
                                      </p:cBhvr>
                                      <p:to>
                                        <p:strVal val="hidden"/>
                                      </p:to>
                                    </p:set>
                                  </p:childTnLst>
                                </p:cTn>
                              </p:par>
                              <p:par>
                                <p:cTn id="107" presetID="10" presetClass="exit" presetSubtype="0" fill="hold" grpId="1" nodeType="withEffect">
                                  <p:stCondLst>
                                    <p:cond delay="0"/>
                                  </p:stCondLst>
                                  <p:childTnLst>
                                    <p:animEffect transition="out" filter="fade">
                                      <p:cBhvr>
                                        <p:cTn id="108" dur="500"/>
                                        <p:tgtEl>
                                          <p:spTgt spid="20"/>
                                        </p:tgtEl>
                                      </p:cBhvr>
                                    </p:animEffect>
                                    <p:set>
                                      <p:cBhvr>
                                        <p:cTn id="109" dur="1" fill="hold">
                                          <p:stCondLst>
                                            <p:cond delay="499"/>
                                          </p:stCondLst>
                                        </p:cTn>
                                        <p:tgtEl>
                                          <p:spTgt spid="20"/>
                                        </p:tgtEl>
                                        <p:attrNameLst>
                                          <p:attrName>style.visibility</p:attrName>
                                        </p:attrNameLst>
                                      </p:cBhvr>
                                      <p:to>
                                        <p:strVal val="hidden"/>
                                      </p:to>
                                    </p:set>
                                  </p:childTnLst>
                                </p:cTn>
                              </p:par>
                            </p:childTnLst>
                          </p:cTn>
                        </p:par>
                      </p:childTnLst>
                    </p:cTn>
                  </p:par>
                  <p:par>
                    <p:cTn id="110" fill="hold">
                      <p:stCondLst>
                        <p:cond delay="indefinite"/>
                      </p:stCondLst>
                      <p:childTnLst>
                        <p:par>
                          <p:cTn id="111" fill="hold">
                            <p:stCondLst>
                              <p:cond delay="0"/>
                            </p:stCondLst>
                            <p:childTnLst>
                              <p:par>
                                <p:cTn id="112" presetID="50" presetClass="entr" presetSubtype="0" decel="100000" fill="hold" grpId="0" nodeType="clickEffect">
                                  <p:stCondLst>
                                    <p:cond delay="0"/>
                                  </p:stCondLst>
                                  <p:childTnLst>
                                    <p:set>
                                      <p:cBhvr>
                                        <p:cTn id="113" dur="1" fill="hold">
                                          <p:stCondLst>
                                            <p:cond delay="0"/>
                                          </p:stCondLst>
                                        </p:cTn>
                                        <p:tgtEl>
                                          <p:spTgt spid="25"/>
                                        </p:tgtEl>
                                        <p:attrNameLst>
                                          <p:attrName>style.visibility</p:attrName>
                                        </p:attrNameLst>
                                      </p:cBhvr>
                                      <p:to>
                                        <p:strVal val="visible"/>
                                      </p:to>
                                    </p:set>
                                    <p:anim calcmode="lin" valueType="num">
                                      <p:cBhvr>
                                        <p:cTn id="114" dur="1000" fill="hold"/>
                                        <p:tgtEl>
                                          <p:spTgt spid="25"/>
                                        </p:tgtEl>
                                        <p:attrNameLst>
                                          <p:attrName>ppt_w</p:attrName>
                                        </p:attrNameLst>
                                      </p:cBhvr>
                                      <p:tavLst>
                                        <p:tav tm="0">
                                          <p:val>
                                            <p:strVal val="#ppt_w+.3"/>
                                          </p:val>
                                        </p:tav>
                                        <p:tav tm="100000">
                                          <p:val>
                                            <p:strVal val="#ppt_w"/>
                                          </p:val>
                                        </p:tav>
                                      </p:tavLst>
                                    </p:anim>
                                    <p:anim calcmode="lin" valueType="num">
                                      <p:cBhvr>
                                        <p:cTn id="115" dur="1000" fill="hold"/>
                                        <p:tgtEl>
                                          <p:spTgt spid="25"/>
                                        </p:tgtEl>
                                        <p:attrNameLst>
                                          <p:attrName>ppt_h</p:attrName>
                                        </p:attrNameLst>
                                      </p:cBhvr>
                                      <p:tavLst>
                                        <p:tav tm="0">
                                          <p:val>
                                            <p:strVal val="#ppt_h"/>
                                          </p:val>
                                        </p:tav>
                                        <p:tav tm="100000">
                                          <p:val>
                                            <p:strVal val="#ppt_h"/>
                                          </p:val>
                                        </p:tav>
                                      </p:tavLst>
                                    </p:anim>
                                    <p:animEffect transition="in" filter="fade">
                                      <p:cBhvr>
                                        <p:cTn id="116" dur="1000"/>
                                        <p:tgtEl>
                                          <p:spTgt spid="25"/>
                                        </p:tgtEl>
                                      </p:cBhvr>
                                    </p:animEffect>
                                  </p:childTnLst>
                                </p:cTn>
                              </p:par>
                              <p:par>
                                <p:cTn id="117" presetID="2" presetClass="entr" presetSubtype="4" fill="hold" grpId="0" nodeType="with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additive="base">
                                        <p:cTn id="119" dur="500" fill="hold"/>
                                        <p:tgtEl>
                                          <p:spTgt spid="23"/>
                                        </p:tgtEl>
                                        <p:attrNameLst>
                                          <p:attrName>ppt_x</p:attrName>
                                        </p:attrNameLst>
                                      </p:cBhvr>
                                      <p:tavLst>
                                        <p:tav tm="0">
                                          <p:val>
                                            <p:strVal val="#ppt_x"/>
                                          </p:val>
                                        </p:tav>
                                        <p:tav tm="100000">
                                          <p:val>
                                            <p:strVal val="#ppt_x"/>
                                          </p:val>
                                        </p:tav>
                                      </p:tavLst>
                                    </p:anim>
                                    <p:anim calcmode="lin" valueType="num">
                                      <p:cBhvr additive="base">
                                        <p:cTn id="120" dur="500" fill="hold"/>
                                        <p:tgtEl>
                                          <p:spTgt spid="23"/>
                                        </p:tgtEl>
                                        <p:attrNameLst>
                                          <p:attrName>ppt_y</p:attrName>
                                        </p:attrNameLst>
                                      </p:cBhvr>
                                      <p:tavLst>
                                        <p:tav tm="0">
                                          <p:val>
                                            <p:strVal val="1+#ppt_h/2"/>
                                          </p:val>
                                        </p:tav>
                                        <p:tav tm="100000">
                                          <p:val>
                                            <p:strVal val="#ppt_y"/>
                                          </p:val>
                                        </p:tav>
                                      </p:tavLst>
                                    </p:anim>
                                  </p:childTnLst>
                                </p:cTn>
                              </p:par>
                              <p:par>
                                <p:cTn id="121" presetID="10" presetClass="exit" presetSubtype="0" fill="hold" grpId="1" nodeType="withEffect">
                                  <p:stCondLst>
                                    <p:cond delay="0"/>
                                  </p:stCondLst>
                                  <p:childTnLst>
                                    <p:animEffect transition="out" filter="fade">
                                      <p:cBhvr>
                                        <p:cTn id="122" dur="500"/>
                                        <p:tgtEl>
                                          <p:spTgt spid="22"/>
                                        </p:tgtEl>
                                      </p:cBhvr>
                                    </p:animEffect>
                                    <p:set>
                                      <p:cBhvr>
                                        <p:cTn id="123" dur="1" fill="hold">
                                          <p:stCondLst>
                                            <p:cond delay="499"/>
                                          </p:stCondLst>
                                        </p:cTn>
                                        <p:tgtEl>
                                          <p:spTgt spid="22"/>
                                        </p:tgtEl>
                                        <p:attrNameLst>
                                          <p:attrName>style.visibility</p:attrName>
                                        </p:attrNameLst>
                                      </p:cBhvr>
                                      <p:to>
                                        <p:strVal val="hidden"/>
                                      </p:to>
                                    </p:set>
                                  </p:childTnLst>
                                </p:cTn>
                              </p:par>
                              <p:par>
                                <p:cTn id="124" presetID="10" presetClass="exit" presetSubtype="0" fill="hold" grpId="1" nodeType="withEffect">
                                  <p:stCondLst>
                                    <p:cond delay="0"/>
                                  </p:stCondLst>
                                  <p:childTnLst>
                                    <p:animEffect transition="out" filter="fade">
                                      <p:cBhvr>
                                        <p:cTn id="125" dur="500"/>
                                        <p:tgtEl>
                                          <p:spTgt spid="27"/>
                                        </p:tgtEl>
                                      </p:cBhvr>
                                    </p:animEffect>
                                    <p:set>
                                      <p:cBhvr>
                                        <p:cTn id="126" dur="1" fill="hold">
                                          <p:stCondLst>
                                            <p:cond delay="499"/>
                                          </p:stCondLst>
                                        </p:cTn>
                                        <p:tgtEl>
                                          <p:spTgt spid="27"/>
                                        </p:tgtEl>
                                        <p:attrNameLst>
                                          <p:attrName>style.visibility</p:attrName>
                                        </p:attrNameLst>
                                      </p:cBhvr>
                                      <p:to>
                                        <p:strVal val="hidden"/>
                                      </p:to>
                                    </p:set>
                                  </p:childTnLst>
                                </p:cTn>
                              </p:par>
                              <p:par>
                                <p:cTn id="127" presetID="10" presetClass="exit" presetSubtype="0" fill="hold" grpId="1" nodeType="withEffect">
                                  <p:stCondLst>
                                    <p:cond delay="0"/>
                                  </p:stCondLst>
                                  <p:childTnLst>
                                    <p:animEffect transition="out" filter="fade">
                                      <p:cBhvr>
                                        <p:cTn id="128" dur="500"/>
                                        <p:tgtEl>
                                          <p:spTgt spid="21"/>
                                        </p:tgtEl>
                                      </p:cBhvr>
                                    </p:animEffect>
                                    <p:set>
                                      <p:cBhvr>
                                        <p:cTn id="129" dur="1" fill="hold">
                                          <p:stCondLst>
                                            <p:cond delay="499"/>
                                          </p:stCondLst>
                                        </p:cTn>
                                        <p:tgtEl>
                                          <p:spTgt spid="21"/>
                                        </p:tgtEl>
                                        <p:attrNameLst>
                                          <p:attrName>style.visibility</p:attrName>
                                        </p:attrNameLst>
                                      </p:cBhvr>
                                      <p:to>
                                        <p:strVal val="hidden"/>
                                      </p:to>
                                    </p:se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28"/>
                                        </p:tgtEl>
                                        <p:attrNameLst>
                                          <p:attrName>style.visibility</p:attrName>
                                        </p:attrNameLst>
                                      </p:cBhvr>
                                      <p:to>
                                        <p:strVal val="visible"/>
                                      </p:to>
                                    </p:set>
                                    <p:animEffect transition="in" filter="fade">
                                      <p:cBhvr>
                                        <p:cTn id="13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11" grpId="0" animBg="1"/>
      <p:bldP spid="11" grpId="1" animBg="1"/>
      <p:bldP spid="13" grpId="0" animBg="1"/>
      <p:bldP spid="13" grpId="1" animBg="1"/>
      <p:bldP spid="15" grpId="0" animBg="1"/>
      <p:bldP spid="15" grpId="1" animBg="1"/>
      <p:bldP spid="3" grpId="0" animBg="1"/>
      <p:bldP spid="3"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5" grpId="0" animBg="1"/>
      <p:bldP spid="27" grpId="0" animBg="1"/>
      <p:bldP spid="27" grpId="1" animBg="1"/>
      <p:bldP spid="28"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9463" y="414338"/>
            <a:ext cx="2505075" cy="60293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14338" name="內容版面配置區 2"/>
          <p:cNvSpPr>
            <a:spLocks noGrp="1"/>
          </p:cNvSpPr>
          <p:nvPr>
            <p:ph idx="1"/>
          </p:nvPr>
        </p:nvSpPr>
        <p:spPr/>
        <p:txBody>
          <a:bodyPr/>
          <a:lstStyle/>
          <a:p>
            <a:pPr lvl="1" fontAlgn="auto">
              <a:spcAft>
                <a:spcPts val="0"/>
              </a:spcAft>
              <a:defRPr/>
            </a:pPr>
            <a:r>
              <a:rPr lang="zh-TW" altLang="en-US" sz="3200" dirty="0">
                <a:latin typeface="標楷體" panose="03000509000000000000" pitchFamily="65" charset="-120"/>
                <a:ea typeface="標楷體" panose="03000509000000000000" pitchFamily="65" charset="-120"/>
              </a:rPr>
              <a:t>紙張材質為感熱紙，兩年內會消失</a:t>
            </a:r>
            <a:endParaRPr lang="en-US" altLang="zh-TW" sz="3200" dirty="0">
              <a:latin typeface="標楷體" panose="03000509000000000000" pitchFamily="65" charset="-120"/>
              <a:ea typeface="標楷體" panose="03000509000000000000" pitchFamily="65" charset="-120"/>
            </a:endParaRPr>
          </a:p>
          <a:p>
            <a:pPr lvl="1" fontAlgn="auto">
              <a:spcAft>
                <a:spcPts val="0"/>
              </a:spcAft>
              <a:defRPr/>
            </a:pPr>
            <a:r>
              <a:rPr lang="zh-TW" altLang="en-US" sz="3200" dirty="0">
                <a:latin typeface="標楷體" panose="03000509000000000000" pitchFamily="65" charset="-120"/>
                <a:ea typeface="標楷體" panose="03000509000000000000" pitchFamily="65" charset="-120"/>
              </a:rPr>
              <a:t>務必先行影印影本</a:t>
            </a:r>
            <a:endParaRPr lang="en-US" altLang="zh-TW" sz="3200" dirty="0">
              <a:latin typeface="標楷體" panose="03000509000000000000" pitchFamily="65" charset="-120"/>
              <a:ea typeface="標楷體" panose="03000509000000000000" pitchFamily="65" charset="-120"/>
            </a:endParaRPr>
          </a:p>
          <a:p>
            <a:pPr lvl="1" fontAlgn="auto">
              <a:spcAft>
                <a:spcPts val="0"/>
              </a:spcAft>
              <a:defRPr/>
            </a:pPr>
            <a:r>
              <a:rPr lang="zh-TW" altLang="en-US" sz="3200" dirty="0">
                <a:latin typeface="標楷體" panose="03000509000000000000" pitchFamily="65" charset="-120"/>
                <a:ea typeface="標楷體" panose="03000509000000000000" pitchFamily="65" charset="-120"/>
              </a:rPr>
              <a:t>或以原子筆寫上字軌</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發票號碼</a:t>
            </a:r>
            <a:r>
              <a:rPr lang="en-US" altLang="zh-TW" sz="3200" dirty="0">
                <a:latin typeface="標楷體" panose="03000509000000000000" pitchFamily="65" charset="-120"/>
                <a:ea typeface="標楷體" panose="03000509000000000000" pitchFamily="65" charset="-120"/>
              </a:rPr>
              <a:t>)</a:t>
            </a:r>
          </a:p>
          <a:p>
            <a:endParaRPr lang="en-US" altLang="zh-TW" sz="3600" dirty="0">
              <a:latin typeface="標楷體" panose="03000509000000000000" pitchFamily="65" charset="-120"/>
              <a:ea typeface="標楷體" panose="03000509000000000000" pitchFamily="65" charset="-120"/>
            </a:endParaRPr>
          </a:p>
        </p:txBody>
      </p:sp>
      <p:sp>
        <p:nvSpPr>
          <p:cNvPr id="14342"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B598FEEE-DC04-45CD-ABA2-B14D0386C94D}" type="slidenum">
              <a:rPr lang="en-US" altLang="zh-TW">
                <a:ea typeface="微軟正黑體" pitchFamily="34" charset="-120"/>
              </a:rPr>
              <a:pPr/>
              <a:t>22</a:t>
            </a:fld>
            <a:endParaRPr lang="en-US" altLang="zh-TW" dirty="0">
              <a:ea typeface="微軟正黑體" pitchFamily="34" charset="-120"/>
            </a:endParaRPr>
          </a:p>
        </p:txBody>
      </p:sp>
      <p:sp>
        <p:nvSpPr>
          <p:cNvPr id="17" name="矩形 16"/>
          <p:cNvSpPr/>
          <p:nvPr/>
        </p:nvSpPr>
        <p:spPr>
          <a:xfrm>
            <a:off x="4369742" y="2420168"/>
            <a:ext cx="1354783" cy="36076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9" name="矩形 18"/>
          <p:cNvSpPr/>
          <p:nvPr/>
        </p:nvSpPr>
        <p:spPr>
          <a:xfrm>
            <a:off x="3319462" y="4437112"/>
            <a:ext cx="2505075" cy="50477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1" name="矩形圖說文字 20"/>
          <p:cNvSpPr/>
          <p:nvPr/>
        </p:nvSpPr>
        <p:spPr>
          <a:xfrm>
            <a:off x="5024438" y="1666925"/>
            <a:ext cx="3724275" cy="576262"/>
          </a:xfrm>
          <a:prstGeom prst="wedgeRectCallout">
            <a:avLst>
              <a:gd name="adj1" fmla="val -50462"/>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統一編號：</a:t>
            </a:r>
            <a:r>
              <a:rPr lang="en-US" altLang="zh-TW" sz="2800" dirty="0">
                <a:solidFill>
                  <a:schemeClr val="bg1"/>
                </a:solidFill>
                <a:latin typeface="標楷體" panose="03000509000000000000" pitchFamily="65" charset="-120"/>
                <a:ea typeface="標楷體" panose="03000509000000000000" pitchFamily="65" charset="-120"/>
              </a:rPr>
              <a:t>56503102</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2" name="矩形圖說文字 21"/>
          <p:cNvSpPr/>
          <p:nvPr/>
        </p:nvSpPr>
        <p:spPr>
          <a:xfrm>
            <a:off x="4571999" y="5157192"/>
            <a:ext cx="3887787" cy="576262"/>
          </a:xfrm>
          <a:prstGeom prst="wedgeRectCallout">
            <a:avLst>
              <a:gd name="adj1" fmla="val -50441"/>
              <a:gd name="adj2" fmla="val -7005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詳細品名、數量與單價</a:t>
            </a:r>
          </a:p>
        </p:txBody>
      </p:sp>
      <p:sp>
        <p:nvSpPr>
          <p:cNvPr id="23" name="文字方塊 22"/>
          <p:cNvSpPr txBox="1">
            <a:spLocks noChangeArrowheads="1"/>
          </p:cNvSpPr>
          <p:nvPr/>
        </p:nvSpPr>
        <p:spPr bwMode="auto">
          <a:xfrm>
            <a:off x="459978" y="3163183"/>
            <a:ext cx="8064500" cy="1261884"/>
          </a:xfrm>
          <a:prstGeom prst="rect">
            <a:avLst/>
          </a:prstGeom>
          <a:solidFill>
            <a:srgbClr val="99CCFF"/>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zh-TW" altLang="en-US" sz="2800" dirty="0">
                <a:latin typeface="標楷體" panose="03000509000000000000" pitchFamily="65" charset="-120"/>
              </a:rPr>
              <a:t>發票品項為代碼時：</a:t>
            </a:r>
            <a:endParaRPr lang="en-US" altLang="zh-TW" sz="2800" dirty="0">
              <a:latin typeface="標楷體" panose="03000509000000000000" pitchFamily="65" charset="-120"/>
            </a:endParaRPr>
          </a:p>
          <a:p>
            <a:pPr eaLnBrk="1" hangingPunct="1"/>
            <a:r>
              <a:rPr lang="zh-TW" altLang="en-US" sz="2400" dirty="0">
                <a:latin typeface="標楷體" panose="03000509000000000000" pitchFamily="65" charset="-120"/>
              </a:rPr>
              <a:t>經手人詳註說明或請廠商另行提供貨品中文名稱之銷貨明細表並由經手人簽名證明。</a:t>
            </a:r>
            <a:r>
              <a:rPr lang="en-US" altLang="zh-TW" sz="2000" dirty="0">
                <a:solidFill>
                  <a:srgbClr val="FF0000"/>
                </a:solidFill>
                <a:latin typeface="標楷體" panose="03000509000000000000" pitchFamily="65" charset="-120"/>
              </a:rPr>
              <a:t>(</a:t>
            </a:r>
            <a:r>
              <a:rPr lang="zh-TW" altLang="en-US" sz="2000" dirty="0">
                <a:solidFill>
                  <a:srgbClr val="FF0000"/>
                </a:solidFill>
                <a:latin typeface="標楷體" panose="03000509000000000000" pitchFamily="65" charset="-120"/>
              </a:rPr>
              <a:t>參考政府支出憑證處理要點第五條</a:t>
            </a:r>
            <a:r>
              <a:rPr lang="en-US" altLang="zh-TW" sz="2000" dirty="0">
                <a:solidFill>
                  <a:srgbClr val="FF0000"/>
                </a:solidFill>
                <a:latin typeface="標楷體" panose="03000509000000000000" pitchFamily="65" charset="-120"/>
              </a:rPr>
              <a:t>)</a:t>
            </a:r>
            <a:endParaRPr lang="zh-TW" altLang="en-US" sz="2000" dirty="0">
              <a:latin typeface="標楷體" panose="03000509000000000000" pitchFamily="65" charset="-120"/>
            </a:endParaRPr>
          </a:p>
        </p:txBody>
      </p:sp>
      <p:sp>
        <p:nvSpPr>
          <p:cNvPr id="3" name="文字方塊 2"/>
          <p:cNvSpPr txBox="1">
            <a:spLocks noChangeArrowheads="1"/>
          </p:cNvSpPr>
          <p:nvPr/>
        </p:nvSpPr>
        <p:spPr bwMode="auto">
          <a:xfrm>
            <a:off x="459978" y="2951946"/>
            <a:ext cx="8064500" cy="954107"/>
          </a:xfrm>
          <a:prstGeom prst="rect">
            <a:avLst/>
          </a:prstGeom>
          <a:solidFill>
            <a:srgbClr val="FFFF66"/>
          </a:solidFill>
          <a:ln w="38100">
            <a:solidFill>
              <a:schemeClr val="tx1"/>
            </a:solidFill>
            <a:miter lim="800000"/>
            <a:headEnd/>
            <a:tailEnd/>
          </a:ln>
        </p:spPr>
        <p:txBody>
          <a:bodyPr>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eaLnBrk="1" hangingPunct="1"/>
            <a:r>
              <a:rPr lang="zh-TW" altLang="en-US" sz="2800" dirty="0">
                <a:latin typeface="標楷體" panose="03000509000000000000" pitchFamily="65" charset="-120"/>
              </a:rPr>
              <a:t>廠商沒有打上統一編號時：</a:t>
            </a:r>
            <a:endParaRPr lang="en-US" altLang="zh-TW" sz="2800" dirty="0">
              <a:latin typeface="標楷體" panose="03000509000000000000" pitchFamily="65" charset="-120"/>
            </a:endParaRPr>
          </a:p>
          <a:p>
            <a:pPr eaLnBrk="1" hangingPunct="1"/>
            <a:r>
              <a:rPr lang="zh-TW" altLang="en-US" sz="2800" b="1" dirty="0">
                <a:latin typeface="標楷體" panose="03000509000000000000" pitchFamily="65" charset="-120"/>
              </a:rPr>
              <a:t>請寫上買受人統一編號並加蓋賣方統一發票章</a:t>
            </a:r>
            <a:endParaRPr lang="en-US" altLang="zh-TW" sz="2800" b="1" dirty="0">
              <a:latin typeface="標楷體" panose="03000509000000000000" pitchFamily="65" charset="-120"/>
            </a:endParaRPr>
          </a:p>
        </p:txBody>
      </p:sp>
      <p:sp>
        <p:nvSpPr>
          <p:cNvPr id="14" name="內容版面配置區 2"/>
          <p:cNvSpPr txBox="1">
            <a:spLocks/>
          </p:cNvSpPr>
          <p:nvPr/>
        </p:nvSpPr>
        <p:spPr>
          <a:xfrm>
            <a:off x="609600" y="2243187"/>
            <a:ext cx="8229600" cy="4525963"/>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lvl="1" fontAlgn="auto">
              <a:spcAft>
                <a:spcPts val="0"/>
              </a:spcAft>
              <a:defRPr/>
            </a:pPr>
            <a:endParaRPr lang="en-US" altLang="zh-TW" sz="3200" dirty="0"/>
          </a:p>
        </p:txBody>
      </p:sp>
      <p:sp>
        <p:nvSpPr>
          <p:cNvPr id="5" name="文字方塊 4"/>
          <p:cNvSpPr txBox="1"/>
          <p:nvPr/>
        </p:nvSpPr>
        <p:spPr>
          <a:xfrm>
            <a:off x="3707904" y="764704"/>
            <a:ext cx="1877437" cy="461665"/>
          </a:xfrm>
          <a:prstGeom prst="rect">
            <a:avLst/>
          </a:prstGeom>
          <a:noFill/>
        </p:spPr>
        <p:txBody>
          <a:bodyPr wrap="none" rtlCol="0">
            <a:spAutoFit/>
          </a:bodyPr>
          <a:lstStyle/>
          <a:p>
            <a:r>
              <a:rPr lang="en-US" altLang="zh-TW" sz="2400" b="1" dirty="0">
                <a:solidFill>
                  <a:schemeClr val="bg1"/>
                </a:solidFill>
                <a:latin typeface="標楷體" panose="03000509000000000000" pitchFamily="65" charset="-120"/>
                <a:ea typeface="標楷體" panose="03000509000000000000" pitchFamily="65" charset="-120"/>
              </a:rPr>
              <a:t>SX-18306730</a:t>
            </a:r>
            <a:endParaRPr lang="zh-TW" altLang="en-US" sz="2400" b="1" dirty="0">
              <a:solidFill>
                <a:schemeClr val="bg1"/>
              </a:solidFill>
              <a:latin typeface="標楷體" panose="03000509000000000000" pitchFamily="65" charset="-120"/>
              <a:ea typeface="標楷體" panose="03000509000000000000" pitchFamily="65" charset="-120"/>
            </a:endParaRPr>
          </a:p>
        </p:txBody>
      </p:sp>
      <p:sp>
        <p:nvSpPr>
          <p:cNvPr id="16" name="矩形圖說文字 15"/>
          <p:cNvSpPr/>
          <p:nvPr/>
        </p:nvSpPr>
        <p:spPr>
          <a:xfrm>
            <a:off x="5292080" y="1276425"/>
            <a:ext cx="3724275" cy="576262"/>
          </a:xfrm>
          <a:prstGeom prst="wedgeRectCallout">
            <a:avLst>
              <a:gd name="adj1" fmla="val -61569"/>
              <a:gd name="adj2" fmla="val -83642"/>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原子筆寫上發票號碼</a:t>
            </a:r>
          </a:p>
        </p:txBody>
      </p:sp>
      <p:sp>
        <p:nvSpPr>
          <p:cNvPr id="18" name="內容版面配置區 2"/>
          <p:cNvSpPr txBox="1">
            <a:spLocks/>
          </p:cNvSpPr>
          <p:nvPr/>
        </p:nvSpPr>
        <p:spPr>
          <a:xfrm>
            <a:off x="150812" y="445293"/>
            <a:ext cx="2692995" cy="654845"/>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fontAlgn="auto">
              <a:spcAft>
                <a:spcPts val="0"/>
              </a:spcAft>
            </a:pPr>
            <a:r>
              <a:rPr lang="zh-TW" altLang="en-US" sz="2400" dirty="0">
                <a:latin typeface="標楷體" panose="03000509000000000000" pitchFamily="65" charset="-120"/>
                <a:ea typeface="標楷體" panose="03000509000000000000" pitchFamily="65" charset="-120"/>
              </a:rPr>
              <a:t>電子發票</a:t>
            </a:r>
            <a:endParaRPr lang="en-US" altLang="zh-TW" sz="2400" dirty="0">
              <a:latin typeface="標楷體" panose="03000509000000000000" pitchFamily="65" charset="-120"/>
              <a:ea typeface="標楷體" panose="03000509000000000000" pitchFamily="65" charset="-120"/>
            </a:endParaRPr>
          </a:p>
          <a:p>
            <a:pPr fontAlgn="auto">
              <a:spcAft>
                <a:spcPts val="0"/>
              </a:spcAft>
            </a:pPr>
            <a:endParaRPr lang="en-US" altLang="zh-TW" sz="2400" dirty="0">
              <a:latin typeface="標楷體" panose="03000509000000000000" pitchFamily="65" charset="-120"/>
              <a:ea typeface="標楷體" panose="03000509000000000000" pitchFamily="65" charset="-120"/>
            </a:endParaRPr>
          </a:p>
          <a:p>
            <a:pPr lvl="1" fontAlgn="auto">
              <a:spcAft>
                <a:spcPts val="0"/>
              </a:spcAft>
            </a:pPr>
            <a:endParaRPr lang="en-US" altLang="zh-TW" sz="24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0575379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433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33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33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4338">
                                            <p:txEl>
                                              <p:pRg st="0" end="0"/>
                                            </p:txEl>
                                          </p:spTgt>
                                        </p:tgtEl>
                                      </p:cBhvr>
                                    </p:animEffect>
                                    <p:set>
                                      <p:cBhvr>
                                        <p:cTn id="15" dur="1" fill="hold">
                                          <p:stCondLst>
                                            <p:cond delay="499"/>
                                          </p:stCondLst>
                                        </p:cTn>
                                        <p:tgtEl>
                                          <p:spTgt spid="14338">
                                            <p:txEl>
                                              <p:pRg st="0" end="0"/>
                                            </p:txEl>
                                          </p:spTgt>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14338">
                                            <p:txEl>
                                              <p:pRg st="1" end="1"/>
                                            </p:txEl>
                                          </p:spTgt>
                                        </p:tgtEl>
                                      </p:cBhvr>
                                    </p:animEffect>
                                    <p:set>
                                      <p:cBhvr>
                                        <p:cTn id="18" dur="1" fill="hold">
                                          <p:stCondLst>
                                            <p:cond delay="499"/>
                                          </p:stCondLst>
                                        </p:cTn>
                                        <p:tgtEl>
                                          <p:spTgt spid="14338">
                                            <p:txEl>
                                              <p:pRg st="1" end="1"/>
                                            </p:txEl>
                                          </p:spTgt>
                                        </p:tgtEl>
                                        <p:attrNameLst>
                                          <p:attrName>style.visibility</p:attrName>
                                        </p:attrNameLst>
                                      </p:cBhvr>
                                      <p:to>
                                        <p:strVal val="hidden"/>
                                      </p:to>
                                    </p:set>
                                  </p:childTnLst>
                                </p:cTn>
                              </p:par>
                              <p:par>
                                <p:cTn id="19" presetID="10" presetClass="exit" presetSubtype="0" fill="hold" grpId="1" nodeType="withEffect">
                                  <p:stCondLst>
                                    <p:cond delay="0"/>
                                  </p:stCondLst>
                                  <p:childTnLst>
                                    <p:animEffect transition="out" filter="fade">
                                      <p:cBhvr>
                                        <p:cTn id="20" dur="500"/>
                                        <p:tgtEl>
                                          <p:spTgt spid="14338">
                                            <p:txEl>
                                              <p:pRg st="2" end="2"/>
                                            </p:txEl>
                                          </p:spTgt>
                                        </p:tgtEl>
                                      </p:cBhvr>
                                    </p:animEffect>
                                    <p:set>
                                      <p:cBhvr>
                                        <p:cTn id="21" dur="1" fill="hold">
                                          <p:stCondLst>
                                            <p:cond delay="499"/>
                                          </p:stCondLst>
                                        </p:cTn>
                                        <p:tgtEl>
                                          <p:spTgt spid="14338">
                                            <p:txEl>
                                              <p:pRg st="2" end="2"/>
                                            </p:txEl>
                                          </p:spTgt>
                                        </p:tgtEl>
                                        <p:attrNameLst>
                                          <p:attrName>style.visibility</p:attrName>
                                        </p:attrNameLst>
                                      </p:cBhvr>
                                      <p:to>
                                        <p:strVal val="hidden"/>
                                      </p:to>
                                    </p:set>
                                  </p:childTnLst>
                                </p:cTn>
                              </p:par>
                              <p:par>
                                <p:cTn id="22" presetID="10" presetClass="entr" presetSubtype="0" fill="hold" nodeType="withEffect">
                                  <p:stCondLst>
                                    <p:cond delay="0"/>
                                  </p:stCondLst>
                                  <p:childTnLst>
                                    <p:set>
                                      <p:cBhvr>
                                        <p:cTn id="23" dur="1" fill="hold">
                                          <p:stCondLst>
                                            <p:cond delay="0"/>
                                          </p:stCondLst>
                                        </p:cTn>
                                        <p:tgtEl>
                                          <p:spTgt spid="3074"/>
                                        </p:tgtEl>
                                        <p:attrNameLst>
                                          <p:attrName>style.visibility</p:attrName>
                                        </p:attrNameLst>
                                      </p:cBhvr>
                                      <p:to>
                                        <p:strVal val="visible"/>
                                      </p:to>
                                    </p:set>
                                    <p:animEffect transition="in" filter="fade">
                                      <p:cBhvr>
                                        <p:cTn id="24" dur="500"/>
                                        <p:tgtEl>
                                          <p:spTgt spid="3074"/>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anim calcmode="lin" valueType="num">
                                      <p:cBhvr>
                                        <p:cTn id="28" dur="500" fill="hold"/>
                                        <p:tgtEl>
                                          <p:spTgt spid="16"/>
                                        </p:tgtEl>
                                        <p:attrNameLst>
                                          <p:attrName>ppt_x</p:attrName>
                                        </p:attrNameLst>
                                      </p:cBhvr>
                                      <p:tavLst>
                                        <p:tav tm="0">
                                          <p:val>
                                            <p:strVal val="#ppt_x"/>
                                          </p:val>
                                        </p:tav>
                                        <p:tav tm="100000">
                                          <p:val>
                                            <p:strVal val="#ppt_x"/>
                                          </p:val>
                                        </p:tav>
                                      </p:tavLst>
                                    </p:anim>
                                    <p:anim calcmode="lin" valueType="num">
                                      <p:cBhvr>
                                        <p:cTn id="29" dur="500" fill="hold"/>
                                        <p:tgtEl>
                                          <p:spTgt spid="16"/>
                                        </p:tgtEl>
                                        <p:attrNameLst>
                                          <p:attrName>ppt_y</p:attrName>
                                        </p:attrNameLst>
                                      </p:cBhvr>
                                      <p:tavLst>
                                        <p:tav tm="0">
                                          <p:val>
                                            <p:strVal val="#ppt_y+.1"/>
                                          </p:val>
                                        </p:tav>
                                        <p:tav tm="100000">
                                          <p:val>
                                            <p:strVal val="#ppt_y"/>
                                          </p:val>
                                        </p:tav>
                                      </p:tavLst>
                                    </p:anim>
                                  </p:childTnLst>
                                </p:cTn>
                              </p:par>
                            </p:childTnLst>
                          </p:cTn>
                        </p:par>
                        <p:par>
                          <p:cTn id="30" fill="hold">
                            <p:stCondLst>
                              <p:cond delay="500"/>
                            </p:stCondLst>
                            <p:childTnLst>
                              <p:par>
                                <p:cTn id="31" presetID="16" presetClass="emph" presetSubtype="0" fill="hold" grpId="0" nodeType="afterEffect">
                                  <p:stCondLst>
                                    <p:cond delay="0"/>
                                  </p:stCondLst>
                                  <p:iterate type="lt">
                                    <p:tmPct val="9000"/>
                                  </p:iterate>
                                  <p:childTnLst>
                                    <p:set>
                                      <p:cBhvr override="childStyle">
                                        <p:cTn id="32" dur="2000" fill="hold"/>
                                        <p:tgtEl>
                                          <p:spTgt spid="5"/>
                                        </p:tgtEl>
                                        <p:attrNameLst>
                                          <p:attrName>style.color</p:attrName>
                                        </p:attrNameLst>
                                      </p:cBhvr>
                                      <p:to>
                                        <p:clrVal>
                                          <a:srgbClr val="0000FF"/>
                                        </p:clrVal>
                                      </p:to>
                                    </p:set>
                                    <p:set>
                                      <p:cBhvr>
                                        <p:cTn id="33" dur="2000" fill="hold"/>
                                        <p:tgtEl>
                                          <p:spTgt spid="5"/>
                                        </p:tgtEl>
                                        <p:attrNameLst>
                                          <p:attrName>fillcolor</p:attrName>
                                        </p:attrNameLst>
                                      </p:cBhvr>
                                      <p:to>
                                        <p:clrVal>
                                          <a:srgbClr val="0000FF"/>
                                        </p:clrVal>
                                      </p:to>
                                    </p:set>
                                    <p:set>
                                      <p:cBhvr>
                                        <p:cTn id="34" dur="2000" fill="hold"/>
                                        <p:tgtEl>
                                          <p:spTgt spid="5"/>
                                        </p:tgtEl>
                                        <p:attrNameLst>
                                          <p:attrName>fill.type</p:attrName>
                                        </p:attrNameLst>
                                      </p:cBhvr>
                                      <p:to>
                                        <p:strVal val="solid"/>
                                      </p:to>
                                    </p:set>
                                  </p:childTnLst>
                                </p:cTn>
                              </p:par>
                            </p:childTnLst>
                          </p:cTn>
                        </p:par>
                      </p:childTnLst>
                    </p:cTn>
                  </p:par>
                  <p:par>
                    <p:cTn id="35" fill="hold">
                      <p:stCondLst>
                        <p:cond delay="indefinite"/>
                      </p:stCondLst>
                      <p:childTnLst>
                        <p:par>
                          <p:cTn id="36" fill="hold">
                            <p:stCondLst>
                              <p:cond delay="0"/>
                            </p:stCondLst>
                            <p:childTnLst>
                              <p:par>
                                <p:cTn id="37" presetID="50" presetClass="entr" presetSubtype="0" decel="10000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1000" fill="hold"/>
                                        <p:tgtEl>
                                          <p:spTgt spid="17"/>
                                        </p:tgtEl>
                                        <p:attrNameLst>
                                          <p:attrName>ppt_w</p:attrName>
                                        </p:attrNameLst>
                                      </p:cBhvr>
                                      <p:tavLst>
                                        <p:tav tm="0">
                                          <p:val>
                                            <p:strVal val="#ppt_w+.3"/>
                                          </p:val>
                                        </p:tav>
                                        <p:tav tm="100000">
                                          <p:val>
                                            <p:strVal val="#ppt_w"/>
                                          </p:val>
                                        </p:tav>
                                      </p:tavLst>
                                    </p:anim>
                                    <p:anim calcmode="lin" valueType="num">
                                      <p:cBhvr>
                                        <p:cTn id="40" dur="1000" fill="hold"/>
                                        <p:tgtEl>
                                          <p:spTgt spid="17"/>
                                        </p:tgtEl>
                                        <p:attrNameLst>
                                          <p:attrName>ppt_h</p:attrName>
                                        </p:attrNameLst>
                                      </p:cBhvr>
                                      <p:tavLst>
                                        <p:tav tm="0">
                                          <p:val>
                                            <p:strVal val="#ppt_h"/>
                                          </p:val>
                                        </p:tav>
                                        <p:tav tm="100000">
                                          <p:val>
                                            <p:strVal val="#ppt_h"/>
                                          </p:val>
                                        </p:tav>
                                      </p:tavLst>
                                    </p:anim>
                                    <p:animEffect transition="in" filter="fade">
                                      <p:cBhvr>
                                        <p:cTn id="41" dur="1000"/>
                                        <p:tgtEl>
                                          <p:spTgt spid="17"/>
                                        </p:tgtEl>
                                      </p:cBhvr>
                                    </p:animEffect>
                                  </p:childTnLst>
                                </p:cTn>
                              </p:par>
                              <p:par>
                                <p:cTn id="42" presetID="10" presetClass="exit" presetSubtype="0" fill="hold" grpId="1" nodeType="withEffect">
                                  <p:stCondLst>
                                    <p:cond delay="0"/>
                                  </p:stCondLst>
                                  <p:childTnLst>
                                    <p:animEffect transition="out" filter="fade">
                                      <p:cBhvr>
                                        <p:cTn id="43" dur="500"/>
                                        <p:tgtEl>
                                          <p:spTgt spid="16"/>
                                        </p:tgtEl>
                                      </p:cBhvr>
                                    </p:animEffect>
                                    <p:set>
                                      <p:cBhvr>
                                        <p:cTn id="44" dur="1" fill="hold">
                                          <p:stCondLst>
                                            <p:cond delay="499"/>
                                          </p:stCondLst>
                                        </p:cTn>
                                        <p:tgtEl>
                                          <p:spTgt spid="16"/>
                                        </p:tgtEl>
                                        <p:attrNameLst>
                                          <p:attrName>style.visibility</p:attrName>
                                        </p:attrNameLst>
                                      </p:cBhvr>
                                      <p:to>
                                        <p:strVal val="hidden"/>
                                      </p:to>
                                    </p:set>
                                  </p:childTnLst>
                                </p:cTn>
                              </p:par>
                              <p:par>
                                <p:cTn id="45" presetID="42"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anim calcmode="lin" valueType="num">
                                      <p:cBhvr>
                                        <p:cTn id="48" dur="500" fill="hold"/>
                                        <p:tgtEl>
                                          <p:spTgt spid="21"/>
                                        </p:tgtEl>
                                        <p:attrNameLst>
                                          <p:attrName>ppt_x</p:attrName>
                                        </p:attrNameLst>
                                      </p:cBhvr>
                                      <p:tavLst>
                                        <p:tav tm="0">
                                          <p:val>
                                            <p:strVal val="#ppt_x"/>
                                          </p:val>
                                        </p:tav>
                                        <p:tav tm="100000">
                                          <p:val>
                                            <p:strVal val="#ppt_x"/>
                                          </p:val>
                                        </p:tav>
                                      </p:tavLst>
                                    </p:anim>
                                    <p:anim calcmode="lin" valueType="num">
                                      <p:cBhvr>
                                        <p:cTn id="49" dur="500" fill="hold"/>
                                        <p:tgtEl>
                                          <p:spTgt spid="21"/>
                                        </p:tgtEl>
                                        <p:attrNameLst>
                                          <p:attrName>ppt_y</p:attrName>
                                        </p:attrNameLst>
                                      </p:cBhvr>
                                      <p:tavLst>
                                        <p:tav tm="0">
                                          <p:val>
                                            <p:strVal val="#ppt_y+.1"/>
                                          </p:val>
                                        </p:tav>
                                        <p:tav tm="100000">
                                          <p:val>
                                            <p:strVal val="#ppt_y"/>
                                          </p:val>
                                        </p:tav>
                                      </p:tavLst>
                                    </p:anim>
                                  </p:childTnLst>
                                </p:cTn>
                              </p:par>
                              <p:par>
                                <p:cTn id="50" presetID="55" presetClass="entr" presetSubtype="0"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strVal val="#ppt_w*0.70"/>
                                          </p:val>
                                        </p:tav>
                                        <p:tav tm="100000">
                                          <p:val>
                                            <p:strVal val="#ppt_w"/>
                                          </p:val>
                                        </p:tav>
                                      </p:tavLst>
                                    </p:anim>
                                    <p:anim calcmode="lin" valueType="num">
                                      <p:cBhvr>
                                        <p:cTn id="53" dur="500" fill="hold"/>
                                        <p:tgtEl>
                                          <p:spTgt spid="3"/>
                                        </p:tgtEl>
                                        <p:attrNameLst>
                                          <p:attrName>ppt_h</p:attrName>
                                        </p:attrNameLst>
                                      </p:cBhvr>
                                      <p:tavLst>
                                        <p:tav tm="0">
                                          <p:val>
                                            <p:strVal val="#ppt_h"/>
                                          </p:val>
                                        </p:tav>
                                        <p:tav tm="100000">
                                          <p:val>
                                            <p:strVal val="#ppt_h"/>
                                          </p:val>
                                        </p:tav>
                                      </p:tavLst>
                                    </p:anim>
                                    <p:animEffect transition="in" filter="fade">
                                      <p:cBhvr>
                                        <p:cTn id="54" dur="500"/>
                                        <p:tgtEl>
                                          <p:spTgt spid="3"/>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50" presetClass="entr" presetSubtype="0" decel="100000" fill="hold" grpId="0" nodeType="click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1000" fill="hold"/>
                                        <p:tgtEl>
                                          <p:spTgt spid="19"/>
                                        </p:tgtEl>
                                        <p:attrNameLst>
                                          <p:attrName>ppt_w</p:attrName>
                                        </p:attrNameLst>
                                      </p:cBhvr>
                                      <p:tavLst>
                                        <p:tav tm="0">
                                          <p:val>
                                            <p:strVal val="#ppt_w+.3"/>
                                          </p:val>
                                        </p:tav>
                                        <p:tav tm="100000">
                                          <p:val>
                                            <p:strVal val="#ppt_w"/>
                                          </p:val>
                                        </p:tav>
                                      </p:tavLst>
                                    </p:anim>
                                    <p:anim calcmode="lin" valueType="num">
                                      <p:cBhvr>
                                        <p:cTn id="60" dur="1000" fill="hold"/>
                                        <p:tgtEl>
                                          <p:spTgt spid="19"/>
                                        </p:tgtEl>
                                        <p:attrNameLst>
                                          <p:attrName>ppt_h</p:attrName>
                                        </p:attrNameLst>
                                      </p:cBhvr>
                                      <p:tavLst>
                                        <p:tav tm="0">
                                          <p:val>
                                            <p:strVal val="#ppt_h"/>
                                          </p:val>
                                        </p:tav>
                                        <p:tav tm="100000">
                                          <p:val>
                                            <p:strVal val="#ppt_h"/>
                                          </p:val>
                                        </p:tav>
                                      </p:tavLst>
                                    </p:anim>
                                    <p:animEffect transition="in" filter="fade">
                                      <p:cBhvr>
                                        <p:cTn id="61" dur="1000"/>
                                        <p:tgtEl>
                                          <p:spTgt spid="19"/>
                                        </p:tgtEl>
                                      </p:cBhvr>
                                    </p:animEffect>
                                  </p:childTnLst>
                                </p:cTn>
                              </p:par>
                              <p:par>
                                <p:cTn id="62" presetID="42" presetClass="entr" presetSubtype="0"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anim calcmode="lin" valueType="num">
                                      <p:cBhvr>
                                        <p:cTn id="65" dur="500" fill="hold"/>
                                        <p:tgtEl>
                                          <p:spTgt spid="22"/>
                                        </p:tgtEl>
                                        <p:attrNameLst>
                                          <p:attrName>ppt_x</p:attrName>
                                        </p:attrNameLst>
                                      </p:cBhvr>
                                      <p:tavLst>
                                        <p:tav tm="0">
                                          <p:val>
                                            <p:strVal val="#ppt_x"/>
                                          </p:val>
                                        </p:tav>
                                        <p:tav tm="100000">
                                          <p:val>
                                            <p:strVal val="#ppt_x"/>
                                          </p:val>
                                        </p:tav>
                                      </p:tavLst>
                                    </p:anim>
                                    <p:anim calcmode="lin" valueType="num">
                                      <p:cBhvr>
                                        <p:cTn id="66" dur="500" fill="hold"/>
                                        <p:tgtEl>
                                          <p:spTgt spid="22"/>
                                        </p:tgtEl>
                                        <p:attrNameLst>
                                          <p:attrName>ppt_y</p:attrName>
                                        </p:attrNameLst>
                                      </p:cBhvr>
                                      <p:tavLst>
                                        <p:tav tm="0">
                                          <p:val>
                                            <p:strVal val="#ppt_y+.1"/>
                                          </p:val>
                                        </p:tav>
                                        <p:tav tm="100000">
                                          <p:val>
                                            <p:strVal val="#ppt_y"/>
                                          </p:val>
                                        </p:tav>
                                      </p:tavLst>
                                    </p:anim>
                                  </p:childTnLst>
                                </p:cTn>
                              </p:par>
                              <p:par>
                                <p:cTn id="67" presetID="55" presetClass="entr" presetSubtype="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500" fill="hold"/>
                                        <p:tgtEl>
                                          <p:spTgt spid="23"/>
                                        </p:tgtEl>
                                        <p:attrNameLst>
                                          <p:attrName>ppt_w</p:attrName>
                                        </p:attrNameLst>
                                      </p:cBhvr>
                                      <p:tavLst>
                                        <p:tav tm="0">
                                          <p:val>
                                            <p:strVal val="#ppt_w*0.70"/>
                                          </p:val>
                                        </p:tav>
                                        <p:tav tm="100000">
                                          <p:val>
                                            <p:strVal val="#ppt_w"/>
                                          </p:val>
                                        </p:tav>
                                      </p:tavLst>
                                    </p:anim>
                                    <p:anim calcmode="lin" valueType="num">
                                      <p:cBhvr>
                                        <p:cTn id="70" dur="500" fill="hold"/>
                                        <p:tgtEl>
                                          <p:spTgt spid="23"/>
                                        </p:tgtEl>
                                        <p:attrNameLst>
                                          <p:attrName>ppt_h</p:attrName>
                                        </p:attrNameLst>
                                      </p:cBhvr>
                                      <p:tavLst>
                                        <p:tav tm="0">
                                          <p:val>
                                            <p:strVal val="#ppt_h"/>
                                          </p:val>
                                        </p:tav>
                                        <p:tav tm="100000">
                                          <p:val>
                                            <p:strVal val="#ppt_h"/>
                                          </p:val>
                                        </p:tav>
                                      </p:tavLst>
                                    </p:anim>
                                    <p:animEffect transition="in" filter="fade">
                                      <p:cBhvr>
                                        <p:cTn id="71" dur="500"/>
                                        <p:tgtEl>
                                          <p:spTgt spid="23"/>
                                        </p:tgtEl>
                                      </p:cBhvr>
                                    </p:animEffect>
                                  </p:childTnLst>
                                </p:cTn>
                              </p:par>
                              <p:par>
                                <p:cTn id="72" presetID="10" presetClass="exit" presetSubtype="0" fill="hold" grpId="1" nodeType="withEffect">
                                  <p:stCondLst>
                                    <p:cond delay="0"/>
                                  </p:stCondLst>
                                  <p:childTnLst>
                                    <p:animEffect transition="out" filter="fade">
                                      <p:cBhvr>
                                        <p:cTn id="73" dur="1000"/>
                                        <p:tgtEl>
                                          <p:spTgt spid="17"/>
                                        </p:tgtEl>
                                      </p:cBhvr>
                                    </p:animEffect>
                                    <p:set>
                                      <p:cBhvr>
                                        <p:cTn id="74" dur="1" fill="hold">
                                          <p:stCondLst>
                                            <p:cond delay="999"/>
                                          </p:stCondLst>
                                        </p:cTn>
                                        <p:tgtEl>
                                          <p:spTgt spid="17"/>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21"/>
                                        </p:tgtEl>
                                      </p:cBhvr>
                                    </p:animEffect>
                                    <p:set>
                                      <p:cBhvr>
                                        <p:cTn id="77" dur="1" fill="hold">
                                          <p:stCondLst>
                                            <p:cond delay="499"/>
                                          </p:stCondLst>
                                        </p:cTn>
                                        <p:tgtEl>
                                          <p:spTgt spid="21"/>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3"/>
                                        </p:tgtEl>
                                      </p:cBhvr>
                                    </p:animEffect>
                                    <p:set>
                                      <p:cBhvr>
                                        <p:cTn id="80" dur="1" fill="hold">
                                          <p:stCondLst>
                                            <p:cond delay="499"/>
                                          </p:stCondLst>
                                        </p:cTn>
                                        <p:tgtEl>
                                          <p:spTgt spid="3"/>
                                        </p:tgtEl>
                                        <p:attrNameLst>
                                          <p:attrName>style.visibility</p:attrName>
                                        </p:attrNameLst>
                                      </p:cBhvr>
                                      <p:to>
                                        <p:strVal val="hidden"/>
                                      </p:to>
                                    </p:set>
                                  </p:childTnLst>
                                </p:cTn>
                              </p:par>
                              <p:par>
                                <p:cTn id="81" presetID="10" presetClass="exit" presetSubtype="0" fill="hold" grpId="0" nodeType="withEffect" nodePh="1">
                                  <p:stCondLst>
                                    <p:cond delay="0"/>
                                  </p:stCondLst>
                                  <p:endCondLst>
                                    <p:cond evt="begin" delay="0">
                                      <p:tn val="81"/>
                                    </p:cond>
                                  </p:endCondLst>
                                  <p:childTnLst>
                                    <p:animEffect transition="out" filter="fade">
                                      <p:cBhvr>
                                        <p:cTn id="82" dur="500"/>
                                        <p:tgtEl>
                                          <p:spTgt spid="14">
                                            <p:txEl>
                                              <p:pRg st="0" end="0"/>
                                            </p:txEl>
                                          </p:spTgt>
                                        </p:tgtEl>
                                      </p:cBhvr>
                                    </p:animEffect>
                                    <p:set>
                                      <p:cBhvr>
                                        <p:cTn id="83" dur="1" fill="hold">
                                          <p:stCondLst>
                                            <p:cond delay="499"/>
                                          </p:stCondLst>
                                        </p:cTn>
                                        <p:tgtEl>
                                          <p:spTgt spid="14">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uild="p"/>
      <p:bldP spid="14338" grpId="1" build="p"/>
      <p:bldP spid="17" grpId="0" animBg="1"/>
      <p:bldP spid="17" grpId="1" animBg="1"/>
      <p:bldP spid="19" grpId="0" animBg="1"/>
      <p:bldP spid="21" grpId="0" animBg="1"/>
      <p:bldP spid="21" grpId="1" animBg="1"/>
      <p:bldP spid="22" grpId="0" animBg="1"/>
      <p:bldP spid="23" grpId="0" animBg="1"/>
      <p:bldP spid="3" grpId="0" animBg="1"/>
      <p:bldP spid="3" grpId="1" animBg="1"/>
      <p:bldP spid="14" grpId="0" build="p"/>
      <p:bldP spid="5" grpId="0"/>
      <p:bldP spid="16" grpId="0" animBg="1"/>
      <p:bldP spid="16" grpId="1"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圖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1963265" y="677000"/>
            <a:ext cx="4784671" cy="676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4" name="內容版面配置區 2"/>
          <p:cNvSpPr>
            <a:spLocks noGrp="1"/>
          </p:cNvSpPr>
          <p:nvPr>
            <p:ph idx="1"/>
          </p:nvPr>
        </p:nvSpPr>
        <p:spPr>
          <a:xfrm>
            <a:off x="150813" y="445293"/>
            <a:ext cx="2620850" cy="654845"/>
          </a:xfrm>
        </p:spPr>
        <p:txBody>
          <a:bodyPr>
            <a:normAutofit fontScale="77500" lnSpcReduction="20000"/>
          </a:bodyPr>
          <a:lstStyle/>
          <a:p>
            <a:r>
              <a:rPr lang="zh-TW" altLang="en-US" sz="2800" dirty="0">
                <a:latin typeface="標楷體" panose="03000509000000000000" pitchFamily="65" charset="-120"/>
                <a:ea typeface="標楷體" panose="03000509000000000000" pitchFamily="65" charset="-120"/>
              </a:rPr>
              <a:t>免用發票收據票</a:t>
            </a:r>
            <a:endParaRPr lang="en-US" altLang="zh-TW" sz="2400" dirty="0">
              <a:latin typeface="標楷體" panose="03000509000000000000" pitchFamily="65" charset="-120"/>
              <a:ea typeface="標楷體" panose="03000509000000000000" pitchFamily="65" charset="-120"/>
            </a:endParaRPr>
          </a:p>
          <a:p>
            <a:pPr lvl="1"/>
            <a:endParaRPr lang="en-US" altLang="zh-TW" sz="2400" dirty="0">
              <a:latin typeface="標楷體" panose="03000509000000000000" pitchFamily="65" charset="-120"/>
              <a:ea typeface="標楷體" panose="03000509000000000000" pitchFamily="65" charset="-120"/>
            </a:endParaRPr>
          </a:p>
        </p:txBody>
      </p:sp>
      <p:sp>
        <p:nvSpPr>
          <p:cNvPr id="16390" name="投影片編號版面配置區 2"/>
          <p:cNvSpPr>
            <a:spLocks noGrp="1"/>
          </p:cNvSpPr>
          <p:nvPr>
            <p:ph type="sldNum" sz="quarter" idx="12"/>
          </p:nvPr>
        </p:nvSpPr>
        <p:spPr>
          <a:ln>
            <a:miter lim="800000"/>
            <a:headEnd/>
            <a:tailEnd/>
          </a:ln>
          <a:extLst/>
        </p:spPr>
        <p:txBody>
          <a:bodyPr vert="horz" wrap="square" numCol="1" rtlCol="0" anchor="ctr" anchorCtr="0" compatLnSpc="1">
            <a:prstTxWarp prst="textNoShape">
              <a:avLst/>
            </a:prstTxWarp>
          </a:bodyPr>
          <a:lstStyle/>
          <a:p>
            <a:fld id="{4B8DDC79-65B6-46DD-B27B-5C85AB8EB3A5}" type="slidenum">
              <a:rPr lang="en-US" altLang="zh-TW">
                <a:ea typeface="微軟正黑體" pitchFamily="34" charset="-120"/>
              </a:rPr>
              <a:pPr/>
              <a:t>23</a:t>
            </a:fld>
            <a:endParaRPr lang="en-US" altLang="zh-TW">
              <a:ea typeface="微軟正黑體" pitchFamily="34" charset="-120"/>
            </a:endParaRPr>
          </a:p>
        </p:txBody>
      </p:sp>
      <p:sp>
        <p:nvSpPr>
          <p:cNvPr id="17" name="矩形 16"/>
          <p:cNvSpPr/>
          <p:nvPr/>
        </p:nvSpPr>
        <p:spPr>
          <a:xfrm>
            <a:off x="1089790" y="2418936"/>
            <a:ext cx="3291291" cy="49051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8" name="矩形 17"/>
          <p:cNvSpPr/>
          <p:nvPr/>
        </p:nvSpPr>
        <p:spPr>
          <a:xfrm>
            <a:off x="4664162" y="1844824"/>
            <a:ext cx="2905807" cy="40957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9" name="矩形 18"/>
          <p:cNvSpPr/>
          <p:nvPr/>
        </p:nvSpPr>
        <p:spPr>
          <a:xfrm>
            <a:off x="1168754" y="3185327"/>
            <a:ext cx="4376650" cy="518867"/>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0" name="矩形 19"/>
          <p:cNvSpPr/>
          <p:nvPr/>
        </p:nvSpPr>
        <p:spPr>
          <a:xfrm>
            <a:off x="1117362" y="5597820"/>
            <a:ext cx="4428042" cy="53570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1" name="矩形 20"/>
          <p:cNvSpPr/>
          <p:nvPr/>
        </p:nvSpPr>
        <p:spPr>
          <a:xfrm>
            <a:off x="4664162" y="2254400"/>
            <a:ext cx="2908619" cy="41233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2" name="矩形 21"/>
          <p:cNvSpPr/>
          <p:nvPr/>
        </p:nvSpPr>
        <p:spPr>
          <a:xfrm>
            <a:off x="5382883" y="3605841"/>
            <a:ext cx="2072994" cy="176375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3" name="矩形 22"/>
          <p:cNvSpPr/>
          <p:nvPr/>
        </p:nvSpPr>
        <p:spPr>
          <a:xfrm>
            <a:off x="6650183" y="5372934"/>
            <a:ext cx="808791" cy="74031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4" name="矩形圖說文字 23"/>
          <p:cNvSpPr/>
          <p:nvPr/>
        </p:nvSpPr>
        <p:spPr>
          <a:xfrm>
            <a:off x="3744044" y="2995166"/>
            <a:ext cx="3924300" cy="577850"/>
          </a:xfrm>
          <a:prstGeom prst="wedgeRectCallout">
            <a:avLst>
              <a:gd name="adj1" fmla="val -48077"/>
              <a:gd name="adj2" fmla="val -72574"/>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買受人：弘光科技大學</a:t>
            </a:r>
          </a:p>
        </p:txBody>
      </p:sp>
      <p:sp>
        <p:nvSpPr>
          <p:cNvPr id="25" name="矩形圖說文字 24"/>
          <p:cNvSpPr/>
          <p:nvPr/>
        </p:nvSpPr>
        <p:spPr>
          <a:xfrm>
            <a:off x="3708400" y="1194966"/>
            <a:ext cx="2403475" cy="577850"/>
          </a:xfrm>
          <a:prstGeom prst="wedgeRectCallout">
            <a:avLst>
              <a:gd name="adj1" fmla="val 49807"/>
              <a:gd name="adj2" fmla="val 7330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日期是否完整</a:t>
            </a:r>
          </a:p>
        </p:txBody>
      </p:sp>
      <p:sp>
        <p:nvSpPr>
          <p:cNvPr id="26" name="矩形圖說文字 25"/>
          <p:cNvSpPr/>
          <p:nvPr/>
        </p:nvSpPr>
        <p:spPr>
          <a:xfrm>
            <a:off x="3563888" y="3859262"/>
            <a:ext cx="4572000" cy="577850"/>
          </a:xfrm>
          <a:prstGeom prst="wedgeRectCallout">
            <a:avLst>
              <a:gd name="adj1" fmla="val -50441"/>
              <a:gd name="adj2" fmla="val -70059"/>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品名、單價與數量是否完整</a:t>
            </a:r>
          </a:p>
        </p:txBody>
      </p:sp>
      <p:sp>
        <p:nvSpPr>
          <p:cNvPr id="27" name="矩形圖說文字 26"/>
          <p:cNvSpPr/>
          <p:nvPr/>
        </p:nvSpPr>
        <p:spPr>
          <a:xfrm>
            <a:off x="3708400" y="4867374"/>
            <a:ext cx="3455987" cy="577850"/>
          </a:xfrm>
          <a:prstGeom prst="wedgeRectCallout">
            <a:avLst>
              <a:gd name="adj1" fmla="val -49137"/>
              <a:gd name="adj2" fmla="val 71258"/>
            </a:avLst>
          </a:prstGeom>
          <a:ln/>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800" dirty="0">
                <a:solidFill>
                  <a:schemeClr val="bg1"/>
                </a:solidFill>
                <a:latin typeface="標楷體" panose="03000509000000000000" pitchFamily="65" charset="-120"/>
                <a:ea typeface="標楷體" panose="03000509000000000000" pitchFamily="65" charset="-120"/>
              </a:rPr>
              <a:t>大寫金額是否正確</a:t>
            </a:r>
            <a:r>
              <a:rPr lang="en-US" altLang="zh-TW" sz="2800" dirty="0">
                <a:solidFill>
                  <a:schemeClr val="bg1"/>
                </a:solidFill>
                <a:latin typeface="標楷體" panose="03000509000000000000" pitchFamily="65" charset="-120"/>
                <a:ea typeface="標楷體" panose="03000509000000000000" pitchFamily="65" charset="-120"/>
              </a:rPr>
              <a:t> </a:t>
            </a:r>
            <a:endParaRPr lang="zh-TW" altLang="en-US" sz="2800" dirty="0">
              <a:solidFill>
                <a:schemeClr val="bg1"/>
              </a:solidFill>
              <a:latin typeface="標楷體" panose="03000509000000000000" pitchFamily="65" charset="-120"/>
              <a:ea typeface="標楷體" panose="03000509000000000000" pitchFamily="65" charset="-120"/>
            </a:endParaRPr>
          </a:p>
        </p:txBody>
      </p:sp>
      <p:sp>
        <p:nvSpPr>
          <p:cNvPr id="28" name="矩形圖說文字 27"/>
          <p:cNvSpPr/>
          <p:nvPr/>
        </p:nvSpPr>
        <p:spPr>
          <a:xfrm>
            <a:off x="103038" y="2852936"/>
            <a:ext cx="6053138" cy="1014438"/>
          </a:xfrm>
          <a:prstGeom prst="wedgeRectCallout">
            <a:avLst>
              <a:gd name="adj1" fmla="val 38983"/>
              <a:gd name="adj2" fmla="val 78770"/>
            </a:avLst>
          </a:prstGeom>
          <a:ln/>
        </p:spPr>
        <p:style>
          <a:lnRef idx="3">
            <a:schemeClr val="lt1"/>
          </a:lnRef>
          <a:fillRef idx="1">
            <a:schemeClr val="accent1"/>
          </a:fillRef>
          <a:effectRef idx="1">
            <a:schemeClr val="accent1"/>
          </a:effectRef>
          <a:fontRef idx="minor">
            <a:schemeClr val="lt1"/>
          </a:fontRef>
        </p:style>
        <p:txBody>
          <a:bodyPr anchor="ctr"/>
          <a:lstStyle/>
          <a:p>
            <a:pPr marL="0" lvl="1" algn="ctr">
              <a:defRPr/>
            </a:pPr>
            <a:r>
              <a:rPr lang="zh-TW" altLang="en-US" sz="3200" dirty="0">
                <a:latin typeface="標楷體" panose="03000509000000000000" pitchFamily="65" charset="-120"/>
                <a:ea typeface="標楷體" panose="03000509000000000000" pitchFamily="65" charset="-120"/>
              </a:rPr>
              <a:t>店家是否有填寫統編或蓋上店章</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店章須有統編</a:t>
            </a:r>
            <a:r>
              <a:rPr lang="en-US" altLang="zh-TW" sz="3200" dirty="0">
                <a:latin typeface="標楷體" panose="03000509000000000000" pitchFamily="65" charset="-120"/>
                <a:ea typeface="標楷體" panose="03000509000000000000" pitchFamily="65" charset="-120"/>
              </a:rPr>
              <a:t>)</a:t>
            </a:r>
          </a:p>
        </p:txBody>
      </p:sp>
      <p:sp>
        <p:nvSpPr>
          <p:cNvPr id="30" name="矩形圖說文字 29"/>
          <p:cNvSpPr/>
          <p:nvPr/>
        </p:nvSpPr>
        <p:spPr>
          <a:xfrm>
            <a:off x="2915816" y="4724401"/>
            <a:ext cx="3995737" cy="577850"/>
          </a:xfrm>
          <a:prstGeom prst="wedgeRectCallout">
            <a:avLst>
              <a:gd name="adj1" fmla="val 46305"/>
              <a:gd name="adj2" fmla="val 80049"/>
            </a:avLst>
          </a:prstGeom>
          <a:ln/>
        </p:spPr>
        <p:style>
          <a:lnRef idx="3">
            <a:schemeClr val="lt1"/>
          </a:lnRef>
          <a:fillRef idx="1">
            <a:schemeClr val="accent1"/>
          </a:fillRef>
          <a:effectRef idx="1">
            <a:schemeClr val="accent1"/>
          </a:effectRef>
          <a:fontRef idx="minor">
            <a:schemeClr val="lt1"/>
          </a:fontRef>
        </p:style>
        <p:txBody>
          <a:bodyPr anchor="ctr"/>
          <a:lstStyle/>
          <a:p>
            <a:pPr marL="0" lvl="1" algn="ctr">
              <a:defRPr/>
            </a:pPr>
            <a:r>
              <a:rPr lang="zh-TW" altLang="en-US" sz="3200" dirty="0">
                <a:latin typeface="標楷體" panose="03000509000000000000" pitchFamily="65" charset="-120"/>
                <a:ea typeface="標楷體" panose="03000509000000000000" pitchFamily="65" charset="-120"/>
              </a:rPr>
              <a:t>是否蓋上負責人私章</a:t>
            </a:r>
            <a:endParaRPr lang="en-US" altLang="zh-TW" sz="3200" dirty="0">
              <a:latin typeface="標楷體" panose="03000509000000000000" pitchFamily="65" charset="-120"/>
              <a:ea typeface="標楷體" panose="03000509000000000000" pitchFamily="65" charset="-120"/>
            </a:endParaRPr>
          </a:p>
        </p:txBody>
      </p:sp>
      <p:sp>
        <p:nvSpPr>
          <p:cNvPr id="31" name="文字方塊 30"/>
          <p:cNvSpPr txBox="1">
            <a:spLocks noChangeArrowheads="1"/>
          </p:cNvSpPr>
          <p:nvPr/>
        </p:nvSpPr>
        <p:spPr bwMode="auto">
          <a:xfrm>
            <a:off x="1491494" y="4561964"/>
            <a:ext cx="4376650" cy="523220"/>
          </a:xfrm>
          <a:prstGeom prst="rect">
            <a:avLst/>
          </a:prstGeom>
          <a:solidFill>
            <a:srgbClr val="FFFF66"/>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marL="762000" indent="-762000" fontAlgn="auto">
              <a:spcBef>
                <a:spcPts val="0"/>
              </a:spcBef>
              <a:spcAft>
                <a:spcPts val="0"/>
              </a:spcAft>
              <a:defRPr/>
            </a:pPr>
            <a:r>
              <a:rPr kumimoji="0" lang="zh-TW" altLang="en-US" sz="2800" b="1" dirty="0">
                <a:latin typeface="標楷體" panose="03000509000000000000" pitchFamily="65" charset="-120"/>
              </a:rPr>
              <a:t>餐費：附上用餐人員名單</a:t>
            </a:r>
          </a:p>
        </p:txBody>
      </p:sp>
      <p:sp>
        <p:nvSpPr>
          <p:cNvPr id="32"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29" name="矩形圖說文字 28"/>
          <p:cNvSpPr/>
          <p:nvPr/>
        </p:nvSpPr>
        <p:spPr>
          <a:xfrm>
            <a:off x="4080668" y="1521279"/>
            <a:ext cx="3179763" cy="577850"/>
          </a:xfrm>
          <a:prstGeom prst="wedgeRectCallout">
            <a:avLst>
              <a:gd name="adj1" fmla="val 41926"/>
              <a:gd name="adj2" fmla="val 75654"/>
            </a:avLst>
          </a:prstGeom>
          <a:ln/>
        </p:spPr>
        <p:style>
          <a:lnRef idx="3">
            <a:schemeClr val="lt1"/>
          </a:lnRef>
          <a:fillRef idx="1">
            <a:schemeClr val="accent1"/>
          </a:fillRef>
          <a:effectRef idx="1">
            <a:schemeClr val="accent1"/>
          </a:effectRef>
          <a:fontRef idx="minor">
            <a:schemeClr val="lt1"/>
          </a:fontRef>
        </p:style>
        <p:txBody>
          <a:bodyPr anchor="ctr"/>
          <a:lstStyle/>
          <a:p>
            <a:pPr marL="0" lvl="1" algn="ctr">
              <a:defRPr/>
            </a:pPr>
            <a:r>
              <a:rPr lang="zh-TW" altLang="en-US" sz="3200" dirty="0">
                <a:latin typeface="標楷體" panose="03000509000000000000" pitchFamily="65" charset="-120"/>
                <a:ea typeface="標楷體" panose="03000509000000000000" pitchFamily="65" charset="-120"/>
              </a:rPr>
              <a:t>非學校統一編號</a:t>
            </a:r>
            <a:endParaRPr lang="en-US" altLang="zh-TW" sz="3200" dirty="0">
              <a:latin typeface="標楷體" panose="03000509000000000000" pitchFamily="65" charset="-120"/>
              <a:ea typeface="標楷體" panose="03000509000000000000" pitchFamily="65" charset="-120"/>
            </a:endParaRPr>
          </a:p>
        </p:txBody>
      </p:sp>
      <p:sp>
        <p:nvSpPr>
          <p:cNvPr id="35" name="文字方塊 34"/>
          <p:cNvSpPr txBox="1">
            <a:spLocks noChangeArrowheads="1"/>
          </p:cNvSpPr>
          <p:nvPr/>
        </p:nvSpPr>
        <p:spPr bwMode="auto">
          <a:xfrm>
            <a:off x="555990" y="4149080"/>
            <a:ext cx="7928446" cy="523220"/>
          </a:xfrm>
          <a:prstGeom prst="rect">
            <a:avLst/>
          </a:prstGeom>
          <a:solidFill>
            <a:srgbClr val="FFFF66"/>
          </a:solidFill>
          <a:ln w="38100">
            <a:solidFill>
              <a:schemeClr val="tx1"/>
            </a:solidFill>
            <a:miter lim="800000"/>
            <a:headEnd/>
            <a:tailEnd/>
          </a:ln>
        </p:spPr>
        <p:txBody>
          <a:bodyPr wrap="square">
            <a:spAutoFit/>
          </a:bodyPr>
          <a:lstStyle>
            <a:lvl1pPr eaLnBrk="0" hangingPunct="0">
              <a:defRPr kumimoji="1" sz="800">
                <a:solidFill>
                  <a:schemeClr val="tx1"/>
                </a:solidFill>
                <a:latin typeface="Arial" panose="020B0604020202020204" pitchFamily="34" charset="0"/>
                <a:ea typeface="標楷體" panose="03000509000000000000" pitchFamily="65" charset="-120"/>
              </a:defRPr>
            </a:lvl1pPr>
            <a:lvl2pPr marL="742950" indent="-285750" eaLnBrk="0" hangingPunct="0">
              <a:defRPr kumimoji="1" sz="800">
                <a:solidFill>
                  <a:schemeClr val="tx1"/>
                </a:solidFill>
                <a:latin typeface="Arial" panose="020B0604020202020204" pitchFamily="34" charset="0"/>
                <a:ea typeface="標楷體" panose="03000509000000000000" pitchFamily="65" charset="-120"/>
              </a:defRPr>
            </a:lvl2pPr>
            <a:lvl3pPr marL="1143000" indent="-228600" eaLnBrk="0" hangingPunct="0">
              <a:defRPr kumimoji="1" sz="800">
                <a:solidFill>
                  <a:schemeClr val="tx1"/>
                </a:solidFill>
                <a:latin typeface="Arial" panose="020B0604020202020204" pitchFamily="34" charset="0"/>
                <a:ea typeface="標楷體" panose="03000509000000000000" pitchFamily="65" charset="-120"/>
              </a:defRPr>
            </a:lvl3pPr>
            <a:lvl4pPr marL="1600200" indent="-228600" eaLnBrk="0" hangingPunct="0">
              <a:defRPr kumimoji="1" sz="800">
                <a:solidFill>
                  <a:schemeClr val="tx1"/>
                </a:solidFill>
                <a:latin typeface="Arial" panose="020B0604020202020204" pitchFamily="34" charset="0"/>
                <a:ea typeface="標楷體" panose="03000509000000000000" pitchFamily="65" charset="-120"/>
              </a:defRPr>
            </a:lvl4pPr>
            <a:lvl5pPr marL="2057400" indent="-228600" eaLnBrk="0" hangingPunct="0">
              <a:defRPr kumimoji="1" sz="800">
                <a:solidFill>
                  <a:schemeClr val="tx1"/>
                </a:solidFill>
                <a:latin typeface="Arial" panose="020B0604020202020204" pitchFamily="34" charset="0"/>
                <a:ea typeface="標楷體" panose="03000509000000000000" pitchFamily="65" charset="-120"/>
              </a:defRPr>
            </a:lvl5pPr>
            <a:lvl6pPr marL="25146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6pPr>
            <a:lvl7pPr marL="29718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7pPr>
            <a:lvl8pPr marL="34290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8pPr>
            <a:lvl9pPr marL="3886200" indent="-228600" eaLnBrk="0" fontAlgn="base" hangingPunct="0">
              <a:spcBef>
                <a:spcPct val="0"/>
              </a:spcBef>
              <a:spcAft>
                <a:spcPct val="0"/>
              </a:spcAft>
              <a:defRPr kumimoji="1" sz="800">
                <a:solidFill>
                  <a:schemeClr val="tx1"/>
                </a:solidFill>
                <a:latin typeface="Arial" panose="020B0604020202020204" pitchFamily="34" charset="0"/>
                <a:ea typeface="標楷體" panose="03000509000000000000" pitchFamily="65" charset="-120"/>
              </a:defRPr>
            </a:lvl9pPr>
          </a:lstStyle>
          <a:p>
            <a:pPr algn="ctr" eaLnBrk="1" hangingPunct="1"/>
            <a:r>
              <a:rPr lang="zh-TW" altLang="en-US" sz="2800" dirty="0"/>
              <a:t>大寫金額寫錯只能重開，不能塗改</a:t>
            </a:r>
            <a:endParaRPr lang="zh-TW" altLang="en-US" sz="2000" dirty="0"/>
          </a:p>
        </p:txBody>
      </p:sp>
    </p:spTree>
    <p:extLst>
      <p:ext uri="{BB962C8B-B14F-4D97-AF65-F5344CB8AC3E}">
        <p14:creationId xmlns:p14="http://schemas.microsoft.com/office/powerpoint/2010/main" val="42865548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strVal val="#ppt_w+.3"/>
                                          </p:val>
                                        </p:tav>
                                        <p:tav tm="100000">
                                          <p:val>
                                            <p:strVal val="#ppt_w"/>
                                          </p:val>
                                        </p:tav>
                                      </p:tavLst>
                                    </p:anim>
                                    <p:anim calcmode="lin" valueType="num">
                                      <p:cBhvr>
                                        <p:cTn id="8" dur="1000" fill="hold"/>
                                        <p:tgtEl>
                                          <p:spTgt spid="17"/>
                                        </p:tgtEl>
                                        <p:attrNameLst>
                                          <p:attrName>ppt_h</p:attrName>
                                        </p:attrNameLst>
                                      </p:cBhvr>
                                      <p:tavLst>
                                        <p:tav tm="0">
                                          <p:val>
                                            <p:strVal val="#ppt_h"/>
                                          </p:val>
                                        </p:tav>
                                        <p:tav tm="100000">
                                          <p:val>
                                            <p:strVal val="#ppt_h"/>
                                          </p:val>
                                        </p:tav>
                                      </p:tavLst>
                                    </p:anim>
                                    <p:animEffect transition="in" filter="fade">
                                      <p:cBhvr>
                                        <p:cTn id="9" dur="1000"/>
                                        <p:tgtEl>
                                          <p:spTgt spid="17"/>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anim calcmode="lin" valueType="num">
                                      <p:cBhvr>
                                        <p:cTn id="13" dur="500" fill="hold"/>
                                        <p:tgtEl>
                                          <p:spTgt spid="24"/>
                                        </p:tgtEl>
                                        <p:attrNameLst>
                                          <p:attrName>ppt_x</p:attrName>
                                        </p:attrNameLst>
                                      </p:cBhvr>
                                      <p:tavLst>
                                        <p:tav tm="0">
                                          <p:val>
                                            <p:strVal val="#ppt_x"/>
                                          </p:val>
                                        </p:tav>
                                        <p:tav tm="100000">
                                          <p:val>
                                            <p:strVal val="#ppt_x"/>
                                          </p:val>
                                        </p:tav>
                                      </p:tavLst>
                                    </p:anim>
                                    <p:anim calcmode="lin" valueType="num">
                                      <p:cBhvr>
                                        <p:cTn id="14" dur="5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50" presetClass="entr" presetSubtype="0" decel="10000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strVal val="#ppt_w+.3"/>
                                          </p:val>
                                        </p:tav>
                                        <p:tav tm="100000">
                                          <p:val>
                                            <p:strVal val="#ppt_w"/>
                                          </p:val>
                                        </p:tav>
                                      </p:tavLst>
                                    </p:anim>
                                    <p:anim calcmode="lin" valueType="num">
                                      <p:cBhvr>
                                        <p:cTn id="20" dur="1000" fill="hold"/>
                                        <p:tgtEl>
                                          <p:spTgt spid="18"/>
                                        </p:tgtEl>
                                        <p:attrNameLst>
                                          <p:attrName>ppt_h</p:attrName>
                                        </p:attrNameLst>
                                      </p:cBhvr>
                                      <p:tavLst>
                                        <p:tav tm="0">
                                          <p:val>
                                            <p:strVal val="#ppt_h"/>
                                          </p:val>
                                        </p:tav>
                                        <p:tav tm="100000">
                                          <p:val>
                                            <p:strVal val="#ppt_h"/>
                                          </p:val>
                                        </p:tav>
                                      </p:tavLst>
                                    </p:anim>
                                    <p:animEffect transition="in" filter="fade">
                                      <p:cBhvr>
                                        <p:cTn id="21" dur="1000"/>
                                        <p:tgtEl>
                                          <p:spTgt spid="18"/>
                                        </p:tgtEl>
                                      </p:cBhvr>
                                    </p:animEffect>
                                  </p:childTnLst>
                                </p:cTn>
                              </p:par>
                              <p:par>
                                <p:cTn id="22" presetID="42" presetClass="entr" presetSubtype="0"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anim calcmode="lin" valueType="num">
                                      <p:cBhvr>
                                        <p:cTn id="25" dur="500" fill="hold"/>
                                        <p:tgtEl>
                                          <p:spTgt spid="25"/>
                                        </p:tgtEl>
                                        <p:attrNameLst>
                                          <p:attrName>ppt_x</p:attrName>
                                        </p:attrNameLst>
                                      </p:cBhvr>
                                      <p:tavLst>
                                        <p:tav tm="0">
                                          <p:val>
                                            <p:strVal val="#ppt_x"/>
                                          </p:val>
                                        </p:tav>
                                        <p:tav tm="100000">
                                          <p:val>
                                            <p:strVal val="#ppt_x"/>
                                          </p:val>
                                        </p:tav>
                                      </p:tavLst>
                                    </p:anim>
                                    <p:anim calcmode="lin" valueType="num">
                                      <p:cBhvr>
                                        <p:cTn id="26" dur="500" fill="hold"/>
                                        <p:tgtEl>
                                          <p:spTgt spid="25"/>
                                        </p:tgtEl>
                                        <p:attrNameLst>
                                          <p:attrName>ppt_y</p:attrName>
                                        </p:attrNameLst>
                                      </p:cBhvr>
                                      <p:tavLst>
                                        <p:tav tm="0">
                                          <p:val>
                                            <p:strVal val="#ppt_y+.1"/>
                                          </p:val>
                                        </p:tav>
                                        <p:tav tm="100000">
                                          <p:val>
                                            <p:strVal val="#ppt_y"/>
                                          </p:val>
                                        </p:tav>
                                      </p:tavLst>
                                    </p:anim>
                                  </p:childTnLst>
                                </p:cTn>
                              </p:par>
                              <p:par>
                                <p:cTn id="27" presetID="10" presetClass="exit" presetSubtype="0" fill="hold" grpId="1" nodeType="withEffect">
                                  <p:stCondLst>
                                    <p:cond delay="0"/>
                                  </p:stCondLst>
                                  <p:childTnLst>
                                    <p:animEffect transition="out" filter="fade">
                                      <p:cBhvr>
                                        <p:cTn id="28" dur="1000"/>
                                        <p:tgtEl>
                                          <p:spTgt spid="17"/>
                                        </p:tgtEl>
                                      </p:cBhvr>
                                    </p:animEffect>
                                    <p:set>
                                      <p:cBhvr>
                                        <p:cTn id="29" dur="1" fill="hold">
                                          <p:stCondLst>
                                            <p:cond delay="999"/>
                                          </p:stCondLst>
                                        </p:cTn>
                                        <p:tgtEl>
                                          <p:spTgt spid="17"/>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24"/>
                                        </p:tgtEl>
                                      </p:cBhvr>
                                    </p:animEffect>
                                    <p:set>
                                      <p:cBhvr>
                                        <p:cTn id="32" dur="1" fill="hold">
                                          <p:stCondLst>
                                            <p:cond delay="499"/>
                                          </p:stCondLst>
                                        </p:cTn>
                                        <p:tgtEl>
                                          <p:spTgt spid="24"/>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50" presetClass="entr" presetSubtype="0" decel="10000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1000" fill="hold"/>
                                        <p:tgtEl>
                                          <p:spTgt spid="19"/>
                                        </p:tgtEl>
                                        <p:attrNameLst>
                                          <p:attrName>ppt_w</p:attrName>
                                        </p:attrNameLst>
                                      </p:cBhvr>
                                      <p:tavLst>
                                        <p:tav tm="0">
                                          <p:val>
                                            <p:strVal val="#ppt_w+.3"/>
                                          </p:val>
                                        </p:tav>
                                        <p:tav tm="100000">
                                          <p:val>
                                            <p:strVal val="#ppt_w"/>
                                          </p:val>
                                        </p:tav>
                                      </p:tavLst>
                                    </p:anim>
                                    <p:anim calcmode="lin" valueType="num">
                                      <p:cBhvr>
                                        <p:cTn id="38" dur="1000" fill="hold"/>
                                        <p:tgtEl>
                                          <p:spTgt spid="19"/>
                                        </p:tgtEl>
                                        <p:attrNameLst>
                                          <p:attrName>ppt_h</p:attrName>
                                        </p:attrNameLst>
                                      </p:cBhvr>
                                      <p:tavLst>
                                        <p:tav tm="0">
                                          <p:val>
                                            <p:strVal val="#ppt_h"/>
                                          </p:val>
                                        </p:tav>
                                        <p:tav tm="100000">
                                          <p:val>
                                            <p:strVal val="#ppt_h"/>
                                          </p:val>
                                        </p:tav>
                                      </p:tavLst>
                                    </p:anim>
                                    <p:animEffect transition="in" filter="fade">
                                      <p:cBhvr>
                                        <p:cTn id="39" dur="1000"/>
                                        <p:tgtEl>
                                          <p:spTgt spid="19"/>
                                        </p:tgtEl>
                                      </p:cBhvr>
                                    </p:animEffect>
                                  </p:childTnLst>
                                </p:cTn>
                              </p:par>
                              <p:par>
                                <p:cTn id="40" presetID="42" presetClass="entr" presetSubtype="0"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anim calcmode="lin" valueType="num">
                                      <p:cBhvr>
                                        <p:cTn id="43" dur="500" fill="hold"/>
                                        <p:tgtEl>
                                          <p:spTgt spid="26"/>
                                        </p:tgtEl>
                                        <p:attrNameLst>
                                          <p:attrName>ppt_x</p:attrName>
                                        </p:attrNameLst>
                                      </p:cBhvr>
                                      <p:tavLst>
                                        <p:tav tm="0">
                                          <p:val>
                                            <p:strVal val="#ppt_x"/>
                                          </p:val>
                                        </p:tav>
                                        <p:tav tm="100000">
                                          <p:val>
                                            <p:strVal val="#ppt_x"/>
                                          </p:val>
                                        </p:tav>
                                      </p:tavLst>
                                    </p:anim>
                                    <p:anim calcmode="lin" valueType="num">
                                      <p:cBhvr>
                                        <p:cTn id="44" dur="500" fill="hold"/>
                                        <p:tgtEl>
                                          <p:spTgt spid="26"/>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anim calcmode="lin" valueType="num">
                                      <p:cBhvr>
                                        <p:cTn id="48" dur="500" fill="hold"/>
                                        <p:tgtEl>
                                          <p:spTgt spid="31"/>
                                        </p:tgtEl>
                                        <p:attrNameLst>
                                          <p:attrName>ppt_x</p:attrName>
                                        </p:attrNameLst>
                                      </p:cBhvr>
                                      <p:tavLst>
                                        <p:tav tm="0">
                                          <p:val>
                                            <p:strVal val="#ppt_x"/>
                                          </p:val>
                                        </p:tav>
                                        <p:tav tm="100000">
                                          <p:val>
                                            <p:strVal val="#ppt_x"/>
                                          </p:val>
                                        </p:tav>
                                      </p:tavLst>
                                    </p:anim>
                                    <p:anim calcmode="lin" valueType="num">
                                      <p:cBhvr>
                                        <p:cTn id="49" dur="500" fill="hold"/>
                                        <p:tgtEl>
                                          <p:spTgt spid="31"/>
                                        </p:tgtEl>
                                        <p:attrNameLst>
                                          <p:attrName>ppt_y</p:attrName>
                                        </p:attrNameLst>
                                      </p:cBhvr>
                                      <p:tavLst>
                                        <p:tav tm="0">
                                          <p:val>
                                            <p:strVal val="#ppt_y+.1"/>
                                          </p:val>
                                        </p:tav>
                                        <p:tav tm="100000">
                                          <p:val>
                                            <p:strVal val="#ppt_y"/>
                                          </p:val>
                                        </p:tav>
                                      </p:tavLst>
                                    </p:anim>
                                  </p:childTnLst>
                                </p:cTn>
                              </p:par>
                              <p:par>
                                <p:cTn id="50" presetID="10" presetClass="exit" presetSubtype="0" fill="hold" grpId="1" nodeType="withEffect">
                                  <p:stCondLst>
                                    <p:cond delay="0"/>
                                  </p:stCondLst>
                                  <p:childTnLst>
                                    <p:animEffect transition="out" filter="fade">
                                      <p:cBhvr>
                                        <p:cTn id="51" dur="1000"/>
                                        <p:tgtEl>
                                          <p:spTgt spid="18"/>
                                        </p:tgtEl>
                                      </p:cBhvr>
                                    </p:animEffect>
                                    <p:set>
                                      <p:cBhvr>
                                        <p:cTn id="52" dur="1" fill="hold">
                                          <p:stCondLst>
                                            <p:cond delay="999"/>
                                          </p:stCondLst>
                                        </p:cTn>
                                        <p:tgtEl>
                                          <p:spTgt spid="18"/>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25"/>
                                        </p:tgtEl>
                                      </p:cBhvr>
                                    </p:animEffect>
                                    <p:set>
                                      <p:cBhvr>
                                        <p:cTn id="55" dur="1" fill="hold">
                                          <p:stCondLst>
                                            <p:cond delay="499"/>
                                          </p:stCondLst>
                                        </p:cTn>
                                        <p:tgtEl>
                                          <p:spTgt spid="25"/>
                                        </p:tgtEl>
                                        <p:attrNameLst>
                                          <p:attrName>style.visibility</p:attrName>
                                        </p:attrNameLst>
                                      </p:cBhvr>
                                      <p:to>
                                        <p:strVal val="hidden"/>
                                      </p:to>
                                    </p:set>
                                  </p:childTnLst>
                                </p:cTn>
                              </p:par>
                            </p:childTnLst>
                          </p:cTn>
                        </p:par>
                      </p:childTnLst>
                    </p:cTn>
                  </p:par>
                  <p:par>
                    <p:cTn id="56" fill="hold" nodeType="clickPar">
                      <p:stCondLst>
                        <p:cond delay="indefinite"/>
                      </p:stCondLst>
                      <p:childTnLst>
                        <p:par>
                          <p:cTn id="57" fill="hold" nodeType="withGroup">
                            <p:stCondLst>
                              <p:cond delay="0"/>
                            </p:stCondLst>
                            <p:childTnLst>
                              <p:par>
                                <p:cTn id="58" presetID="50" presetClass="entr" presetSubtype="0" decel="100000" fill="hold" grpId="0" nodeType="click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1000" fill="hold"/>
                                        <p:tgtEl>
                                          <p:spTgt spid="20"/>
                                        </p:tgtEl>
                                        <p:attrNameLst>
                                          <p:attrName>ppt_w</p:attrName>
                                        </p:attrNameLst>
                                      </p:cBhvr>
                                      <p:tavLst>
                                        <p:tav tm="0">
                                          <p:val>
                                            <p:strVal val="#ppt_w+.3"/>
                                          </p:val>
                                        </p:tav>
                                        <p:tav tm="100000">
                                          <p:val>
                                            <p:strVal val="#ppt_w"/>
                                          </p:val>
                                        </p:tav>
                                      </p:tavLst>
                                    </p:anim>
                                    <p:anim calcmode="lin" valueType="num">
                                      <p:cBhvr>
                                        <p:cTn id="61" dur="1000" fill="hold"/>
                                        <p:tgtEl>
                                          <p:spTgt spid="20"/>
                                        </p:tgtEl>
                                        <p:attrNameLst>
                                          <p:attrName>ppt_h</p:attrName>
                                        </p:attrNameLst>
                                      </p:cBhvr>
                                      <p:tavLst>
                                        <p:tav tm="0">
                                          <p:val>
                                            <p:strVal val="#ppt_h"/>
                                          </p:val>
                                        </p:tav>
                                        <p:tav tm="100000">
                                          <p:val>
                                            <p:strVal val="#ppt_h"/>
                                          </p:val>
                                        </p:tav>
                                      </p:tavLst>
                                    </p:anim>
                                    <p:animEffect transition="in" filter="fade">
                                      <p:cBhvr>
                                        <p:cTn id="62" dur="1000"/>
                                        <p:tgtEl>
                                          <p:spTgt spid="20"/>
                                        </p:tgtEl>
                                      </p:cBhvr>
                                    </p:animEffect>
                                  </p:childTnLst>
                                </p:cTn>
                              </p:par>
                              <p:par>
                                <p:cTn id="63" presetID="42" presetClass="entr" presetSubtype="0"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500"/>
                                        <p:tgtEl>
                                          <p:spTgt spid="27"/>
                                        </p:tgtEl>
                                      </p:cBhvr>
                                    </p:animEffect>
                                    <p:anim calcmode="lin" valueType="num">
                                      <p:cBhvr>
                                        <p:cTn id="66" dur="500" fill="hold"/>
                                        <p:tgtEl>
                                          <p:spTgt spid="27"/>
                                        </p:tgtEl>
                                        <p:attrNameLst>
                                          <p:attrName>ppt_x</p:attrName>
                                        </p:attrNameLst>
                                      </p:cBhvr>
                                      <p:tavLst>
                                        <p:tav tm="0">
                                          <p:val>
                                            <p:strVal val="#ppt_x"/>
                                          </p:val>
                                        </p:tav>
                                        <p:tav tm="100000">
                                          <p:val>
                                            <p:strVal val="#ppt_x"/>
                                          </p:val>
                                        </p:tav>
                                      </p:tavLst>
                                    </p:anim>
                                    <p:anim calcmode="lin" valueType="num">
                                      <p:cBhvr>
                                        <p:cTn id="67" dur="500" fill="hold"/>
                                        <p:tgtEl>
                                          <p:spTgt spid="27"/>
                                        </p:tgtEl>
                                        <p:attrNameLst>
                                          <p:attrName>ppt_y</p:attrName>
                                        </p:attrNameLst>
                                      </p:cBhvr>
                                      <p:tavLst>
                                        <p:tav tm="0">
                                          <p:val>
                                            <p:strVal val="#ppt_y+.1"/>
                                          </p:val>
                                        </p:tav>
                                        <p:tav tm="100000">
                                          <p:val>
                                            <p:strVal val="#ppt_y"/>
                                          </p:val>
                                        </p:tav>
                                      </p:tavLst>
                                    </p:anim>
                                  </p:childTnLst>
                                </p:cTn>
                              </p:par>
                              <p:par>
                                <p:cTn id="68" presetID="55" presetClass="entr" presetSubtype="0"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strVal val="#ppt_w*0.70"/>
                                          </p:val>
                                        </p:tav>
                                        <p:tav tm="100000">
                                          <p:val>
                                            <p:strVal val="#ppt_w"/>
                                          </p:val>
                                        </p:tav>
                                      </p:tavLst>
                                    </p:anim>
                                    <p:anim calcmode="lin" valueType="num">
                                      <p:cBhvr>
                                        <p:cTn id="71" dur="500" fill="hold"/>
                                        <p:tgtEl>
                                          <p:spTgt spid="35"/>
                                        </p:tgtEl>
                                        <p:attrNameLst>
                                          <p:attrName>ppt_h</p:attrName>
                                        </p:attrNameLst>
                                      </p:cBhvr>
                                      <p:tavLst>
                                        <p:tav tm="0">
                                          <p:val>
                                            <p:strVal val="#ppt_h"/>
                                          </p:val>
                                        </p:tav>
                                        <p:tav tm="100000">
                                          <p:val>
                                            <p:strVal val="#ppt_h"/>
                                          </p:val>
                                        </p:tav>
                                      </p:tavLst>
                                    </p:anim>
                                    <p:animEffect transition="in" filter="fade">
                                      <p:cBhvr>
                                        <p:cTn id="72" dur="500"/>
                                        <p:tgtEl>
                                          <p:spTgt spid="35"/>
                                        </p:tgtEl>
                                      </p:cBhvr>
                                    </p:animEffect>
                                  </p:childTnLst>
                                </p:cTn>
                              </p:par>
                              <p:par>
                                <p:cTn id="73" presetID="10" presetClass="exit" presetSubtype="0" fill="hold" grpId="1" nodeType="withEffect">
                                  <p:stCondLst>
                                    <p:cond delay="0"/>
                                  </p:stCondLst>
                                  <p:childTnLst>
                                    <p:animEffect transition="out" filter="fade">
                                      <p:cBhvr>
                                        <p:cTn id="74" dur="1000"/>
                                        <p:tgtEl>
                                          <p:spTgt spid="19"/>
                                        </p:tgtEl>
                                      </p:cBhvr>
                                    </p:animEffect>
                                    <p:set>
                                      <p:cBhvr>
                                        <p:cTn id="75" dur="1" fill="hold">
                                          <p:stCondLst>
                                            <p:cond delay="999"/>
                                          </p:stCondLst>
                                        </p:cTn>
                                        <p:tgtEl>
                                          <p:spTgt spid="19"/>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6"/>
                                        </p:tgtEl>
                                      </p:cBhvr>
                                    </p:animEffect>
                                    <p:set>
                                      <p:cBhvr>
                                        <p:cTn id="78" dur="1" fill="hold">
                                          <p:stCondLst>
                                            <p:cond delay="499"/>
                                          </p:stCondLst>
                                        </p:cTn>
                                        <p:tgtEl>
                                          <p:spTgt spid="26"/>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31"/>
                                        </p:tgtEl>
                                      </p:cBhvr>
                                    </p:animEffect>
                                    <p:set>
                                      <p:cBhvr>
                                        <p:cTn id="81" dur="1" fill="hold">
                                          <p:stCondLst>
                                            <p:cond delay="499"/>
                                          </p:stCondLst>
                                        </p:cTn>
                                        <p:tgtEl>
                                          <p:spTgt spid="31"/>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50" presetClass="entr" presetSubtype="0" decel="100000" fill="hold" grpId="0" nodeType="clickEffect">
                                  <p:stCondLst>
                                    <p:cond delay="0"/>
                                  </p:stCondLst>
                                  <p:childTnLst>
                                    <p:set>
                                      <p:cBhvr>
                                        <p:cTn id="85" dur="1" fill="hold">
                                          <p:stCondLst>
                                            <p:cond delay="0"/>
                                          </p:stCondLst>
                                        </p:cTn>
                                        <p:tgtEl>
                                          <p:spTgt spid="21"/>
                                        </p:tgtEl>
                                        <p:attrNameLst>
                                          <p:attrName>style.visibility</p:attrName>
                                        </p:attrNameLst>
                                      </p:cBhvr>
                                      <p:to>
                                        <p:strVal val="visible"/>
                                      </p:to>
                                    </p:set>
                                    <p:anim calcmode="lin" valueType="num">
                                      <p:cBhvr>
                                        <p:cTn id="86" dur="1000" fill="hold"/>
                                        <p:tgtEl>
                                          <p:spTgt spid="21"/>
                                        </p:tgtEl>
                                        <p:attrNameLst>
                                          <p:attrName>ppt_w</p:attrName>
                                        </p:attrNameLst>
                                      </p:cBhvr>
                                      <p:tavLst>
                                        <p:tav tm="0">
                                          <p:val>
                                            <p:strVal val="#ppt_w+.3"/>
                                          </p:val>
                                        </p:tav>
                                        <p:tav tm="100000">
                                          <p:val>
                                            <p:strVal val="#ppt_w"/>
                                          </p:val>
                                        </p:tav>
                                      </p:tavLst>
                                    </p:anim>
                                    <p:anim calcmode="lin" valueType="num">
                                      <p:cBhvr>
                                        <p:cTn id="87" dur="1000" fill="hold"/>
                                        <p:tgtEl>
                                          <p:spTgt spid="21"/>
                                        </p:tgtEl>
                                        <p:attrNameLst>
                                          <p:attrName>ppt_h</p:attrName>
                                        </p:attrNameLst>
                                      </p:cBhvr>
                                      <p:tavLst>
                                        <p:tav tm="0">
                                          <p:val>
                                            <p:strVal val="#ppt_h"/>
                                          </p:val>
                                        </p:tav>
                                        <p:tav tm="100000">
                                          <p:val>
                                            <p:strVal val="#ppt_h"/>
                                          </p:val>
                                        </p:tav>
                                      </p:tavLst>
                                    </p:anim>
                                    <p:animEffect transition="in" filter="fade">
                                      <p:cBhvr>
                                        <p:cTn id="88" dur="1000"/>
                                        <p:tgtEl>
                                          <p:spTgt spid="21"/>
                                        </p:tgtEl>
                                      </p:cBhvr>
                                    </p:animEffect>
                                  </p:childTnLst>
                                </p:cTn>
                              </p:par>
                              <p:par>
                                <p:cTn id="89" presetID="50" presetClass="entr" presetSubtype="0" decel="100000" fill="hold" grpId="0" nodeType="with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1000" fill="hold"/>
                                        <p:tgtEl>
                                          <p:spTgt spid="22"/>
                                        </p:tgtEl>
                                        <p:attrNameLst>
                                          <p:attrName>ppt_w</p:attrName>
                                        </p:attrNameLst>
                                      </p:cBhvr>
                                      <p:tavLst>
                                        <p:tav tm="0">
                                          <p:val>
                                            <p:strVal val="#ppt_w+.3"/>
                                          </p:val>
                                        </p:tav>
                                        <p:tav tm="100000">
                                          <p:val>
                                            <p:strVal val="#ppt_w"/>
                                          </p:val>
                                        </p:tav>
                                      </p:tavLst>
                                    </p:anim>
                                    <p:anim calcmode="lin" valueType="num">
                                      <p:cBhvr>
                                        <p:cTn id="92" dur="1000" fill="hold"/>
                                        <p:tgtEl>
                                          <p:spTgt spid="22"/>
                                        </p:tgtEl>
                                        <p:attrNameLst>
                                          <p:attrName>ppt_h</p:attrName>
                                        </p:attrNameLst>
                                      </p:cBhvr>
                                      <p:tavLst>
                                        <p:tav tm="0">
                                          <p:val>
                                            <p:strVal val="#ppt_h"/>
                                          </p:val>
                                        </p:tav>
                                        <p:tav tm="100000">
                                          <p:val>
                                            <p:strVal val="#ppt_h"/>
                                          </p:val>
                                        </p:tav>
                                      </p:tavLst>
                                    </p:anim>
                                    <p:animEffect transition="in" filter="fade">
                                      <p:cBhvr>
                                        <p:cTn id="93" dur="1000"/>
                                        <p:tgtEl>
                                          <p:spTgt spid="22"/>
                                        </p:tgtEl>
                                      </p:cBhvr>
                                    </p:animEffect>
                                  </p:childTnLst>
                                </p:cTn>
                              </p:par>
                              <p:par>
                                <p:cTn id="94" presetID="42" presetClass="entr" presetSubtype="0" fill="hold" grpId="0" nodeType="withEffect">
                                  <p:stCondLst>
                                    <p:cond delay="0"/>
                                  </p:stCondLst>
                                  <p:childTnLst>
                                    <p:set>
                                      <p:cBhvr>
                                        <p:cTn id="95" dur="1" fill="hold">
                                          <p:stCondLst>
                                            <p:cond delay="0"/>
                                          </p:stCondLst>
                                        </p:cTn>
                                        <p:tgtEl>
                                          <p:spTgt spid="28"/>
                                        </p:tgtEl>
                                        <p:attrNameLst>
                                          <p:attrName>style.visibility</p:attrName>
                                        </p:attrNameLst>
                                      </p:cBhvr>
                                      <p:to>
                                        <p:strVal val="visible"/>
                                      </p:to>
                                    </p:set>
                                    <p:animEffect transition="in" filter="fade">
                                      <p:cBhvr>
                                        <p:cTn id="96" dur="500"/>
                                        <p:tgtEl>
                                          <p:spTgt spid="28"/>
                                        </p:tgtEl>
                                      </p:cBhvr>
                                    </p:animEffect>
                                    <p:anim calcmode="lin" valueType="num">
                                      <p:cBhvr>
                                        <p:cTn id="97" dur="500" fill="hold"/>
                                        <p:tgtEl>
                                          <p:spTgt spid="28"/>
                                        </p:tgtEl>
                                        <p:attrNameLst>
                                          <p:attrName>ppt_x</p:attrName>
                                        </p:attrNameLst>
                                      </p:cBhvr>
                                      <p:tavLst>
                                        <p:tav tm="0">
                                          <p:val>
                                            <p:strVal val="#ppt_x"/>
                                          </p:val>
                                        </p:tav>
                                        <p:tav tm="100000">
                                          <p:val>
                                            <p:strVal val="#ppt_x"/>
                                          </p:val>
                                        </p:tav>
                                      </p:tavLst>
                                    </p:anim>
                                    <p:anim calcmode="lin" valueType="num">
                                      <p:cBhvr>
                                        <p:cTn id="98" dur="500" fill="hold"/>
                                        <p:tgtEl>
                                          <p:spTgt spid="28"/>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fade">
                                      <p:cBhvr>
                                        <p:cTn id="101" dur="500"/>
                                        <p:tgtEl>
                                          <p:spTgt spid="29"/>
                                        </p:tgtEl>
                                      </p:cBhvr>
                                    </p:animEffect>
                                    <p:anim calcmode="lin" valueType="num">
                                      <p:cBhvr>
                                        <p:cTn id="102" dur="500" fill="hold"/>
                                        <p:tgtEl>
                                          <p:spTgt spid="29"/>
                                        </p:tgtEl>
                                        <p:attrNameLst>
                                          <p:attrName>ppt_x</p:attrName>
                                        </p:attrNameLst>
                                      </p:cBhvr>
                                      <p:tavLst>
                                        <p:tav tm="0">
                                          <p:val>
                                            <p:strVal val="#ppt_x"/>
                                          </p:val>
                                        </p:tav>
                                        <p:tav tm="100000">
                                          <p:val>
                                            <p:strVal val="#ppt_x"/>
                                          </p:val>
                                        </p:tav>
                                      </p:tavLst>
                                    </p:anim>
                                    <p:anim calcmode="lin" valueType="num">
                                      <p:cBhvr>
                                        <p:cTn id="103" dur="500" fill="hold"/>
                                        <p:tgtEl>
                                          <p:spTgt spid="29"/>
                                        </p:tgtEl>
                                        <p:attrNameLst>
                                          <p:attrName>ppt_y</p:attrName>
                                        </p:attrNameLst>
                                      </p:cBhvr>
                                      <p:tavLst>
                                        <p:tav tm="0">
                                          <p:val>
                                            <p:strVal val="#ppt_y+.1"/>
                                          </p:val>
                                        </p:tav>
                                        <p:tav tm="100000">
                                          <p:val>
                                            <p:strVal val="#ppt_y"/>
                                          </p:val>
                                        </p:tav>
                                      </p:tavLst>
                                    </p:anim>
                                  </p:childTnLst>
                                </p:cTn>
                              </p:par>
                              <p:par>
                                <p:cTn id="104" presetID="1" presetClass="exit" presetSubtype="0" fill="hold" grpId="1" nodeType="withEffect">
                                  <p:stCondLst>
                                    <p:cond delay="0"/>
                                  </p:stCondLst>
                                  <p:childTnLst>
                                    <p:set>
                                      <p:cBhvr>
                                        <p:cTn id="105" dur="1" fill="hold">
                                          <p:stCondLst>
                                            <p:cond delay="0"/>
                                          </p:stCondLst>
                                        </p:cTn>
                                        <p:tgtEl>
                                          <p:spTgt spid="35"/>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27"/>
                                        </p:tgtEl>
                                      </p:cBhvr>
                                    </p:animEffect>
                                    <p:set>
                                      <p:cBhvr>
                                        <p:cTn id="108" dur="1" fill="hold">
                                          <p:stCondLst>
                                            <p:cond delay="499"/>
                                          </p:stCondLst>
                                        </p:cTn>
                                        <p:tgtEl>
                                          <p:spTgt spid="27"/>
                                        </p:tgtEl>
                                        <p:attrNameLst>
                                          <p:attrName>style.visibility</p:attrName>
                                        </p:attrNameLst>
                                      </p:cBhvr>
                                      <p:to>
                                        <p:strVal val="hidden"/>
                                      </p:to>
                                    </p:set>
                                  </p:childTnLst>
                                </p:cTn>
                              </p:par>
                              <p:par>
                                <p:cTn id="109" presetID="10" presetClass="exit" presetSubtype="0" fill="hold" grpId="1" nodeType="withEffect">
                                  <p:stCondLst>
                                    <p:cond delay="0"/>
                                  </p:stCondLst>
                                  <p:childTnLst>
                                    <p:animEffect transition="out" filter="fade">
                                      <p:cBhvr>
                                        <p:cTn id="110" dur="1000"/>
                                        <p:tgtEl>
                                          <p:spTgt spid="20"/>
                                        </p:tgtEl>
                                      </p:cBhvr>
                                    </p:animEffect>
                                    <p:set>
                                      <p:cBhvr>
                                        <p:cTn id="111" dur="1" fill="hold">
                                          <p:stCondLst>
                                            <p:cond delay="999"/>
                                          </p:stCondLst>
                                        </p:cTn>
                                        <p:tgtEl>
                                          <p:spTgt spid="20"/>
                                        </p:tgtEl>
                                        <p:attrNameLst>
                                          <p:attrName>style.visibility</p:attrName>
                                        </p:attrNameLst>
                                      </p:cBhvr>
                                      <p:to>
                                        <p:strVal val="hidden"/>
                                      </p:to>
                                    </p:se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50" presetClass="entr" presetSubtype="0" decel="100000" fill="hold" grpId="0" nodeType="clickEffect">
                                  <p:stCondLst>
                                    <p:cond delay="0"/>
                                  </p:stCondLst>
                                  <p:childTnLst>
                                    <p:set>
                                      <p:cBhvr>
                                        <p:cTn id="115" dur="1" fill="hold">
                                          <p:stCondLst>
                                            <p:cond delay="0"/>
                                          </p:stCondLst>
                                        </p:cTn>
                                        <p:tgtEl>
                                          <p:spTgt spid="23"/>
                                        </p:tgtEl>
                                        <p:attrNameLst>
                                          <p:attrName>style.visibility</p:attrName>
                                        </p:attrNameLst>
                                      </p:cBhvr>
                                      <p:to>
                                        <p:strVal val="visible"/>
                                      </p:to>
                                    </p:set>
                                    <p:anim calcmode="lin" valueType="num">
                                      <p:cBhvr>
                                        <p:cTn id="116" dur="1000" fill="hold"/>
                                        <p:tgtEl>
                                          <p:spTgt spid="23"/>
                                        </p:tgtEl>
                                        <p:attrNameLst>
                                          <p:attrName>ppt_w</p:attrName>
                                        </p:attrNameLst>
                                      </p:cBhvr>
                                      <p:tavLst>
                                        <p:tav tm="0">
                                          <p:val>
                                            <p:strVal val="#ppt_w+.3"/>
                                          </p:val>
                                        </p:tav>
                                        <p:tav tm="100000">
                                          <p:val>
                                            <p:strVal val="#ppt_w"/>
                                          </p:val>
                                        </p:tav>
                                      </p:tavLst>
                                    </p:anim>
                                    <p:anim calcmode="lin" valueType="num">
                                      <p:cBhvr>
                                        <p:cTn id="117" dur="1000" fill="hold"/>
                                        <p:tgtEl>
                                          <p:spTgt spid="23"/>
                                        </p:tgtEl>
                                        <p:attrNameLst>
                                          <p:attrName>ppt_h</p:attrName>
                                        </p:attrNameLst>
                                      </p:cBhvr>
                                      <p:tavLst>
                                        <p:tav tm="0">
                                          <p:val>
                                            <p:strVal val="#ppt_h"/>
                                          </p:val>
                                        </p:tav>
                                        <p:tav tm="100000">
                                          <p:val>
                                            <p:strVal val="#ppt_h"/>
                                          </p:val>
                                        </p:tav>
                                      </p:tavLst>
                                    </p:anim>
                                    <p:animEffect transition="in" filter="fade">
                                      <p:cBhvr>
                                        <p:cTn id="118" dur="1000"/>
                                        <p:tgtEl>
                                          <p:spTgt spid="23"/>
                                        </p:tgtEl>
                                      </p:cBhvr>
                                    </p:animEffect>
                                  </p:childTnLst>
                                </p:cTn>
                              </p:par>
                              <p:par>
                                <p:cTn id="119" presetID="42" presetClass="entr" presetSubtype="0" fill="hold" grpId="0" nodeType="withEffect">
                                  <p:stCondLst>
                                    <p:cond delay="0"/>
                                  </p:stCondLst>
                                  <p:childTnLst>
                                    <p:set>
                                      <p:cBhvr>
                                        <p:cTn id="120" dur="1" fill="hold">
                                          <p:stCondLst>
                                            <p:cond delay="0"/>
                                          </p:stCondLst>
                                        </p:cTn>
                                        <p:tgtEl>
                                          <p:spTgt spid="30"/>
                                        </p:tgtEl>
                                        <p:attrNameLst>
                                          <p:attrName>style.visibility</p:attrName>
                                        </p:attrNameLst>
                                      </p:cBhvr>
                                      <p:to>
                                        <p:strVal val="visible"/>
                                      </p:to>
                                    </p:set>
                                    <p:animEffect transition="in" filter="fade">
                                      <p:cBhvr>
                                        <p:cTn id="121" dur="500"/>
                                        <p:tgtEl>
                                          <p:spTgt spid="30"/>
                                        </p:tgtEl>
                                      </p:cBhvr>
                                    </p:animEffect>
                                    <p:anim calcmode="lin" valueType="num">
                                      <p:cBhvr>
                                        <p:cTn id="122" dur="500" fill="hold"/>
                                        <p:tgtEl>
                                          <p:spTgt spid="30"/>
                                        </p:tgtEl>
                                        <p:attrNameLst>
                                          <p:attrName>ppt_x</p:attrName>
                                        </p:attrNameLst>
                                      </p:cBhvr>
                                      <p:tavLst>
                                        <p:tav tm="0">
                                          <p:val>
                                            <p:strVal val="#ppt_x"/>
                                          </p:val>
                                        </p:tav>
                                        <p:tav tm="100000">
                                          <p:val>
                                            <p:strVal val="#ppt_x"/>
                                          </p:val>
                                        </p:tav>
                                      </p:tavLst>
                                    </p:anim>
                                    <p:anim calcmode="lin" valueType="num">
                                      <p:cBhvr>
                                        <p:cTn id="123" dur="500" fill="hold"/>
                                        <p:tgtEl>
                                          <p:spTgt spid="30"/>
                                        </p:tgtEl>
                                        <p:attrNameLst>
                                          <p:attrName>ppt_y</p:attrName>
                                        </p:attrNameLst>
                                      </p:cBhvr>
                                      <p:tavLst>
                                        <p:tav tm="0">
                                          <p:val>
                                            <p:strVal val="#ppt_y+.1"/>
                                          </p:val>
                                        </p:tav>
                                        <p:tav tm="100000">
                                          <p:val>
                                            <p:strVal val="#ppt_y"/>
                                          </p:val>
                                        </p:tav>
                                      </p:tavLst>
                                    </p:anim>
                                  </p:childTnLst>
                                </p:cTn>
                              </p:par>
                              <p:par>
                                <p:cTn id="124" presetID="10" presetClass="exit" presetSubtype="0" fill="hold" grpId="1" nodeType="withEffect">
                                  <p:stCondLst>
                                    <p:cond delay="0"/>
                                  </p:stCondLst>
                                  <p:childTnLst>
                                    <p:animEffect transition="out" filter="fade">
                                      <p:cBhvr>
                                        <p:cTn id="125" dur="1000"/>
                                        <p:tgtEl>
                                          <p:spTgt spid="21"/>
                                        </p:tgtEl>
                                      </p:cBhvr>
                                    </p:animEffect>
                                    <p:set>
                                      <p:cBhvr>
                                        <p:cTn id="126" dur="1" fill="hold">
                                          <p:stCondLst>
                                            <p:cond delay="999"/>
                                          </p:stCondLst>
                                        </p:cTn>
                                        <p:tgtEl>
                                          <p:spTgt spid="21"/>
                                        </p:tgtEl>
                                        <p:attrNameLst>
                                          <p:attrName>style.visibility</p:attrName>
                                        </p:attrNameLst>
                                      </p:cBhvr>
                                      <p:to>
                                        <p:strVal val="hidden"/>
                                      </p:to>
                                    </p:set>
                                  </p:childTnLst>
                                </p:cTn>
                              </p:par>
                              <p:par>
                                <p:cTn id="127" presetID="10" presetClass="exit" presetSubtype="0" fill="hold" grpId="1" nodeType="withEffect">
                                  <p:stCondLst>
                                    <p:cond delay="0"/>
                                  </p:stCondLst>
                                  <p:childTnLst>
                                    <p:animEffect transition="out" filter="fade">
                                      <p:cBhvr>
                                        <p:cTn id="128" dur="1000"/>
                                        <p:tgtEl>
                                          <p:spTgt spid="22"/>
                                        </p:tgtEl>
                                      </p:cBhvr>
                                    </p:animEffect>
                                    <p:set>
                                      <p:cBhvr>
                                        <p:cTn id="129" dur="1" fill="hold">
                                          <p:stCondLst>
                                            <p:cond delay="999"/>
                                          </p:stCondLst>
                                        </p:cTn>
                                        <p:tgtEl>
                                          <p:spTgt spid="22"/>
                                        </p:tgtEl>
                                        <p:attrNameLst>
                                          <p:attrName>style.visibility</p:attrName>
                                        </p:attrNameLst>
                                      </p:cBhvr>
                                      <p:to>
                                        <p:strVal val="hidden"/>
                                      </p:to>
                                    </p:set>
                                  </p:childTnLst>
                                </p:cTn>
                              </p:par>
                              <p:par>
                                <p:cTn id="130" presetID="10" presetClass="exit" presetSubtype="0" fill="hold" grpId="1" nodeType="withEffect">
                                  <p:stCondLst>
                                    <p:cond delay="0"/>
                                  </p:stCondLst>
                                  <p:childTnLst>
                                    <p:animEffect transition="out" filter="fade">
                                      <p:cBhvr>
                                        <p:cTn id="131" dur="500"/>
                                        <p:tgtEl>
                                          <p:spTgt spid="28"/>
                                        </p:tgtEl>
                                      </p:cBhvr>
                                    </p:animEffect>
                                    <p:set>
                                      <p:cBhvr>
                                        <p:cTn id="132" dur="1" fill="hold">
                                          <p:stCondLst>
                                            <p:cond delay="499"/>
                                          </p:stCondLst>
                                        </p:cTn>
                                        <p:tgtEl>
                                          <p:spTgt spid="28"/>
                                        </p:tgtEl>
                                        <p:attrNameLst>
                                          <p:attrName>style.visibility</p:attrName>
                                        </p:attrNameLst>
                                      </p:cBhvr>
                                      <p:to>
                                        <p:strVal val="hidden"/>
                                      </p:to>
                                    </p:set>
                                  </p:childTnLst>
                                </p:cTn>
                              </p:par>
                              <p:par>
                                <p:cTn id="133" presetID="10" presetClass="exit" presetSubtype="0" fill="hold" grpId="1" nodeType="withEffect">
                                  <p:stCondLst>
                                    <p:cond delay="0"/>
                                  </p:stCondLst>
                                  <p:childTnLst>
                                    <p:animEffect transition="out" filter="fade">
                                      <p:cBhvr>
                                        <p:cTn id="134" dur="500"/>
                                        <p:tgtEl>
                                          <p:spTgt spid="29"/>
                                        </p:tgtEl>
                                      </p:cBhvr>
                                    </p:animEffect>
                                    <p:set>
                                      <p:cBhvr>
                                        <p:cTn id="135" dur="1" fill="hold">
                                          <p:stCondLst>
                                            <p:cond delay="499"/>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30" grpId="0" animBg="1"/>
      <p:bldP spid="31" grpId="0" animBg="1"/>
      <p:bldP spid="31" grpId="1" animBg="1"/>
      <p:bldP spid="29" grpId="0" animBg="1"/>
      <p:bldP spid="29" grpId="1" animBg="1"/>
      <p:bldP spid="35" grpId="0" animBg="1"/>
      <p:bldP spid="35" grpId="1"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 name="圖片 18"/>
          <p:cNvPicPr>
            <a:picLocks noChangeAspect="1"/>
          </p:cNvPicPr>
          <p:nvPr/>
        </p:nvPicPr>
        <p:blipFill rotWithShape="1">
          <a:blip r:embed="rId3" cstate="print">
            <a:extLst>
              <a:ext uri="{28A0092B-C50C-407E-A947-70E740481C1C}">
                <a14:useLocalDpi xmlns:a14="http://schemas.microsoft.com/office/drawing/2010/main" val="0"/>
              </a:ext>
            </a:extLst>
          </a:blip>
          <a:srcRect l="6929" t="1701" r="9899" b="63650"/>
          <a:stretch/>
        </p:blipFill>
        <p:spPr>
          <a:xfrm>
            <a:off x="683568" y="1827304"/>
            <a:ext cx="7361455" cy="433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0733"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74A96324-003A-4DF8-826F-FDD0B302088A}" type="slidenum">
              <a:rPr lang="en-US" altLang="zh-TW"/>
              <a:pPr>
                <a:defRPr/>
              </a:pPr>
              <a:t>24</a:t>
            </a:fld>
            <a:endParaRPr lang="en-US" altLang="zh-TW"/>
          </a:p>
        </p:txBody>
      </p:sp>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26630"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26631"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26633"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4"/>
              </a:buBlip>
            </a:pPr>
            <a:endParaRPr kumimoji="0" lang="en-US" altLang="zh-TW">
              <a:latin typeface="Arial" pitchFamily="34" charset="0"/>
              <a:ea typeface="微軟正黑體" pitchFamily="34" charset="-120"/>
            </a:endParaRPr>
          </a:p>
          <a:p>
            <a:pPr eaLnBrk="1" hangingPunct="1">
              <a:buFontTx/>
              <a:buBlip>
                <a:blip r:embed="rId4"/>
              </a:buBlip>
            </a:pPr>
            <a:endParaRPr kumimoji="0" lang="zh-TW" altLang="en-US">
              <a:latin typeface="Arial" pitchFamily="34" charset="0"/>
              <a:ea typeface="微軟正黑體" pitchFamily="34" charset="-120"/>
            </a:endParaRPr>
          </a:p>
        </p:txBody>
      </p:sp>
      <p:sp>
        <p:nvSpPr>
          <p:cNvPr id="13"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26635" name="文字方塊 11"/>
          <p:cNvSpPr txBox="1">
            <a:spLocks noChangeArrowheads="1"/>
          </p:cNvSpPr>
          <p:nvPr/>
        </p:nvSpPr>
        <p:spPr bwMode="auto">
          <a:xfrm>
            <a:off x="827088" y="1484313"/>
            <a:ext cx="73453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4"/>
              </a:buBlip>
            </a:pPr>
            <a:endParaRPr kumimoji="0" lang="en-US" altLang="zh-TW" sz="2400" b="1">
              <a:solidFill>
                <a:srgbClr val="339933"/>
              </a:solidFill>
              <a:latin typeface="Arial" pitchFamily="34" charset="0"/>
              <a:ea typeface="微軟正黑體" pitchFamily="34" charset="-120"/>
            </a:endParaRPr>
          </a:p>
          <a:p>
            <a:pPr eaLnBrk="1" hangingPunct="1">
              <a:buFontTx/>
              <a:buBlip>
                <a:blip r:embed="rId4"/>
              </a:buBlip>
            </a:pPr>
            <a:endParaRPr kumimoji="0" lang="zh-TW" altLang="en-US" sz="2400" b="1">
              <a:solidFill>
                <a:srgbClr val="339933"/>
              </a:solidFill>
              <a:latin typeface="Arial" pitchFamily="34" charset="0"/>
              <a:ea typeface="微軟正黑體" pitchFamily="34" charset="-120"/>
            </a:endParaRPr>
          </a:p>
        </p:txBody>
      </p:sp>
      <p:sp>
        <p:nvSpPr>
          <p:cNvPr id="28685" name="AutoShape 13"/>
          <p:cNvSpPr>
            <a:spLocks noChangeArrowheads="1"/>
          </p:cNvSpPr>
          <p:nvPr/>
        </p:nvSpPr>
        <p:spPr bwMode="auto">
          <a:xfrm>
            <a:off x="107008" y="4517677"/>
            <a:ext cx="3744912" cy="1071563"/>
          </a:xfrm>
          <a:prstGeom prst="wedgeRoundRectCallout">
            <a:avLst>
              <a:gd name="adj1" fmla="val 40600"/>
              <a:gd name="adj2" fmla="val -107736"/>
              <a:gd name="adj3" fmla="val 16667"/>
            </a:avLst>
          </a:prstGeom>
          <a:ln/>
        </p:spPr>
        <p:style>
          <a:lnRef idx="3">
            <a:schemeClr val="lt1"/>
          </a:lnRef>
          <a:fillRef idx="1">
            <a:schemeClr val="accent1"/>
          </a:fillRef>
          <a:effectRef idx="1">
            <a:schemeClr val="accent1"/>
          </a:effectRef>
          <a:fontRef idx="minor">
            <a:schemeClr val="lt1"/>
          </a:fontRef>
        </p:style>
        <p:txBody>
          <a:bodyPr anchor="ctr"/>
          <a:lstStyle/>
          <a:p>
            <a:r>
              <a:rPr lang="zh-TW" altLang="en-US" sz="2400" dirty="0">
                <a:latin typeface="標楷體" panose="03000509000000000000" pitchFamily="65" charset="-120"/>
                <a:ea typeface="標楷體" panose="03000509000000000000" pitchFamily="65" charset="-120"/>
              </a:rPr>
              <a:t>品項繁多不敷書寫時，需另附購買明細並蓋騎縫章</a:t>
            </a:r>
          </a:p>
        </p:txBody>
      </p:sp>
      <p:sp>
        <p:nvSpPr>
          <p:cNvPr id="15"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16" name="矩形 15"/>
          <p:cNvSpPr/>
          <p:nvPr/>
        </p:nvSpPr>
        <p:spPr>
          <a:xfrm>
            <a:off x="2464110" y="3356248"/>
            <a:ext cx="1315802" cy="504279"/>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7" name="Rectangle 36"/>
          <p:cNvSpPr>
            <a:spLocks noChangeArrowheads="1"/>
          </p:cNvSpPr>
          <p:nvPr/>
        </p:nvSpPr>
        <p:spPr bwMode="auto">
          <a:xfrm>
            <a:off x="468313" y="1100138"/>
            <a:ext cx="7056437"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人工開立發票（數量書寫</a:t>
            </a:r>
            <a:r>
              <a:rPr kumimoji="0" lang="zh-TW" altLang="en-US" sz="2400" dirty="0">
                <a:solidFill>
                  <a:srgbClr val="FF0000"/>
                </a:solidFill>
                <a:latin typeface="標楷體" panose="03000509000000000000" pitchFamily="65" charset="-120"/>
                <a:ea typeface="標楷體" panose="03000509000000000000" pitchFamily="65" charset="-120"/>
              </a:rPr>
              <a:t>一批</a:t>
            </a:r>
            <a:r>
              <a:rPr kumimoji="0" lang="zh-TW" altLang="en-US" sz="2400" dirty="0">
                <a:latin typeface="標楷體" panose="03000509000000000000" pitchFamily="65" charset="-120"/>
                <a:ea typeface="標楷體" panose="03000509000000000000" pitchFamily="65" charset="-120"/>
              </a:rPr>
              <a:t>或</a:t>
            </a:r>
            <a:r>
              <a:rPr kumimoji="0" lang="zh-TW" altLang="en-US" sz="2400" dirty="0">
                <a:solidFill>
                  <a:srgbClr val="FF0000"/>
                </a:solidFill>
                <a:latin typeface="標楷體" panose="03000509000000000000" pitchFamily="65" charset="-120"/>
                <a:ea typeface="標楷體" panose="03000509000000000000" pitchFamily="65" charset="-120"/>
              </a:rPr>
              <a:t>一式</a:t>
            </a:r>
            <a:r>
              <a:rPr kumimoji="0" lang="zh-TW" altLang="en-US" sz="2400" dirty="0">
                <a:latin typeface="標楷體" panose="03000509000000000000" pitchFamily="65" charset="-120"/>
                <a:ea typeface="標楷體" panose="03000509000000000000" pitchFamily="65" charset="-120"/>
              </a:rPr>
              <a:t>或</a:t>
            </a:r>
            <a:r>
              <a:rPr kumimoji="0" lang="zh-TW" altLang="en-US" sz="2400" dirty="0">
                <a:solidFill>
                  <a:srgbClr val="FF0000"/>
                </a:solidFill>
                <a:latin typeface="標楷體" panose="03000509000000000000" pitchFamily="65" charset="-120"/>
                <a:ea typeface="標楷體" panose="03000509000000000000" pitchFamily="65" charset="-120"/>
              </a:rPr>
              <a:t>一套</a:t>
            </a:r>
            <a:r>
              <a:rPr kumimoji="0" lang="zh-TW" altLang="en-US" sz="2400" dirty="0">
                <a:latin typeface="標楷體" panose="03000509000000000000" pitchFamily="65" charset="-120"/>
                <a:ea typeface="標楷體" panose="03000509000000000000" pitchFamily="65" charset="-120"/>
              </a:rPr>
              <a:t>）</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strVal val="#ppt_w+.3"/>
                                          </p:val>
                                        </p:tav>
                                        <p:tav tm="100000">
                                          <p:val>
                                            <p:strVal val="#ppt_w"/>
                                          </p:val>
                                        </p:tav>
                                      </p:tavLst>
                                    </p:anim>
                                    <p:anim calcmode="lin" valueType="num">
                                      <p:cBhvr>
                                        <p:cTn id="8" dur="1000" fill="hold"/>
                                        <p:tgtEl>
                                          <p:spTgt spid="16"/>
                                        </p:tgtEl>
                                        <p:attrNameLst>
                                          <p:attrName>ppt_h</p:attrName>
                                        </p:attrNameLst>
                                      </p:cBhvr>
                                      <p:tavLst>
                                        <p:tav tm="0">
                                          <p:val>
                                            <p:strVal val="#ppt_h"/>
                                          </p:val>
                                        </p:tav>
                                        <p:tav tm="100000">
                                          <p:val>
                                            <p:strVal val="#ppt_h"/>
                                          </p:val>
                                        </p:tav>
                                      </p:tavLst>
                                    </p:anim>
                                    <p:animEffect transition="in" filter="fade">
                                      <p:cBhvr>
                                        <p:cTn id="9" dur="1000"/>
                                        <p:tgtEl>
                                          <p:spTgt spid="16"/>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8685"/>
                                        </p:tgtEl>
                                        <p:attrNameLst>
                                          <p:attrName>style.visibility</p:attrName>
                                        </p:attrNameLst>
                                      </p:cBhvr>
                                      <p:to>
                                        <p:strVal val="visible"/>
                                      </p:to>
                                    </p:set>
                                    <p:animEffect transition="in" filter="fade">
                                      <p:cBhvr>
                                        <p:cTn id="12" dur="500"/>
                                        <p:tgtEl>
                                          <p:spTgt spid="28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5" grpId="0"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圖片 1"/>
          <p:cNvPicPr>
            <a:picLocks noChangeAspect="1"/>
          </p:cNvPicPr>
          <p:nvPr/>
        </p:nvPicPr>
        <p:blipFill rotWithShape="1">
          <a:blip r:embed="rId3" cstate="print">
            <a:extLst>
              <a:ext uri="{28A0092B-C50C-407E-A947-70E740481C1C}">
                <a14:useLocalDpi xmlns:a14="http://schemas.microsoft.com/office/drawing/2010/main" val="0"/>
              </a:ext>
            </a:extLst>
          </a:blip>
          <a:srcRect l="11384" t="2750" r="6929" b="62600"/>
          <a:stretch/>
        </p:blipFill>
        <p:spPr>
          <a:xfrm>
            <a:off x="1115616" y="1700808"/>
            <a:ext cx="7062000" cy="4237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1757" name="投影片編號版面配置區 2"/>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F955B79-BB95-446A-B47C-926F9F68EC93}" type="slidenum">
              <a:rPr lang="en-US" altLang="zh-TW"/>
              <a:pPr>
                <a:defRPr/>
              </a:pPr>
              <a:t>25</a:t>
            </a:fld>
            <a:endParaRPr lang="en-US" altLang="zh-TW"/>
          </a:p>
        </p:txBody>
      </p:sp>
      <p:sp>
        <p:nvSpPr>
          <p:cNvPr id="27653" name="Rectangle 6"/>
          <p:cNvSpPr>
            <a:spLocks noChangeArrowheads="1"/>
          </p:cNvSpPr>
          <p:nvPr/>
        </p:nvSpPr>
        <p:spPr bwMode="auto">
          <a:xfrm>
            <a:off x="1908175" y="3213100"/>
            <a:ext cx="457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b="1"/>
          </a:p>
        </p:txBody>
      </p:sp>
      <p:sp>
        <p:nvSpPr>
          <p:cNvPr id="27654"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27655"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27656"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4"/>
              </a:buBlip>
            </a:pPr>
            <a:endParaRPr kumimoji="0" lang="en-US" altLang="zh-TW">
              <a:latin typeface="Arial" pitchFamily="34" charset="0"/>
              <a:ea typeface="微軟正黑體" pitchFamily="34" charset="-120"/>
            </a:endParaRPr>
          </a:p>
          <a:p>
            <a:pPr eaLnBrk="1" hangingPunct="1">
              <a:buFontTx/>
              <a:buBlip>
                <a:blip r:embed="rId4"/>
              </a:buBlip>
            </a:pPr>
            <a:endParaRPr kumimoji="0" lang="zh-TW" altLang="en-US">
              <a:latin typeface="Arial" pitchFamily="34" charset="0"/>
              <a:ea typeface="微軟正黑體" pitchFamily="34" charset="-120"/>
            </a:endParaRPr>
          </a:p>
        </p:txBody>
      </p:sp>
      <p:sp>
        <p:nvSpPr>
          <p:cNvPr id="13"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27658" name="Rectangle 36"/>
          <p:cNvSpPr>
            <a:spLocks noChangeArrowheads="1"/>
          </p:cNvSpPr>
          <p:nvPr/>
        </p:nvSpPr>
        <p:spPr bwMode="auto">
          <a:xfrm>
            <a:off x="468313" y="1100138"/>
            <a:ext cx="7056437"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人工開立發票（數量書寫</a:t>
            </a:r>
            <a:r>
              <a:rPr kumimoji="0" lang="zh-TW" altLang="en-US" sz="2400" dirty="0">
                <a:solidFill>
                  <a:srgbClr val="FF0000"/>
                </a:solidFill>
                <a:latin typeface="標楷體" panose="03000509000000000000" pitchFamily="65" charset="-120"/>
                <a:ea typeface="標楷體" panose="03000509000000000000" pitchFamily="65" charset="-120"/>
              </a:rPr>
              <a:t>一批</a:t>
            </a:r>
            <a:r>
              <a:rPr kumimoji="0" lang="zh-TW" altLang="en-US" sz="2400" dirty="0">
                <a:latin typeface="標楷體" panose="03000509000000000000" pitchFamily="65" charset="-120"/>
                <a:ea typeface="標楷體" panose="03000509000000000000" pitchFamily="65" charset="-120"/>
              </a:rPr>
              <a:t>或</a:t>
            </a:r>
            <a:r>
              <a:rPr kumimoji="0" lang="zh-TW" altLang="en-US" sz="2400" dirty="0">
                <a:solidFill>
                  <a:srgbClr val="FF0000"/>
                </a:solidFill>
                <a:latin typeface="標楷體" panose="03000509000000000000" pitchFamily="65" charset="-120"/>
                <a:ea typeface="標楷體" panose="03000509000000000000" pitchFamily="65" charset="-120"/>
              </a:rPr>
              <a:t>一式</a:t>
            </a:r>
            <a:r>
              <a:rPr kumimoji="0" lang="zh-TW" altLang="en-US" sz="2400" dirty="0">
                <a:latin typeface="標楷體" panose="03000509000000000000" pitchFamily="65" charset="-120"/>
                <a:ea typeface="標楷體" panose="03000509000000000000" pitchFamily="65" charset="-120"/>
              </a:rPr>
              <a:t>）</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
        <p:nvSpPr>
          <p:cNvPr id="29707" name="AutoShape 7"/>
          <p:cNvSpPr>
            <a:spLocks noChangeArrowheads="1"/>
          </p:cNvSpPr>
          <p:nvPr/>
        </p:nvSpPr>
        <p:spPr bwMode="auto">
          <a:xfrm flipH="1">
            <a:off x="344066" y="4298801"/>
            <a:ext cx="2571750" cy="714375"/>
          </a:xfrm>
          <a:prstGeom prst="wedgeRoundRectCallout">
            <a:avLst>
              <a:gd name="adj1" fmla="val -42801"/>
              <a:gd name="adj2" fmla="val -85207"/>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fontAlgn="auto">
              <a:spcBef>
                <a:spcPts val="0"/>
              </a:spcBef>
              <a:spcAft>
                <a:spcPts val="0"/>
              </a:spcAft>
              <a:defRPr/>
            </a:pPr>
            <a:r>
              <a:rPr kumimoji="0" lang="zh-TW" altLang="en-US" sz="2400" dirty="0">
                <a:latin typeface="Times New Roman" pitchFamily="18" charset="0"/>
                <a:ea typeface="標楷體" pitchFamily="65" charset="-120"/>
              </a:rPr>
              <a:t>記得要蓋</a:t>
            </a:r>
            <a:r>
              <a:rPr kumimoji="0" lang="zh-TW" altLang="en-US" sz="2400" b="1" dirty="0">
                <a:solidFill>
                  <a:srgbClr val="FFFF00"/>
                </a:solidFill>
                <a:latin typeface="Times New Roman" pitchFamily="18" charset="0"/>
                <a:ea typeface="標楷體" pitchFamily="65" charset="-120"/>
              </a:rPr>
              <a:t>騎縫章</a:t>
            </a:r>
          </a:p>
        </p:txBody>
      </p:sp>
      <p:sp>
        <p:nvSpPr>
          <p:cNvPr id="15" name="矩形 14"/>
          <p:cNvSpPr/>
          <p:nvPr/>
        </p:nvSpPr>
        <p:spPr>
          <a:xfrm>
            <a:off x="2190229" y="5661248"/>
            <a:ext cx="5329560" cy="461665"/>
          </a:xfrm>
          <a:prstGeom prst="rect">
            <a:avLst/>
          </a:prstGeom>
          <a:solidFill>
            <a:srgbClr val="FFFF66"/>
          </a:solidFill>
          <a:ln w="38100">
            <a:solidFill>
              <a:schemeClr val="tx1"/>
            </a:solidFill>
            <a:miter lim="800000"/>
            <a:headEnd/>
            <a:tailEnd/>
          </a:ln>
        </p:spPr>
        <p:txBody>
          <a:bodyPr wrap="square">
            <a:spAutoFit/>
          </a:bodyPr>
          <a:lstStyle/>
          <a:p>
            <a:pPr algn="ctr"/>
            <a:r>
              <a:rPr lang="zh-TW" altLang="en-US" sz="2400" dirty="0">
                <a:solidFill>
                  <a:schemeClr val="tx1"/>
                </a:solidFill>
                <a:latin typeface="Arial" panose="020B0604020202020204" pitchFamily="34" charset="0"/>
                <a:ea typeface="標楷體" panose="03000509000000000000" pitchFamily="65" charset="-120"/>
              </a:rPr>
              <a:t>背面明細不應有「估價單」等文字</a:t>
            </a:r>
          </a:p>
        </p:txBody>
      </p:sp>
      <p:sp>
        <p:nvSpPr>
          <p:cNvPr id="19"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16" name="矩形 15"/>
          <p:cNvSpPr/>
          <p:nvPr/>
        </p:nvSpPr>
        <p:spPr>
          <a:xfrm>
            <a:off x="1619672" y="2204120"/>
            <a:ext cx="2160240" cy="1800944"/>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7" name="矩形 16"/>
          <p:cNvSpPr/>
          <p:nvPr/>
        </p:nvSpPr>
        <p:spPr>
          <a:xfrm>
            <a:off x="6190817" y="4509120"/>
            <a:ext cx="1440581" cy="288032"/>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9708" name="AutoShape 9"/>
          <p:cNvSpPr>
            <a:spLocks noChangeArrowheads="1"/>
          </p:cNvSpPr>
          <p:nvPr/>
        </p:nvSpPr>
        <p:spPr bwMode="auto">
          <a:xfrm>
            <a:off x="6156176" y="5013176"/>
            <a:ext cx="2197100" cy="838200"/>
          </a:xfrm>
          <a:prstGeom prst="wedgeRoundRectCallout">
            <a:avLst>
              <a:gd name="adj1" fmla="val -5575"/>
              <a:gd name="adj2" fmla="val -77584"/>
              <a:gd name="adj3" fmla="val 16667"/>
            </a:avLst>
          </a:prstGeom>
          <a:ln/>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r>
              <a:rPr kumimoji="0" lang="zh-TW" altLang="en-US" sz="2000" b="1" dirty="0">
                <a:solidFill>
                  <a:schemeClr val="bg1"/>
                </a:solidFill>
                <a:latin typeface="標楷體" panose="03000509000000000000" pitchFamily="65" charset="-120"/>
                <a:ea typeface="標楷體" panose="03000509000000000000" pitchFamily="65" charset="-120"/>
              </a:rPr>
              <a:t>金額要等於發票正面的金額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strVal val="#ppt_w+.3"/>
                                          </p:val>
                                        </p:tav>
                                        <p:tav tm="100000">
                                          <p:val>
                                            <p:strVal val="#ppt_w"/>
                                          </p:val>
                                        </p:tav>
                                      </p:tavLst>
                                    </p:anim>
                                    <p:anim calcmode="lin" valueType="num">
                                      <p:cBhvr>
                                        <p:cTn id="8" dur="1000" fill="hold"/>
                                        <p:tgtEl>
                                          <p:spTgt spid="17"/>
                                        </p:tgtEl>
                                        <p:attrNameLst>
                                          <p:attrName>ppt_h</p:attrName>
                                        </p:attrNameLst>
                                      </p:cBhvr>
                                      <p:tavLst>
                                        <p:tav tm="0">
                                          <p:val>
                                            <p:strVal val="#ppt_h"/>
                                          </p:val>
                                        </p:tav>
                                        <p:tav tm="100000">
                                          <p:val>
                                            <p:strVal val="#ppt_h"/>
                                          </p:val>
                                        </p:tav>
                                      </p:tavLst>
                                    </p:anim>
                                    <p:animEffect transition="in" filter="fade">
                                      <p:cBhvr>
                                        <p:cTn id="9" dur="1000"/>
                                        <p:tgtEl>
                                          <p:spTgt spid="17"/>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9708"/>
                                        </p:tgtEl>
                                        <p:attrNameLst>
                                          <p:attrName>style.visibility</p:attrName>
                                        </p:attrNameLst>
                                      </p:cBhvr>
                                      <p:to>
                                        <p:strVal val="visible"/>
                                      </p:to>
                                    </p:set>
                                    <p:animEffect transition="in" filter="fade">
                                      <p:cBhvr>
                                        <p:cTn id="12" dur="500"/>
                                        <p:tgtEl>
                                          <p:spTgt spid="29708"/>
                                        </p:tgtEl>
                                      </p:cBhvr>
                                    </p:animEffect>
                                  </p:childTnLst>
                                </p:cTn>
                              </p:par>
                            </p:childTnLst>
                          </p:cTn>
                        </p:par>
                      </p:childTnLst>
                    </p:cTn>
                  </p:par>
                  <p:par>
                    <p:cTn id="13" fill="hold">
                      <p:stCondLst>
                        <p:cond delay="indefinite"/>
                      </p:stCondLst>
                      <p:childTnLst>
                        <p:par>
                          <p:cTn id="14" fill="hold">
                            <p:stCondLst>
                              <p:cond delay="0"/>
                            </p:stCondLst>
                            <p:childTnLst>
                              <p:par>
                                <p:cTn id="15" presetID="50" presetClass="entr" presetSubtype="0" decel="10000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1000" fill="hold"/>
                                        <p:tgtEl>
                                          <p:spTgt spid="16"/>
                                        </p:tgtEl>
                                        <p:attrNameLst>
                                          <p:attrName>ppt_w</p:attrName>
                                        </p:attrNameLst>
                                      </p:cBhvr>
                                      <p:tavLst>
                                        <p:tav tm="0">
                                          <p:val>
                                            <p:strVal val="#ppt_w+.3"/>
                                          </p:val>
                                        </p:tav>
                                        <p:tav tm="100000">
                                          <p:val>
                                            <p:strVal val="#ppt_w"/>
                                          </p:val>
                                        </p:tav>
                                      </p:tavLst>
                                    </p:anim>
                                    <p:anim calcmode="lin" valueType="num">
                                      <p:cBhvr>
                                        <p:cTn id="18" dur="1000" fill="hold"/>
                                        <p:tgtEl>
                                          <p:spTgt spid="16"/>
                                        </p:tgtEl>
                                        <p:attrNameLst>
                                          <p:attrName>ppt_h</p:attrName>
                                        </p:attrNameLst>
                                      </p:cBhvr>
                                      <p:tavLst>
                                        <p:tav tm="0">
                                          <p:val>
                                            <p:strVal val="#ppt_h"/>
                                          </p:val>
                                        </p:tav>
                                        <p:tav tm="100000">
                                          <p:val>
                                            <p:strVal val="#ppt_h"/>
                                          </p:val>
                                        </p:tav>
                                      </p:tavLst>
                                    </p:anim>
                                    <p:animEffect transition="in" filter="fade">
                                      <p:cBhvr>
                                        <p:cTn id="19" dur="1000"/>
                                        <p:tgtEl>
                                          <p:spTgt spid="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9707"/>
                                        </p:tgtEl>
                                        <p:attrNameLst>
                                          <p:attrName>style.visibility</p:attrName>
                                        </p:attrNameLst>
                                      </p:cBhvr>
                                      <p:to>
                                        <p:strVal val="visible"/>
                                      </p:to>
                                    </p:set>
                                    <p:animEffect transition="in" filter="fade">
                                      <p:cBhvr>
                                        <p:cTn id="22" dur="500"/>
                                        <p:tgtEl>
                                          <p:spTgt spid="29707"/>
                                        </p:tgtEl>
                                      </p:cBhvr>
                                    </p:animEffect>
                                  </p:childTnLst>
                                </p:cTn>
                              </p:par>
                              <p:par>
                                <p:cTn id="23" presetID="10" presetClass="exit" presetSubtype="0" fill="hold" grpId="1" nodeType="with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29708"/>
                                        </p:tgtEl>
                                      </p:cBhvr>
                                    </p:animEffect>
                                    <p:set>
                                      <p:cBhvr>
                                        <p:cTn id="28" dur="1" fill="hold">
                                          <p:stCondLst>
                                            <p:cond delay="499"/>
                                          </p:stCondLst>
                                        </p:cTn>
                                        <p:tgtEl>
                                          <p:spTgt spid="29708"/>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7" grpId="0" animBg="1"/>
      <p:bldP spid="15" grpId="0" animBg="1"/>
      <p:bldP spid="16" grpId="0" animBg="1"/>
      <p:bldP spid="17" grpId="0" animBg="1"/>
      <p:bldP spid="17" grpId="1" animBg="1"/>
      <p:bldP spid="29708" grpId="0" animBg="1"/>
      <p:bldP spid="29708" grpId="1"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88"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7D05384-E8D7-49AD-ACF3-305234820CD4}" type="slidenum">
              <a:rPr lang="en-US" altLang="zh-TW"/>
              <a:pPr>
                <a:defRPr/>
              </a:pPr>
              <a:t>26</a:t>
            </a:fld>
            <a:endParaRPr lang="en-US" altLang="zh-TW"/>
          </a:p>
        </p:txBody>
      </p:sp>
      <p:sp>
        <p:nvSpPr>
          <p:cNvPr id="28676" name="Rectangle 6"/>
          <p:cNvSpPr>
            <a:spLocks noChangeArrowheads="1"/>
          </p:cNvSpPr>
          <p:nvPr/>
        </p:nvSpPr>
        <p:spPr bwMode="auto">
          <a:xfrm>
            <a:off x="1908175" y="3213100"/>
            <a:ext cx="457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b="1"/>
          </a:p>
        </p:txBody>
      </p:sp>
      <p:sp>
        <p:nvSpPr>
          <p:cNvPr id="28677"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28680"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a:latin typeface="Arial" pitchFamily="34" charset="0"/>
              <a:ea typeface="微軟正黑體" pitchFamily="34" charset="-120"/>
            </a:endParaRPr>
          </a:p>
          <a:p>
            <a:pPr eaLnBrk="1" hangingPunct="1"/>
            <a:endParaRPr kumimoji="0" lang="zh-TW" altLang="en-US">
              <a:latin typeface="Arial" pitchFamily="34" charset="0"/>
              <a:ea typeface="微軟正黑體" pitchFamily="34" charset="-120"/>
            </a:endParaRPr>
          </a:p>
        </p:txBody>
      </p:sp>
      <p:sp>
        <p:nvSpPr>
          <p:cNvPr id="13"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28683" name="Rectangle 36"/>
          <p:cNvSpPr>
            <a:spLocks noChangeArrowheads="1"/>
          </p:cNvSpPr>
          <p:nvPr/>
        </p:nvSpPr>
        <p:spPr bwMode="auto">
          <a:xfrm>
            <a:off x="468313" y="1227286"/>
            <a:ext cx="5832475"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二聯式發票</a:t>
            </a:r>
            <a:r>
              <a:rPr kumimoji="0" lang="en-US" altLang="zh-TW" sz="2400" dirty="0">
                <a:latin typeface="標楷體" panose="03000509000000000000" pitchFamily="65" charset="-120"/>
                <a:ea typeface="標楷體" panose="03000509000000000000" pitchFamily="65" charset="-120"/>
              </a:rPr>
              <a:t>-</a:t>
            </a:r>
            <a:r>
              <a:rPr kumimoji="0" lang="zh-TW" altLang="en-US" sz="2400" dirty="0">
                <a:latin typeface="標楷體" panose="03000509000000000000" pitchFamily="65" charset="-120"/>
                <a:ea typeface="標楷體" panose="03000509000000000000" pitchFamily="65" charset="-120"/>
              </a:rPr>
              <a:t>收銀機開立</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pic>
        <p:nvPicPr>
          <p:cNvPr id="28684" name="圖片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5100" y="1238250"/>
            <a:ext cx="2160588" cy="2892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0733" name="AutoShape 5"/>
          <p:cNvSpPr>
            <a:spLocks noChangeArrowheads="1"/>
          </p:cNvSpPr>
          <p:nvPr/>
        </p:nvSpPr>
        <p:spPr bwMode="auto">
          <a:xfrm rot="10800000" flipV="1">
            <a:off x="7250113" y="4260850"/>
            <a:ext cx="1843087" cy="792163"/>
          </a:xfrm>
          <a:prstGeom prst="wedgeRoundRectCallout">
            <a:avLst>
              <a:gd name="adj1" fmla="val 5267"/>
              <a:gd name="adj2" fmla="val -85841"/>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如另有購物清單請記得附上</a:t>
            </a:r>
            <a:endParaRPr kumimoji="0" lang="en-US" altLang="zh-TW" sz="2000" dirty="0">
              <a:solidFill>
                <a:schemeClr val="lt1"/>
              </a:solidFill>
              <a:latin typeface="Times New Roman" pitchFamily="18" charset="0"/>
              <a:ea typeface="標楷體" pitchFamily="65" charset="-120"/>
            </a:endParaRPr>
          </a:p>
        </p:txBody>
      </p:sp>
      <p:pic>
        <p:nvPicPr>
          <p:cNvPr id="28686" name="Picture 2" descr="照片 005-B"/>
          <p:cNvPicPr>
            <a:picLocks noChangeAspect="1" noChangeArrowheads="1"/>
          </p:cNvPicPr>
          <p:nvPr/>
        </p:nvPicPr>
        <p:blipFill>
          <a:blip r:embed="rId4">
            <a:lum bright="-6000"/>
            <a:extLst>
              <a:ext uri="{28A0092B-C50C-407E-A947-70E740481C1C}">
                <a14:useLocalDpi xmlns:a14="http://schemas.microsoft.com/office/drawing/2010/main" val="0"/>
              </a:ext>
            </a:extLst>
          </a:blip>
          <a:srcRect l="30084" t="11885" r="38103" b="38730"/>
          <a:stretch>
            <a:fillRect/>
          </a:stretch>
        </p:blipFill>
        <p:spPr bwMode="auto">
          <a:xfrm>
            <a:off x="3690938" y="1758950"/>
            <a:ext cx="2171700" cy="474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7" name="Picture 3" descr="照片 004-A"/>
          <p:cNvPicPr>
            <a:picLocks noChangeAspect="1" noChangeArrowheads="1"/>
          </p:cNvPicPr>
          <p:nvPr/>
        </p:nvPicPr>
        <p:blipFill>
          <a:blip r:embed="rId5">
            <a:lum bright="-6000"/>
            <a:extLst>
              <a:ext uri="{28A0092B-C50C-407E-A947-70E740481C1C}">
                <a14:useLocalDpi xmlns:a14="http://schemas.microsoft.com/office/drawing/2010/main" val="0"/>
              </a:ext>
            </a:extLst>
          </a:blip>
          <a:srcRect l="28830" t="17418" r="38968" b="33420"/>
          <a:stretch>
            <a:fillRect/>
          </a:stretch>
        </p:blipFill>
        <p:spPr bwMode="auto">
          <a:xfrm>
            <a:off x="1579563" y="1719263"/>
            <a:ext cx="2200275"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6" name="AutoShape 10"/>
          <p:cNvSpPr>
            <a:spLocks noChangeArrowheads="1"/>
          </p:cNvSpPr>
          <p:nvPr/>
        </p:nvSpPr>
        <p:spPr bwMode="auto">
          <a:xfrm>
            <a:off x="52388" y="3213100"/>
            <a:ext cx="1447800" cy="533400"/>
          </a:xfrm>
          <a:prstGeom prst="wedgeRoundRectCallout">
            <a:avLst>
              <a:gd name="adj1" fmla="val 71787"/>
              <a:gd name="adj2" fmla="val -18954"/>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統一編號</a:t>
            </a:r>
          </a:p>
        </p:txBody>
      </p:sp>
      <p:sp>
        <p:nvSpPr>
          <p:cNvPr id="30737" name="AutoShape 6"/>
          <p:cNvSpPr>
            <a:spLocks noChangeArrowheads="1"/>
          </p:cNvSpPr>
          <p:nvPr/>
        </p:nvSpPr>
        <p:spPr bwMode="auto">
          <a:xfrm>
            <a:off x="442913" y="4535488"/>
            <a:ext cx="1447800" cy="533400"/>
          </a:xfrm>
          <a:prstGeom prst="wedgeRoundRectCallout">
            <a:avLst>
              <a:gd name="adj1" fmla="val 51537"/>
              <a:gd name="adj2" fmla="val -89880"/>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備註品名</a:t>
            </a:r>
          </a:p>
        </p:txBody>
      </p:sp>
      <p:sp>
        <p:nvSpPr>
          <p:cNvPr id="30738" name="AutoShape 7"/>
          <p:cNvSpPr>
            <a:spLocks noChangeArrowheads="1"/>
          </p:cNvSpPr>
          <p:nvPr/>
        </p:nvSpPr>
        <p:spPr bwMode="auto">
          <a:xfrm flipH="1">
            <a:off x="65088" y="2478088"/>
            <a:ext cx="1524000" cy="457200"/>
          </a:xfrm>
          <a:prstGeom prst="wedgeRoundRectCallout">
            <a:avLst>
              <a:gd name="adj1" fmla="val -53440"/>
              <a:gd name="adj2" fmla="val 98606"/>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defRPr/>
            </a:pPr>
            <a:r>
              <a:rPr kumimoji="0" lang="zh-TW" altLang="en-US" sz="2000" dirty="0">
                <a:latin typeface="Times New Roman" pitchFamily="18" charset="0"/>
                <a:ea typeface="標楷體" pitchFamily="65" charset="-120"/>
              </a:rPr>
              <a:t>購買日期</a:t>
            </a:r>
            <a:endParaRPr kumimoji="0" lang="zh-TW" altLang="en-US" sz="2200" dirty="0">
              <a:latin typeface="Times New Roman" pitchFamily="18" charset="0"/>
              <a:ea typeface="標楷體" pitchFamily="65" charset="-120"/>
            </a:endParaRPr>
          </a:p>
        </p:txBody>
      </p:sp>
      <p:sp>
        <p:nvSpPr>
          <p:cNvPr id="30739" name="AutoShape 5"/>
          <p:cNvSpPr>
            <a:spLocks noChangeArrowheads="1"/>
          </p:cNvSpPr>
          <p:nvPr/>
        </p:nvSpPr>
        <p:spPr bwMode="auto">
          <a:xfrm rot="10800000" flipV="1">
            <a:off x="6184702" y="5068889"/>
            <a:ext cx="2343348" cy="1096416"/>
          </a:xfrm>
          <a:prstGeom prst="wedgeRoundRectCallout">
            <a:avLst>
              <a:gd name="adj1" fmla="val 76865"/>
              <a:gd name="adj2" fmla="val -26100"/>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漏打統編時，補蓋發票章，並填上統編：</a:t>
            </a:r>
            <a:r>
              <a:rPr kumimoji="0" lang="en-US" altLang="zh-TW" sz="2000" b="1" dirty="0">
                <a:solidFill>
                  <a:srgbClr val="FFFF00"/>
                </a:solidFill>
                <a:latin typeface="Times New Roman" pitchFamily="18" charset="0"/>
                <a:ea typeface="標楷體" pitchFamily="65" charset="-120"/>
              </a:rPr>
              <a:t>56503102</a:t>
            </a:r>
          </a:p>
        </p:txBody>
      </p:sp>
      <p:sp>
        <p:nvSpPr>
          <p:cNvPr id="30740" name="AutoShape 6"/>
          <p:cNvSpPr>
            <a:spLocks noChangeArrowheads="1"/>
          </p:cNvSpPr>
          <p:nvPr/>
        </p:nvSpPr>
        <p:spPr bwMode="auto">
          <a:xfrm>
            <a:off x="569913" y="5403850"/>
            <a:ext cx="1447800" cy="533400"/>
          </a:xfrm>
          <a:prstGeom prst="wedgeRoundRectCallout">
            <a:avLst>
              <a:gd name="adj1" fmla="val 51537"/>
              <a:gd name="adj2" fmla="val -89880"/>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solidFill>
                  <a:schemeClr val="lt1"/>
                </a:solidFill>
                <a:latin typeface="Times New Roman" pitchFamily="18" charset="0"/>
                <a:ea typeface="標楷體" pitchFamily="65" charset="-120"/>
              </a:rPr>
              <a:t>經手人章</a:t>
            </a:r>
          </a:p>
        </p:txBody>
      </p:sp>
      <p:sp>
        <p:nvSpPr>
          <p:cNvPr id="22"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 name="圖片 18"/>
          <p:cNvPicPr/>
          <p:nvPr/>
        </p:nvPicPr>
        <p:blipFill rotWithShape="1">
          <a:blip r:embed="rId3"/>
          <a:srcRect l="24078" t="15586" r="25043" b="30670"/>
          <a:stretch/>
        </p:blipFill>
        <p:spPr bwMode="auto">
          <a:xfrm>
            <a:off x="1027825" y="2026229"/>
            <a:ext cx="5923756" cy="3694328"/>
          </a:xfrm>
          <a:prstGeom prst="rect">
            <a:avLst/>
          </a:prstGeom>
          <a:ln>
            <a:noFill/>
          </a:ln>
          <a:extLst>
            <a:ext uri="{53640926-AAD7-44D8-BBD7-CCE9431645EC}">
              <a14:shadowObscured xmlns:a14="http://schemas.microsoft.com/office/drawing/2010/main"/>
            </a:ext>
          </a:extLst>
        </p:spPr>
      </p:pic>
      <p:pic>
        <p:nvPicPr>
          <p:cNvPr id="2" name="圖片 1"/>
          <p:cNvPicPr>
            <a:picLocks noChangeAspect="1"/>
          </p:cNvPicPr>
          <p:nvPr/>
        </p:nvPicPr>
        <p:blipFill rotWithShape="1">
          <a:blip r:embed="rId4" cstate="print">
            <a:extLst>
              <a:ext uri="{28A0092B-C50C-407E-A947-70E740481C1C}">
                <a14:useLocalDpi xmlns:a14="http://schemas.microsoft.com/office/drawing/2010/main" val="0"/>
              </a:ext>
            </a:extLst>
          </a:blip>
          <a:srcRect l="6361" t="5119" r="3118" b="8635"/>
          <a:stretch/>
        </p:blipFill>
        <p:spPr>
          <a:xfrm>
            <a:off x="2737044" y="1305384"/>
            <a:ext cx="4139212" cy="5580000"/>
          </a:xfrm>
          <a:prstGeom prst="rect">
            <a:avLst/>
          </a:prstGeom>
        </p:spPr>
      </p:pic>
      <p:sp>
        <p:nvSpPr>
          <p:cNvPr id="37924"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27</a:t>
            </a:fld>
            <a:endParaRPr lang="en-US" altLang="zh-TW"/>
          </a:p>
        </p:txBody>
      </p:sp>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32773"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32777" name="Rectangle 36"/>
          <p:cNvSpPr>
            <a:spLocks noChangeArrowheads="1"/>
          </p:cNvSpPr>
          <p:nvPr/>
        </p:nvSpPr>
        <p:spPr bwMode="auto">
          <a:xfrm>
            <a:off x="385762" y="638473"/>
            <a:ext cx="2428875"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校內人員領據</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
        <p:nvSpPr>
          <p:cNvPr id="17" name="矩形 16"/>
          <p:cNvSpPr/>
          <p:nvPr/>
        </p:nvSpPr>
        <p:spPr>
          <a:xfrm>
            <a:off x="1600200" y="6858000"/>
            <a:ext cx="6784975" cy="19716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1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32774"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20" name="矩形 19"/>
          <p:cNvSpPr/>
          <p:nvPr/>
        </p:nvSpPr>
        <p:spPr>
          <a:xfrm>
            <a:off x="3574166" y="5957888"/>
            <a:ext cx="1158330" cy="432048"/>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32780" name="AutoShape 24"/>
          <p:cNvSpPr>
            <a:spLocks noChangeArrowheads="1"/>
          </p:cNvSpPr>
          <p:nvPr/>
        </p:nvSpPr>
        <p:spPr bwMode="auto">
          <a:xfrm>
            <a:off x="5436096" y="5459628"/>
            <a:ext cx="1728961" cy="605135"/>
          </a:xfrm>
          <a:prstGeom prst="wedgeRoundRectCallout">
            <a:avLst>
              <a:gd name="adj1" fmla="val -81810"/>
              <a:gd name="adj2" fmla="val 50759"/>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nchor="ctr"/>
          <a:lstStyle/>
          <a:p>
            <a:pPr algn="ctr"/>
            <a:r>
              <a:rPr kumimoji="0" lang="zh-TW" altLang="en-US" sz="1600" b="1" dirty="0">
                <a:solidFill>
                  <a:schemeClr val="bg1"/>
                </a:solidFill>
                <a:latin typeface="標楷體" pitchFamily="65" charset="-120"/>
                <a:ea typeface="標楷體" pitchFamily="65" charset="-120"/>
              </a:rPr>
              <a:t>領款人親自簽章</a:t>
            </a:r>
          </a:p>
        </p:txBody>
      </p:sp>
      <p:sp>
        <p:nvSpPr>
          <p:cNvPr id="15" name="矩形 14"/>
          <p:cNvSpPr/>
          <p:nvPr/>
        </p:nvSpPr>
        <p:spPr>
          <a:xfrm>
            <a:off x="6948153" y="1599078"/>
            <a:ext cx="1654510" cy="2766026"/>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TW" altLang="en-US" dirty="0">
                <a:solidFill>
                  <a:schemeClr val="tx1"/>
                </a:solidFill>
                <a:latin typeface="標楷體" panose="03000509000000000000" pitchFamily="65" charset="-120"/>
                <a:ea typeface="標楷體" panose="03000509000000000000" pitchFamily="65" charset="-120"/>
              </a:rPr>
              <a:t>備考：</a:t>
            </a:r>
            <a:endParaRPr lang="en-US" altLang="zh-TW" dirty="0">
              <a:solidFill>
                <a:schemeClr val="tx1"/>
              </a:solidFill>
              <a:latin typeface="標楷體" panose="03000509000000000000" pitchFamily="65" charset="-120"/>
              <a:ea typeface="標楷體" panose="03000509000000000000" pitchFamily="65" charset="-120"/>
            </a:endParaRPr>
          </a:p>
          <a:p>
            <a:r>
              <a:rPr lang="zh-TW" altLang="en-US" dirty="0">
                <a:solidFill>
                  <a:schemeClr val="tx1"/>
                </a:solidFill>
                <a:latin typeface="標楷體" panose="03000509000000000000" pitchFamily="65" charset="-120"/>
                <a:ea typeface="標楷體" panose="03000509000000000000" pitchFamily="65" charset="-120"/>
              </a:rPr>
              <a:t>說明</a:t>
            </a:r>
            <a:r>
              <a:rPr lang="zh-TW" altLang="en-US" sz="1600" dirty="0">
                <a:solidFill>
                  <a:schemeClr val="tx1"/>
                </a:solidFill>
                <a:latin typeface="標楷體" panose="03000509000000000000" pitchFamily="65" charset="-120"/>
                <a:ea typeface="標楷體" panose="03000509000000000000" pitchFamily="65" charset="-120"/>
              </a:rPr>
              <a:t>課程名稱</a:t>
            </a:r>
            <a:r>
              <a:rPr lang="zh-TW" altLang="en-US" dirty="0">
                <a:solidFill>
                  <a:schemeClr val="tx1"/>
                </a:solidFill>
                <a:latin typeface="標楷體" panose="03000509000000000000" pitchFamily="65" charset="-120"/>
                <a:ea typeface="標楷體" panose="03000509000000000000" pitchFamily="65" charset="-120"/>
              </a:rPr>
              <a:t>、日期、起迄時間、支給標準</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依照教務處</a:t>
            </a:r>
            <a:r>
              <a:rPr lang="zh-TW" altLang="en-US" dirty="0">
                <a:solidFill>
                  <a:srgbClr val="FF0000"/>
                </a:solidFill>
                <a:latin typeface="標楷體" panose="03000509000000000000" pitchFamily="65" charset="-120"/>
                <a:ea typeface="標楷體" panose="03000509000000000000" pitchFamily="65" charset="-120"/>
              </a:rPr>
              <a:t>「弘光科技大學教師授課鐘點計算準則」</a:t>
            </a:r>
            <a:r>
              <a:rPr lang="zh-TW" altLang="en-US" dirty="0">
                <a:solidFill>
                  <a:schemeClr val="tx1"/>
                </a:solidFill>
                <a:latin typeface="標楷體" panose="03000509000000000000" pitchFamily="65" charset="-120"/>
                <a:ea typeface="標楷體" panose="03000509000000000000" pitchFamily="65" charset="-120"/>
              </a:rPr>
              <a:t>專、兼任及職等</a:t>
            </a:r>
            <a:r>
              <a:rPr lang="en-US" altLang="zh-TW" dirty="0">
                <a:solidFill>
                  <a:schemeClr val="tx1"/>
                </a:solidFill>
                <a:latin typeface="標楷體" panose="03000509000000000000" pitchFamily="65" charset="-120"/>
                <a:ea typeface="標楷體" panose="03000509000000000000" pitchFamily="65" charset="-120"/>
              </a:rPr>
              <a:t>)</a:t>
            </a:r>
            <a:r>
              <a:rPr lang="zh-TW" altLang="en-US" dirty="0">
                <a:solidFill>
                  <a:schemeClr val="tx1"/>
                </a:solidFill>
                <a:latin typeface="標楷體" panose="03000509000000000000" pitchFamily="65" charset="-120"/>
                <a:ea typeface="標楷體" panose="03000509000000000000" pitchFamily="65" charset="-120"/>
              </a:rPr>
              <a:t>等。</a:t>
            </a:r>
            <a:endParaRPr lang="en-US" altLang="zh-TW" dirty="0">
              <a:solidFill>
                <a:schemeClr val="tx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58088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35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childTnLst>
                          </p:cTn>
                        </p:par>
                        <p:par>
                          <p:cTn id="10" fill="hold">
                            <p:stCondLst>
                              <p:cond delay="1350"/>
                            </p:stCondLst>
                            <p:childTnLst>
                              <p:par>
                                <p:cTn id="11" presetID="10" presetClass="exit" presetSubtype="0" fill="hold" grpId="1" nodeType="afterEffect">
                                  <p:stCondLst>
                                    <p:cond delay="0"/>
                                  </p:stCondLst>
                                  <p:childTnLst>
                                    <p:animEffect transition="out" filter="fade">
                                      <p:cBhvr>
                                        <p:cTn id="12" dur="500"/>
                                        <p:tgtEl>
                                          <p:spTgt spid="20"/>
                                        </p:tgtEl>
                                      </p:cBhvr>
                                    </p:animEffect>
                                    <p:set>
                                      <p:cBhvr>
                                        <p:cTn id="13" dur="1" fill="hold">
                                          <p:stCondLst>
                                            <p:cond delay="499"/>
                                          </p:stCondLst>
                                        </p:cTn>
                                        <p:tgtEl>
                                          <p:spTgt spid="20"/>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500"/>
                                        <p:tgtEl>
                                          <p:spTgt spid="32780"/>
                                        </p:tgtEl>
                                      </p:cBhvr>
                                    </p:animEffect>
                                    <p:set>
                                      <p:cBhvr>
                                        <p:cTn id="16" dur="1" fill="hold">
                                          <p:stCondLst>
                                            <p:cond delay="499"/>
                                          </p:stCondLst>
                                        </p:cTn>
                                        <p:tgtEl>
                                          <p:spTgt spid="32780"/>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500"/>
                                        <p:tgtEl>
                                          <p:spTgt spid="2"/>
                                        </p:tgtEl>
                                      </p:cBhvr>
                                    </p:animEffect>
                                    <p:set>
                                      <p:cBhvr>
                                        <p:cTn id="19"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32780"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圖片 1"/>
          <p:cNvPicPr>
            <a:picLocks noChangeAspect="1"/>
          </p:cNvPicPr>
          <p:nvPr/>
        </p:nvPicPr>
        <p:blipFill rotWithShape="1">
          <a:blip r:embed="rId3">
            <a:extLst>
              <a:ext uri="{28A0092B-C50C-407E-A947-70E740481C1C}">
                <a14:useLocalDpi xmlns:a14="http://schemas.microsoft.com/office/drawing/2010/main" val="0"/>
              </a:ext>
            </a:extLst>
          </a:blip>
          <a:srcRect l="2441" t="2750" r="2441" b="1701"/>
          <a:stretch/>
        </p:blipFill>
        <p:spPr>
          <a:xfrm>
            <a:off x="2699792" y="1759929"/>
            <a:ext cx="3590900" cy="4404334"/>
          </a:xfrm>
          <a:prstGeom prst="rect">
            <a:avLst/>
          </a:prstGeom>
        </p:spPr>
      </p:pic>
      <p:sp>
        <p:nvSpPr>
          <p:cNvPr id="37924"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EE38F3A-08C7-4D4B-B3D5-7622A2647906}" type="slidenum">
              <a:rPr lang="en-US" altLang="zh-TW"/>
              <a:pPr>
                <a:defRPr/>
              </a:pPr>
              <a:t>28</a:t>
            </a:fld>
            <a:endParaRPr lang="en-US" altLang="zh-TW"/>
          </a:p>
        </p:txBody>
      </p:sp>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32773"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32777" name="Rectangle 36"/>
          <p:cNvSpPr>
            <a:spLocks noChangeArrowheads="1"/>
          </p:cNvSpPr>
          <p:nvPr/>
        </p:nvSpPr>
        <p:spPr bwMode="auto">
          <a:xfrm>
            <a:off x="385762" y="638473"/>
            <a:ext cx="2428875" cy="461665"/>
          </a:xfrm>
          <a:prstGeom prst="rect">
            <a:avLst/>
          </a:prstGeom>
          <a:extLst/>
        </p:spPr>
        <p:txBody>
          <a:bodyPr vert="horz" rtlCol="0">
            <a:normAutofit/>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校外人士領據</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
        <p:nvSpPr>
          <p:cNvPr id="17" name="矩形 16"/>
          <p:cNvSpPr/>
          <p:nvPr/>
        </p:nvSpPr>
        <p:spPr>
          <a:xfrm>
            <a:off x="1600200" y="6858000"/>
            <a:ext cx="6784975" cy="19716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18" name="標題 6"/>
          <p:cNvSpPr txBox="1">
            <a:spLocks/>
          </p:cNvSpPr>
          <p:nvPr/>
        </p:nvSpPr>
        <p:spPr>
          <a:xfrm>
            <a:off x="3127815" y="888267"/>
            <a:ext cx="2888369"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sp>
        <p:nvSpPr>
          <p:cNvPr id="15" name="矩形 14"/>
          <p:cNvSpPr/>
          <p:nvPr/>
        </p:nvSpPr>
        <p:spPr>
          <a:xfrm>
            <a:off x="6948153" y="1664211"/>
            <a:ext cx="1654510" cy="1648004"/>
          </a:xfrm>
          <a:prstGeom prst="rect">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TW" altLang="en-US" dirty="0">
                <a:solidFill>
                  <a:schemeClr val="tx1"/>
                </a:solidFill>
                <a:latin typeface="標楷體" panose="03000509000000000000" pitchFamily="65" charset="-120"/>
                <a:ea typeface="標楷體" panose="03000509000000000000" pitchFamily="65" charset="-120"/>
              </a:rPr>
              <a:t>備考：</a:t>
            </a:r>
            <a:endParaRPr lang="en-US" altLang="zh-TW" dirty="0">
              <a:solidFill>
                <a:schemeClr val="tx1"/>
              </a:solidFill>
              <a:latin typeface="標楷體" panose="03000509000000000000" pitchFamily="65" charset="-120"/>
              <a:ea typeface="標楷體" panose="03000509000000000000" pitchFamily="65" charset="-120"/>
            </a:endParaRPr>
          </a:p>
          <a:p>
            <a:r>
              <a:rPr lang="zh-TW" altLang="en-US" dirty="0">
                <a:solidFill>
                  <a:schemeClr val="tx1"/>
                </a:solidFill>
                <a:latin typeface="標楷體" panose="03000509000000000000" pitchFamily="65" charset="-120"/>
                <a:ea typeface="標楷體" panose="03000509000000000000" pitchFamily="65" charset="-120"/>
              </a:rPr>
              <a:t>說明</a:t>
            </a:r>
            <a:r>
              <a:rPr lang="zh-TW" altLang="en-US" sz="1600" dirty="0">
                <a:solidFill>
                  <a:schemeClr val="tx1"/>
                </a:solidFill>
                <a:latin typeface="標楷體" panose="03000509000000000000" pitchFamily="65" charset="-120"/>
                <a:ea typeface="標楷體" panose="03000509000000000000" pitchFamily="65" charset="-120"/>
              </a:rPr>
              <a:t>課程名稱</a:t>
            </a:r>
            <a:r>
              <a:rPr lang="zh-TW" altLang="en-US" dirty="0">
                <a:solidFill>
                  <a:schemeClr val="tx1"/>
                </a:solidFill>
                <a:latin typeface="標楷體" panose="03000509000000000000" pitchFamily="65" charset="-120"/>
                <a:ea typeface="標楷體" panose="03000509000000000000" pitchFamily="65" charset="-120"/>
              </a:rPr>
              <a:t>、日期、起迄時間、服務機關等。</a:t>
            </a:r>
            <a:endParaRPr lang="en-US" altLang="zh-TW" dirty="0">
              <a:solidFill>
                <a:schemeClr val="tx1"/>
              </a:solidFill>
              <a:latin typeface="標楷體" panose="03000509000000000000" pitchFamily="65" charset="-120"/>
              <a:ea typeface="標楷體" panose="03000509000000000000" pitchFamily="65" charset="-120"/>
            </a:endParaRPr>
          </a:p>
        </p:txBody>
      </p:sp>
      <p:sp>
        <p:nvSpPr>
          <p:cNvPr id="19" name="矩形 18"/>
          <p:cNvSpPr/>
          <p:nvPr/>
        </p:nvSpPr>
        <p:spPr>
          <a:xfrm>
            <a:off x="649647" y="3137709"/>
            <a:ext cx="7920880" cy="1938992"/>
          </a:xfrm>
          <a:prstGeom prst="rect">
            <a:avLst/>
          </a:prstGeom>
          <a:solidFill>
            <a:srgbClr val="99CCFF"/>
          </a:solidFill>
          <a:ln w="38100">
            <a:solidFill>
              <a:schemeClr val="tx1"/>
            </a:solidFill>
            <a:miter lim="800000"/>
            <a:headEnd/>
            <a:tailEnd/>
          </a:ln>
        </p:spPr>
        <p:txBody>
          <a:bodyPr wrap="square">
            <a:spAutoFit/>
          </a:bodyPr>
          <a:lstStyle/>
          <a:p>
            <a:pPr algn="just" eaLnBrk="1" hangingPunct="1"/>
            <a:r>
              <a:rPr kumimoji="0" lang="en-US" altLang="zh-TW" sz="2400" dirty="0">
                <a:latin typeface="標楷體" pitchFamily="65" charset="-120"/>
                <a:ea typeface="標楷體" pitchFamily="65" charset="-120"/>
              </a:rPr>
              <a:t>1</a:t>
            </a:r>
            <a:r>
              <a:rPr kumimoji="0" lang="zh-TW" altLang="en-US" sz="2400" dirty="0">
                <a:latin typeface="標楷體" pitchFamily="65" charset="-120"/>
                <a:ea typeface="標楷體" pitchFamily="65" charset="-120"/>
              </a:rPr>
              <a:t>、領據</a:t>
            </a:r>
            <a:r>
              <a:rPr kumimoji="0" lang="zh-TW" altLang="en-US" sz="2400" dirty="0">
                <a:solidFill>
                  <a:srgbClr val="FF0000"/>
                </a:solidFill>
                <a:latin typeface="標楷體" pitchFamily="65" charset="-120"/>
                <a:ea typeface="標楷體" pitchFamily="65" charset="-120"/>
              </a:rPr>
              <a:t>大寫金額</a:t>
            </a:r>
            <a:r>
              <a:rPr kumimoji="0" lang="zh-TW" altLang="en-US" sz="2400" dirty="0">
                <a:latin typeface="標楷體" pitchFamily="65" charset="-120"/>
                <a:ea typeface="標楷體" pitchFamily="65" charset="-120"/>
              </a:rPr>
              <a:t>修改處需由</a:t>
            </a:r>
            <a:r>
              <a:rPr kumimoji="0" lang="zh-TW" altLang="en-US" sz="2400" dirty="0">
                <a:solidFill>
                  <a:srgbClr val="FF0000"/>
                </a:solidFill>
                <a:latin typeface="標楷體" pitchFamily="65" charset="-120"/>
                <a:ea typeface="標楷體" pitchFamily="65" charset="-120"/>
              </a:rPr>
              <a:t>領款人本人簽章</a:t>
            </a:r>
            <a:r>
              <a:rPr kumimoji="0" lang="zh-TW" altLang="en-US" sz="2400" dirty="0">
                <a:latin typeface="標楷體" pitchFamily="65" charset="-120"/>
                <a:ea typeface="標楷體" pitchFamily="65" charset="-120"/>
              </a:rPr>
              <a:t>。若遇領款人無法簽章之情況，請佐附本人授權同意之文件，修改處得由經手人代替蓋章。</a:t>
            </a:r>
            <a:endParaRPr kumimoji="0" lang="en-US" altLang="zh-TW" sz="2400" dirty="0">
              <a:latin typeface="標楷體" pitchFamily="65" charset="-120"/>
              <a:ea typeface="標楷體" pitchFamily="65" charset="-120"/>
            </a:endParaRPr>
          </a:p>
          <a:p>
            <a:pPr algn="just"/>
            <a:r>
              <a:rPr kumimoji="0" lang="en-US" altLang="zh-TW" sz="2400" dirty="0">
                <a:latin typeface="標楷體" pitchFamily="65" charset="-120"/>
                <a:ea typeface="標楷體" pitchFamily="65" charset="-120"/>
              </a:rPr>
              <a:t>2</a:t>
            </a:r>
            <a:r>
              <a:rPr kumimoji="0" lang="zh-TW" altLang="en-US" sz="2400" dirty="0">
                <a:latin typeface="標楷體" pitchFamily="65" charset="-120"/>
                <a:ea typeface="標楷體" pitchFamily="65" charset="-120"/>
              </a:rPr>
              <a:t>、領據內容若有修改，可由領款人或經手人在修改處簽章。</a:t>
            </a:r>
            <a:endParaRPr kumimoji="0" lang="en-US" altLang="zh-TW" sz="2400" dirty="0">
              <a:latin typeface="標楷體" pitchFamily="65" charset="-120"/>
              <a:ea typeface="標楷體" pitchFamily="65" charset="-120"/>
            </a:endParaRPr>
          </a:p>
        </p:txBody>
      </p:sp>
      <p:sp>
        <p:nvSpPr>
          <p:cNvPr id="32774" name="投影片編號版面配置區 7"/>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r" eaLnBrk="1" hangingPunct="1"/>
            <a:endParaRPr kumimoji="0" lang="en-US" altLang="zh-TW" sz="2400">
              <a:solidFill>
                <a:srgbClr val="002060"/>
              </a:solidFill>
              <a:latin typeface="Arial" pitchFamily="34" charset="0"/>
            </a:endParaRPr>
          </a:p>
        </p:txBody>
      </p:sp>
      <p:sp>
        <p:nvSpPr>
          <p:cNvPr id="20" name="矩形 19"/>
          <p:cNvSpPr/>
          <p:nvPr/>
        </p:nvSpPr>
        <p:spPr>
          <a:xfrm>
            <a:off x="3214050" y="5373563"/>
            <a:ext cx="1158330" cy="432048"/>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32780" name="AutoShape 24"/>
          <p:cNvSpPr>
            <a:spLocks noChangeArrowheads="1"/>
          </p:cNvSpPr>
          <p:nvPr/>
        </p:nvSpPr>
        <p:spPr bwMode="auto">
          <a:xfrm>
            <a:off x="5151703" y="5166490"/>
            <a:ext cx="1728961" cy="605135"/>
          </a:xfrm>
          <a:prstGeom prst="wedgeRoundRectCallout">
            <a:avLst>
              <a:gd name="adj1" fmla="val -92174"/>
              <a:gd name="adj2" fmla="val 29839"/>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nchor="ctr"/>
          <a:lstStyle/>
          <a:p>
            <a:pPr algn="ctr"/>
            <a:r>
              <a:rPr kumimoji="0" lang="zh-TW" altLang="en-US" sz="1600" b="1" dirty="0">
                <a:solidFill>
                  <a:schemeClr val="bg1"/>
                </a:solidFill>
                <a:latin typeface="標楷體" pitchFamily="65" charset="-120"/>
                <a:ea typeface="標楷體" pitchFamily="65" charset="-120"/>
              </a:rPr>
              <a:t>領款人親自簽章</a:t>
            </a:r>
          </a:p>
        </p:txBody>
      </p:sp>
    </p:spTree>
    <p:extLst>
      <p:ext uri="{BB962C8B-B14F-4D97-AF65-F5344CB8AC3E}">
        <p14:creationId xmlns:p14="http://schemas.microsoft.com/office/powerpoint/2010/main" val="3827988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32780"/>
                                        </p:tgtEl>
                                        <p:attrNameLst>
                                          <p:attrName>style.visibility</p:attrName>
                                        </p:attrNameLst>
                                      </p:cBhvr>
                                      <p:to>
                                        <p:strVal val="visible"/>
                                      </p:to>
                                    </p:set>
                                    <p:animEffect transition="in" filter="fade">
                                      <p:cBhvr>
                                        <p:cTn id="12" dur="500"/>
                                        <p:tgtEl>
                                          <p:spTgt spid="3278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32780"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7" name="Rectangle 2"/>
          <p:cNvSpPr>
            <a:spLocks noGrp="1" noChangeArrowheads="1"/>
          </p:cNvSpPr>
          <p:nvPr>
            <p:ph type="title" idx="4294967295"/>
          </p:nvPr>
        </p:nvSpPr>
        <p:spPr>
          <a:xfrm>
            <a:off x="914400" y="188913"/>
            <a:ext cx="8229600" cy="1143000"/>
          </a:xfrm>
        </p:spPr>
        <p:txBody>
          <a:bodyPr rtlCol="0">
            <a:normAutofit fontScale="90000"/>
          </a:bodyPr>
          <a:lstStyle/>
          <a:p>
            <a:pPr eaLnBrk="1" fontAlgn="auto" hangingPunct="1">
              <a:spcAft>
                <a:spcPts val="0"/>
              </a:spcAft>
              <a:defRPr/>
            </a:pPr>
            <a:r>
              <a:rPr lang="en-US" altLang="zh-TW" spc="-100" dirty="0">
                <a:solidFill>
                  <a:srgbClr val="000099"/>
                </a:solidFill>
              </a:rPr>
              <a:t/>
            </a:r>
            <a:br>
              <a:rPr lang="en-US" altLang="zh-TW" spc="-100" dirty="0">
                <a:solidFill>
                  <a:srgbClr val="000099"/>
                </a:solidFill>
              </a:rPr>
            </a:br>
            <a:r>
              <a:rPr lang="en-US" altLang="zh-TW" spc="-100" dirty="0">
                <a:solidFill>
                  <a:srgbClr val="000099"/>
                </a:solidFill>
              </a:rPr>
              <a:t>                   </a:t>
            </a:r>
            <a:br>
              <a:rPr lang="en-US" altLang="zh-TW" spc="-100" dirty="0">
                <a:solidFill>
                  <a:srgbClr val="000099"/>
                </a:solidFill>
              </a:rPr>
            </a:br>
            <a:endParaRPr lang="en-US" altLang="zh-TW" spc="-100" dirty="0">
              <a:solidFill>
                <a:srgbClr val="000099"/>
              </a:solidFill>
            </a:endParaRPr>
          </a:p>
        </p:txBody>
      </p:sp>
      <p:sp>
        <p:nvSpPr>
          <p:cNvPr id="32773" name="Rectangle 9"/>
          <p:cNvSpPr>
            <a:spLocks noChangeArrowheads="1"/>
          </p:cNvSpPr>
          <p:nvPr/>
        </p:nvSpPr>
        <p:spPr bwMode="auto">
          <a:xfrm>
            <a:off x="323850" y="1268413"/>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10" name="圓角矩形 4"/>
          <p:cNvSpPr/>
          <p:nvPr/>
        </p:nvSpPr>
        <p:spPr>
          <a:xfrm>
            <a:off x="1169988" y="1341438"/>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18"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四、憑證說明</a:t>
            </a:r>
          </a:p>
        </p:txBody>
      </p:sp>
      <p:pic>
        <p:nvPicPr>
          <p:cNvPr id="16" name="圖片 15"/>
          <p:cNvPicPr>
            <a:picLocks noChangeAspect="1"/>
          </p:cNvPicPr>
          <p:nvPr/>
        </p:nvPicPr>
        <p:blipFill>
          <a:blip r:embed="rId3"/>
          <a:stretch>
            <a:fillRect/>
          </a:stretch>
        </p:blipFill>
        <p:spPr>
          <a:xfrm>
            <a:off x="251520" y="1124744"/>
            <a:ext cx="8715375" cy="5733255"/>
          </a:xfrm>
          <a:prstGeom prst="rect">
            <a:avLst/>
          </a:prstGeom>
        </p:spPr>
      </p:pic>
      <p:sp>
        <p:nvSpPr>
          <p:cNvPr id="21" name="AutoShape 24"/>
          <p:cNvSpPr>
            <a:spLocks noChangeArrowheads="1"/>
          </p:cNvSpPr>
          <p:nvPr/>
        </p:nvSpPr>
        <p:spPr bwMode="auto">
          <a:xfrm>
            <a:off x="1689933" y="5949417"/>
            <a:ext cx="3386123" cy="623092"/>
          </a:xfrm>
          <a:prstGeom prst="wedgeRoundRectCallout">
            <a:avLst>
              <a:gd name="adj1" fmla="val 77420"/>
              <a:gd name="adj2" fmla="val 16638"/>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nchor="ctr"/>
          <a:lstStyle/>
          <a:p>
            <a:pPr algn="ctr"/>
            <a:r>
              <a:rPr kumimoji="0" lang="zh-TW" altLang="en-US" sz="1600" b="1" dirty="0">
                <a:solidFill>
                  <a:schemeClr val="bg1"/>
                </a:solidFill>
                <a:latin typeface="標楷體" pitchFamily="65" charset="-120"/>
                <a:ea typeface="標楷體" pitchFamily="65" charset="-120"/>
              </a:rPr>
              <a:t>自行列印之電子憑證</a:t>
            </a:r>
          </a:p>
          <a:p>
            <a:pPr algn="ctr"/>
            <a:r>
              <a:rPr kumimoji="0" lang="zh-TW" altLang="en-US" sz="1600" b="1" dirty="0">
                <a:solidFill>
                  <a:schemeClr val="bg1"/>
                </a:solidFill>
                <a:latin typeface="標楷體" pitchFamily="65" charset="-120"/>
                <a:ea typeface="標楷體" pitchFamily="65" charset="-120"/>
              </a:rPr>
              <a:t>由經手人或領款人於空白處簽章</a:t>
            </a:r>
          </a:p>
        </p:txBody>
      </p:sp>
      <p:sp>
        <p:nvSpPr>
          <p:cNvPr id="22" name="矩形 21"/>
          <p:cNvSpPr/>
          <p:nvPr/>
        </p:nvSpPr>
        <p:spPr>
          <a:xfrm>
            <a:off x="5766523" y="6140461"/>
            <a:ext cx="1158330" cy="432048"/>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dirty="0">
                <a:solidFill>
                  <a:schemeClr val="tx1"/>
                </a:solidFill>
                <a:latin typeface="標楷體" panose="03000509000000000000" pitchFamily="65" charset="-120"/>
                <a:ea typeface="標楷體" panose="03000509000000000000" pitchFamily="65" charset="-120"/>
              </a:rPr>
              <a:t>王</a:t>
            </a:r>
            <a:r>
              <a:rPr lang="en-US" altLang="zh-TW" dirty="0">
                <a:solidFill>
                  <a:schemeClr val="tx1"/>
                </a:solidFill>
                <a:latin typeface="標楷體" panose="03000509000000000000" pitchFamily="65" charset="-120"/>
                <a:ea typeface="標楷體" panose="03000509000000000000" pitchFamily="65" charset="-120"/>
              </a:rPr>
              <a:t>XX</a:t>
            </a:r>
            <a:endParaRPr lang="zh-TW" altLang="en-US" dirty="0">
              <a:solidFill>
                <a:schemeClr val="tx1"/>
              </a:solidFill>
              <a:latin typeface="標楷體" panose="03000509000000000000" pitchFamily="65" charset="-120"/>
              <a:ea typeface="標楷體" panose="03000509000000000000" pitchFamily="65" charset="-120"/>
            </a:endParaRPr>
          </a:p>
        </p:txBody>
      </p:sp>
      <p:sp>
        <p:nvSpPr>
          <p:cNvPr id="23" name="Rectangle 36"/>
          <p:cNvSpPr>
            <a:spLocks noChangeArrowheads="1"/>
          </p:cNvSpPr>
          <p:nvPr/>
        </p:nvSpPr>
        <p:spPr bwMode="auto">
          <a:xfrm>
            <a:off x="379687" y="1221966"/>
            <a:ext cx="3552625" cy="487226"/>
          </a:xfrm>
          <a:prstGeom prst="rect">
            <a:avLst/>
          </a:prstGeom>
          <a:extLst/>
        </p:spPr>
        <p:txBody>
          <a:bodyPr vert="horz" rtlCol="0">
            <a:normAutofit fontScale="92500"/>
          </a:bodyPr>
          <a:lstStyle/>
          <a:p>
            <a:pPr marL="342900" indent="-342900" fontAlgn="auto">
              <a:spcBef>
                <a:spcPct val="20000"/>
              </a:spcBef>
              <a:spcAft>
                <a:spcPts val="0"/>
              </a:spcAft>
              <a:buClr>
                <a:schemeClr val="accent1"/>
              </a:buClr>
              <a:buSzPct val="50000"/>
              <a:buFont typeface="Wingdings 2"/>
              <a:buChar char=""/>
            </a:pPr>
            <a:r>
              <a:rPr kumimoji="0" lang="zh-TW" altLang="en-US" sz="2400" dirty="0">
                <a:latin typeface="標楷體" panose="03000509000000000000" pitchFamily="65" charset="-120"/>
                <a:ea typeface="標楷體" panose="03000509000000000000" pitchFamily="65" charset="-120"/>
              </a:rPr>
              <a:t>網路上列印之紙本發票</a:t>
            </a:r>
            <a:r>
              <a:rPr kumimoji="0" lang="en-US" altLang="zh-TW" sz="2400" dirty="0">
                <a:latin typeface="標楷體" panose="03000509000000000000" pitchFamily="65" charset="-120"/>
                <a:ea typeface="標楷體" panose="03000509000000000000" pitchFamily="65" charset="-120"/>
              </a:rPr>
              <a:t>:</a:t>
            </a:r>
            <a:endParaRPr kumimoji="0" lang="zh-TW" altLang="en-US" sz="24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411191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strVal val="#ppt_w+.3"/>
                                          </p:val>
                                        </p:tav>
                                        <p:tav tm="100000">
                                          <p:val>
                                            <p:strVal val="#ppt_w"/>
                                          </p:val>
                                        </p:tav>
                                      </p:tavLst>
                                    </p:anim>
                                    <p:anim calcmode="lin" valueType="num">
                                      <p:cBhvr>
                                        <p:cTn id="8" dur="1000" fill="hold"/>
                                        <p:tgtEl>
                                          <p:spTgt spid="22"/>
                                        </p:tgtEl>
                                        <p:attrNameLst>
                                          <p:attrName>ppt_h</p:attrName>
                                        </p:attrNameLst>
                                      </p:cBhvr>
                                      <p:tavLst>
                                        <p:tav tm="0">
                                          <p:val>
                                            <p:strVal val="#ppt_h"/>
                                          </p:val>
                                        </p:tav>
                                        <p:tav tm="100000">
                                          <p:val>
                                            <p:strVal val="#ppt_h"/>
                                          </p:val>
                                        </p:tav>
                                      </p:tavLst>
                                    </p:anim>
                                    <p:animEffect transition="in" filter="fade">
                                      <p:cBhvr>
                                        <p:cTn id="9" dur="1000"/>
                                        <p:tgtEl>
                                          <p:spTgt spid="22"/>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gradFill rotWithShape="1">
          <a:gsLst>
            <a:gs pos="0">
              <a:srgbClr val="FFFFFF"/>
            </a:gs>
            <a:gs pos="55000">
              <a:srgbClr val="F3F3F3"/>
            </a:gs>
            <a:gs pos="100000">
              <a:srgbClr val="D2FFFF"/>
            </a:gs>
          </a:gsLst>
          <a:lin ang="5400000" scaled="1"/>
        </a:gradFill>
        <a:effectLst/>
      </p:bgPr>
    </p:bg>
    <p:spTree>
      <p:nvGrpSpPr>
        <p:cNvPr id="1" name=""/>
        <p:cNvGrpSpPr/>
        <p:nvPr/>
      </p:nvGrpSpPr>
      <p:grpSpPr>
        <a:xfrm>
          <a:off x="0" y="0"/>
          <a:ext cx="0" cy="0"/>
          <a:chOff x="0" y="0"/>
          <a:chExt cx="0" cy="0"/>
        </a:xfrm>
      </p:grpSpPr>
      <p:sp>
        <p:nvSpPr>
          <p:cNvPr id="23557"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7EF0C08C-8351-4F3C-BC48-CB35219928D2}" type="slidenum">
              <a:rPr lang="en-US" altLang="zh-TW"/>
              <a:pPr>
                <a:defRPr/>
              </a:pPr>
              <a:t>30</a:t>
            </a:fld>
            <a:endParaRPr lang="en-US" altLang="zh-TW"/>
          </a:p>
        </p:txBody>
      </p:sp>
      <p:graphicFrame>
        <p:nvGraphicFramePr>
          <p:cNvPr id="4" name="資料庫圖表 4"/>
          <p:cNvGraphicFramePr/>
          <p:nvPr/>
        </p:nvGraphicFramePr>
        <p:xfrm>
          <a:off x="708003" y="1607468"/>
          <a:ext cx="7869572" cy="426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1508" name="矩形 4"/>
          <p:cNvSpPr>
            <a:spLocks noChangeArrowheads="1"/>
          </p:cNvSpPr>
          <p:nvPr/>
        </p:nvSpPr>
        <p:spPr bwMode="auto">
          <a:xfrm>
            <a:off x="679450" y="5876925"/>
            <a:ext cx="78581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algn="just" eaLnBrk="1" hangingPunct="1"/>
            <a:r>
              <a:rPr kumimoji="0" lang="en-US" altLang="zh-TW" b="1" dirty="0">
                <a:solidFill>
                  <a:srgbClr val="0000FF"/>
                </a:solidFill>
                <a:latin typeface="標楷體" pitchFamily="65" charset="-120"/>
                <a:ea typeface="標楷體" pitchFamily="65" charset="-120"/>
                <a:cs typeface="BiauKai"/>
              </a:rPr>
              <a:t>※</a:t>
            </a:r>
            <a:r>
              <a:rPr kumimoji="0" lang="zh-TW" altLang="en-US" b="1" dirty="0">
                <a:solidFill>
                  <a:srgbClr val="0000FF"/>
                </a:solidFill>
                <a:latin typeface="標楷體" pitchFamily="65" charset="-120"/>
                <a:ea typeface="標楷體" pitchFamily="65" charset="-120"/>
                <a:cs typeface="BiauKai"/>
              </a:rPr>
              <a:t>當月憑證請於隔月</a:t>
            </a:r>
            <a:r>
              <a:rPr kumimoji="0" lang="en-US" altLang="zh-TW" b="1" dirty="0">
                <a:solidFill>
                  <a:srgbClr val="0000FF"/>
                </a:solidFill>
                <a:latin typeface="標楷體" pitchFamily="65" charset="-120"/>
                <a:ea typeface="標楷體" pitchFamily="65" charset="-120"/>
                <a:cs typeface="BiauKai"/>
              </a:rPr>
              <a:t>5</a:t>
            </a:r>
            <a:r>
              <a:rPr kumimoji="0" lang="zh-TW" altLang="en-US" b="1" dirty="0">
                <a:solidFill>
                  <a:srgbClr val="0000FF"/>
                </a:solidFill>
                <a:latin typeface="標楷體" pitchFamily="65" charset="-120"/>
                <a:ea typeface="標楷體" pitchFamily="65" charset="-120"/>
                <a:cs typeface="BiauKai"/>
              </a:rPr>
              <a:t>日前送達會計室核銷，最遲不得超過一個月。（如：</a:t>
            </a:r>
            <a:r>
              <a:rPr kumimoji="0" lang="en-US" altLang="zh-TW" b="1" dirty="0">
                <a:solidFill>
                  <a:srgbClr val="0000FF"/>
                </a:solidFill>
                <a:latin typeface="標楷體" pitchFamily="65" charset="-120"/>
                <a:ea typeface="標楷體" pitchFamily="65" charset="-120"/>
                <a:cs typeface="BiauKai"/>
              </a:rPr>
              <a:t>111</a:t>
            </a:r>
            <a:r>
              <a:rPr kumimoji="0" lang="zh-TW" altLang="en-US" b="1" dirty="0">
                <a:solidFill>
                  <a:srgbClr val="0000FF"/>
                </a:solidFill>
                <a:latin typeface="標楷體" pitchFamily="65" charset="-120"/>
                <a:ea typeface="標楷體" pitchFamily="65" charset="-120"/>
                <a:cs typeface="BiauKai"/>
              </a:rPr>
              <a:t>年</a:t>
            </a:r>
            <a:r>
              <a:rPr kumimoji="0" lang="en-US" altLang="zh-TW" b="1" dirty="0">
                <a:solidFill>
                  <a:srgbClr val="0000FF"/>
                </a:solidFill>
                <a:latin typeface="標楷體" pitchFamily="65" charset="-120"/>
                <a:ea typeface="標楷體" pitchFamily="65" charset="-120"/>
                <a:cs typeface="BiauKai"/>
              </a:rPr>
              <a:t>8</a:t>
            </a:r>
            <a:r>
              <a:rPr kumimoji="0" lang="zh-TW" altLang="en-US" b="1" dirty="0">
                <a:solidFill>
                  <a:srgbClr val="0000FF"/>
                </a:solidFill>
                <a:latin typeface="標楷體" pitchFamily="65" charset="-120"/>
                <a:ea typeface="標楷體" pitchFamily="65" charset="-120"/>
                <a:cs typeface="BiauKai"/>
              </a:rPr>
              <a:t>月份之憑證，請於</a:t>
            </a:r>
            <a:r>
              <a:rPr kumimoji="0" lang="en-US" altLang="zh-TW" b="1" dirty="0">
                <a:solidFill>
                  <a:srgbClr val="0000FF"/>
                </a:solidFill>
                <a:latin typeface="標楷體" pitchFamily="65" charset="-120"/>
                <a:ea typeface="標楷體" pitchFamily="65" charset="-120"/>
                <a:cs typeface="BiauKai"/>
              </a:rPr>
              <a:t>9/5</a:t>
            </a:r>
            <a:r>
              <a:rPr kumimoji="0" lang="zh-TW" altLang="en-US" b="1" dirty="0">
                <a:solidFill>
                  <a:srgbClr val="0000FF"/>
                </a:solidFill>
                <a:latin typeface="標楷體" pitchFamily="65" charset="-120"/>
                <a:ea typeface="標楷體" pitchFamily="65" charset="-120"/>
                <a:cs typeface="BiauKai"/>
              </a:rPr>
              <a:t>前送達會計室核銷，最遲不得超過</a:t>
            </a:r>
            <a:r>
              <a:rPr kumimoji="0" lang="en-US" altLang="zh-TW" b="1" dirty="0">
                <a:solidFill>
                  <a:srgbClr val="0000FF"/>
                </a:solidFill>
                <a:latin typeface="標楷體" pitchFamily="65" charset="-120"/>
                <a:ea typeface="標楷體" pitchFamily="65" charset="-120"/>
                <a:cs typeface="BiauKai"/>
              </a:rPr>
              <a:t>9/30</a:t>
            </a:r>
            <a:r>
              <a:rPr kumimoji="0" lang="zh-TW" altLang="en-US" b="1" dirty="0">
                <a:solidFill>
                  <a:srgbClr val="0000FF"/>
                </a:solidFill>
                <a:latin typeface="標楷體" pitchFamily="65" charset="-120"/>
                <a:ea typeface="標楷體" pitchFamily="65" charset="-120"/>
                <a:cs typeface="BiauKai"/>
              </a:rPr>
              <a:t>）若遇學年度結帳及其他核銷截止日之相關規定，則無一個月之寬限期。</a:t>
            </a:r>
          </a:p>
        </p:txBody>
      </p:sp>
      <p:sp>
        <p:nvSpPr>
          <p:cNvPr id="14"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五、請款及付款</a:t>
            </a:r>
          </a:p>
        </p:txBody>
      </p:sp>
    </p:spTree>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81" name="投影片編號版面配置區 4"/>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534A4C40-29C8-4018-A7C8-5D3FAE8A553B}" type="slidenum">
              <a:rPr lang="en-US" altLang="zh-TW"/>
              <a:pPr>
                <a:defRPr/>
              </a:pPr>
              <a:t>31</a:t>
            </a:fld>
            <a:endParaRPr lang="en-US" altLang="zh-TW"/>
          </a:p>
        </p:txBody>
      </p:sp>
      <p:sp>
        <p:nvSpPr>
          <p:cNvPr id="24579" name="直排文字版面配置區 2"/>
          <p:cNvSpPr>
            <a:spLocks noGrp="1"/>
          </p:cNvSpPr>
          <p:nvPr>
            <p:ph type="body" orient="vert" idx="4294967295"/>
          </p:nvPr>
        </p:nvSpPr>
        <p:spPr>
          <a:xfrm>
            <a:off x="0" y="1628775"/>
            <a:ext cx="8229600" cy="4876800"/>
          </a:xfrm>
        </p:spPr>
        <p:txBody>
          <a:bodyPr rtlCol="0">
            <a:normAutofit/>
          </a:bodyPr>
          <a:lstStyle/>
          <a:p>
            <a:pPr eaLnBrk="1" fontAlgn="auto" hangingPunct="1">
              <a:spcAft>
                <a:spcPts val="0"/>
              </a:spcAft>
              <a:buFont typeface="Wingdings 2"/>
              <a:buChar char=""/>
              <a:defRPr/>
            </a:pPr>
            <a:r>
              <a:rPr lang="zh-TW" altLang="en-US" sz="2400" b="1" dirty="0">
                <a:latin typeface="標楷體" pitchFamily="65" charset="-120"/>
                <a:ea typeface="標楷體" pitchFamily="65" charset="-120"/>
              </a:rPr>
              <a:t>廠商、校內教職員、學生、計畫專兼任助理之相關</a:t>
            </a:r>
            <a:endParaRPr lang="en-US" altLang="zh-TW" sz="2400" b="1" dirty="0">
              <a:latin typeface="標楷體" pitchFamily="65" charset="-120"/>
              <a:ea typeface="標楷體" pitchFamily="65" charset="-120"/>
            </a:endParaRPr>
          </a:p>
          <a:p>
            <a:pPr marL="0" indent="0" eaLnBrk="1" fontAlgn="auto" hangingPunct="1">
              <a:spcAft>
                <a:spcPts val="0"/>
              </a:spcAft>
              <a:buFont typeface="Wingdings 2"/>
              <a:buNone/>
              <a:defRPr/>
            </a:pPr>
            <a:r>
              <a:rPr lang="zh-TW" altLang="en-US" sz="2400" b="1" dirty="0">
                <a:latin typeface="標楷體" pitchFamily="65" charset="-120"/>
                <a:ea typeface="標楷體" pitchFamily="65" charset="-120"/>
              </a:rPr>
              <a:t>  費用以直接</a:t>
            </a:r>
            <a:r>
              <a:rPr lang="zh-TW" altLang="en-US" sz="2400" b="1" dirty="0">
                <a:solidFill>
                  <a:srgbClr val="FF0000"/>
                </a:solidFill>
                <a:latin typeface="標楷體" pitchFamily="65" charset="-120"/>
                <a:ea typeface="標楷體" pitchFamily="65" charset="-120"/>
              </a:rPr>
              <a:t>匯款</a:t>
            </a:r>
            <a:r>
              <a:rPr lang="zh-TW" altLang="en-US" sz="2400" b="1" dirty="0">
                <a:latin typeface="標楷體" pitchFamily="65" charset="-120"/>
                <a:ea typeface="標楷體" pitchFamily="65" charset="-120"/>
              </a:rPr>
              <a:t>為原則。</a:t>
            </a:r>
            <a:r>
              <a:rPr lang="zh-TW" altLang="en-US" sz="2400" dirty="0">
                <a:latin typeface="標楷體" pitchFamily="65" charset="-120"/>
                <a:ea typeface="標楷體" pitchFamily="65" charset="-120"/>
              </a:rPr>
              <a:t>                </a:t>
            </a:r>
          </a:p>
          <a:p>
            <a:pPr eaLnBrk="1" fontAlgn="auto" hangingPunct="1">
              <a:spcAft>
                <a:spcPts val="0"/>
              </a:spcAft>
              <a:buFont typeface="Wingdings 2"/>
              <a:buChar char=""/>
              <a:defRPr/>
            </a:pPr>
            <a:r>
              <a:rPr lang="zh-TW" altLang="en-US" sz="2400" b="1" dirty="0">
                <a:latin typeface="標楷體" pitchFamily="65" charset="-120"/>
                <a:ea typeface="標楷體" pitchFamily="65" charset="-120"/>
              </a:rPr>
              <a:t>教職員除小額零星之支出外不可代墊後請款。</a:t>
            </a:r>
            <a:r>
              <a:rPr lang="zh-TW" altLang="en-US" sz="2400" dirty="0">
                <a:latin typeface="標楷體" pitchFamily="65" charset="-120"/>
                <a:ea typeface="標楷體" pitchFamily="65" charset="-120"/>
              </a:rPr>
              <a:t> </a:t>
            </a:r>
          </a:p>
        </p:txBody>
      </p:sp>
      <p:sp>
        <p:nvSpPr>
          <p:cNvPr id="2" name="標題 1"/>
          <p:cNvSpPr>
            <a:spLocks noGrp="1"/>
          </p:cNvSpPr>
          <p:nvPr>
            <p:ph type="title" idx="4294967295"/>
          </p:nvPr>
        </p:nvSpPr>
        <p:spPr>
          <a:xfrm>
            <a:off x="914400" y="1196975"/>
            <a:ext cx="8229600" cy="361950"/>
          </a:xfrm>
        </p:spPr>
        <p:txBody>
          <a:bodyPr rtlCol="0">
            <a:noAutofit/>
          </a:bodyPr>
          <a:lstStyle/>
          <a:p>
            <a:pPr eaLnBrk="1" fontAlgn="auto" hangingPunct="1">
              <a:spcBef>
                <a:spcPct val="20000"/>
              </a:spcBef>
              <a:spcAft>
                <a:spcPts val="0"/>
              </a:spcAft>
              <a:buClr>
                <a:schemeClr val="accent1"/>
              </a:buClr>
              <a:buSzPct val="50000"/>
              <a:defRPr/>
            </a:pPr>
            <a:r>
              <a:rPr kumimoji="1" lang="zh-TW" altLang="en-US" sz="2000" b="1" dirty="0">
                <a:solidFill>
                  <a:srgbClr val="0000FF"/>
                </a:solidFill>
                <a:latin typeface="標楷體" pitchFamily="65" charset="-120"/>
                <a:ea typeface="標楷體" pitchFamily="65" charset="-120"/>
                <a:cs typeface="+mn-cs"/>
              </a:rPr>
              <a:t>請款注意事項 </a:t>
            </a:r>
          </a:p>
        </p:txBody>
      </p:sp>
      <p:graphicFrame>
        <p:nvGraphicFramePr>
          <p:cNvPr id="4" name="資料庫圖表 5"/>
          <p:cNvGraphicFramePr/>
          <p:nvPr/>
        </p:nvGraphicFramePr>
        <p:xfrm>
          <a:off x="323528" y="3356992"/>
          <a:ext cx="8424936" cy="26650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標題 6"/>
          <p:cNvSpPr txBox="1">
            <a:spLocks/>
          </p:cNvSpPr>
          <p:nvPr/>
        </p:nvSpPr>
        <p:spPr>
          <a:xfrm>
            <a:off x="2771775" y="404813"/>
            <a:ext cx="3671888" cy="695325"/>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lvl1pPr algn="ctr" rtl="0" eaLnBrk="1" latinLnBrk="0" hangingPunct="1">
              <a:spcBef>
                <a:spcPct val="0"/>
              </a:spcBef>
              <a:buNone/>
              <a:defRPr kumimoji="0" sz="4400" kern="1200">
                <a:solidFill>
                  <a:schemeClr val="dk1"/>
                </a:solidFill>
                <a:latin typeface="+mn-lt"/>
                <a:ea typeface="+mn-ea"/>
                <a:cs typeface="+mn-cs"/>
              </a:defRPr>
            </a:lvl1pPr>
            <a:lvl2pPr eaLnBrk="1" latinLnBrk="0" hangingPunct="1">
              <a:defRPr kumimoji="0">
                <a:solidFill>
                  <a:schemeClr val="dk1"/>
                </a:solidFill>
                <a:latin typeface="+mn-lt"/>
                <a:ea typeface="+mn-ea"/>
                <a:cs typeface="+mn-cs"/>
              </a:defRPr>
            </a:lvl2pPr>
            <a:lvl3pPr eaLnBrk="1" latinLnBrk="0" hangingPunct="1">
              <a:defRPr kumimoji="0">
                <a:solidFill>
                  <a:schemeClr val="dk1"/>
                </a:solidFill>
                <a:latin typeface="+mn-lt"/>
                <a:ea typeface="+mn-ea"/>
                <a:cs typeface="+mn-cs"/>
              </a:defRPr>
            </a:lvl3pPr>
            <a:lvl4pPr eaLnBrk="1" latinLnBrk="0" hangingPunct="1">
              <a:defRPr kumimoji="0">
                <a:solidFill>
                  <a:schemeClr val="dk1"/>
                </a:solidFill>
                <a:latin typeface="+mn-lt"/>
                <a:ea typeface="+mn-ea"/>
                <a:cs typeface="+mn-cs"/>
              </a:defRPr>
            </a:lvl4pPr>
            <a:lvl5pPr eaLnBrk="1" latinLnBrk="0" hangingPunct="1">
              <a:defRPr kumimoji="0">
                <a:solidFill>
                  <a:schemeClr val="dk1"/>
                </a:solidFill>
                <a:latin typeface="+mn-lt"/>
                <a:ea typeface="+mn-ea"/>
                <a:cs typeface="+mn-cs"/>
              </a:defRPr>
            </a:lvl5pPr>
            <a:lvl6pPr eaLnBrk="1" latinLnBrk="0" hangingPunct="1">
              <a:defRPr kumimoji="0">
                <a:solidFill>
                  <a:schemeClr val="dk1"/>
                </a:solidFill>
                <a:latin typeface="+mn-lt"/>
                <a:ea typeface="+mn-ea"/>
                <a:cs typeface="+mn-cs"/>
              </a:defRPr>
            </a:lvl6pPr>
            <a:lvl7pPr eaLnBrk="1" latinLnBrk="0" hangingPunct="1">
              <a:defRPr kumimoji="0">
                <a:solidFill>
                  <a:schemeClr val="dk1"/>
                </a:solidFill>
                <a:latin typeface="+mn-lt"/>
                <a:ea typeface="+mn-ea"/>
                <a:cs typeface="+mn-cs"/>
              </a:defRPr>
            </a:lvl7pPr>
            <a:lvl8pPr eaLnBrk="1" latinLnBrk="0" hangingPunct="1">
              <a:defRPr kumimoji="0">
                <a:solidFill>
                  <a:schemeClr val="dk1"/>
                </a:solidFill>
                <a:latin typeface="+mn-lt"/>
                <a:ea typeface="+mn-ea"/>
                <a:cs typeface="+mn-cs"/>
              </a:defRPr>
            </a:lvl8pPr>
            <a:lvl9pPr eaLnBrk="1" latinLnBrk="0" hangingPunct="1">
              <a:defRPr kumimoji="0">
                <a:solidFill>
                  <a:schemeClr val="dk1"/>
                </a:solidFill>
                <a:latin typeface="+mn-lt"/>
                <a:ea typeface="+mn-ea"/>
                <a:cs typeface="+mn-cs"/>
              </a:defRPr>
            </a:lvl9pPr>
          </a:lstStyle>
          <a:p>
            <a:pPr fontAlgn="auto">
              <a:spcAft>
                <a:spcPts val="0"/>
              </a:spcAft>
              <a:defRPr/>
            </a:pPr>
            <a:r>
              <a:rPr lang="zh-TW" altLang="en-US" sz="2000" b="1" dirty="0">
                <a:solidFill>
                  <a:schemeClr val="tx1"/>
                </a:solidFill>
                <a:latin typeface="標楷體" pitchFamily="65" charset="-120"/>
                <a:ea typeface="標楷體" pitchFamily="65" charset="-120"/>
              </a:rPr>
              <a:t>五、請款及付款</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2"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7E09869-B390-4AE1-BD98-F2D915FFBE2C}" type="slidenum">
              <a:rPr lang="en-US" altLang="zh-TW">
                <a:solidFill>
                  <a:prstClr val="black">
                    <a:tint val="75000"/>
                  </a:prstClr>
                </a:solidFill>
              </a:rPr>
              <a:pPr>
                <a:defRPr/>
              </a:pPr>
              <a:t>32</a:t>
            </a:fld>
            <a:endParaRPr lang="en-US" altLang="zh-TW">
              <a:solidFill>
                <a:prstClr val="black">
                  <a:tint val="75000"/>
                </a:prstClr>
              </a:solidFill>
            </a:endParaRPr>
          </a:p>
        </p:txBody>
      </p:sp>
      <p:sp>
        <p:nvSpPr>
          <p:cNvPr id="14339" name="內容版面配置區 2"/>
          <p:cNvSpPr>
            <a:spLocks noGrp="1"/>
          </p:cNvSpPr>
          <p:nvPr>
            <p:ph sz="quarter" idx="4294967295"/>
          </p:nvPr>
        </p:nvSpPr>
        <p:spPr>
          <a:xfrm>
            <a:off x="1619672" y="1052736"/>
            <a:ext cx="5829300" cy="295275"/>
          </a:xfrm>
        </p:spPr>
        <p:txBody>
          <a:bodyPr anchor="ctr">
            <a:noAutofit/>
          </a:bodyPr>
          <a:lstStyle/>
          <a:p>
            <a:pPr marL="0" indent="0" algn="ctr" eaLnBrk="1" hangingPunct="1">
              <a:buFont typeface="Arial" pitchFamily="34" charset="0"/>
              <a:buNone/>
            </a:pPr>
            <a:r>
              <a:rPr kumimoji="1" lang="zh-TW" altLang="en-US" sz="1800" b="1" dirty="0">
                <a:solidFill>
                  <a:srgbClr val="0000FF"/>
                </a:solidFill>
                <a:latin typeface="標楷體" pitchFamily="65" charset="-120"/>
                <a:ea typeface="標楷體" pitchFamily="65" charset="-120"/>
              </a:rPr>
              <a:t>文件及注意事項</a:t>
            </a:r>
          </a:p>
        </p:txBody>
      </p:sp>
      <p:sp>
        <p:nvSpPr>
          <p:cNvPr id="14340" name="內容版面配置區 3"/>
          <p:cNvSpPr>
            <a:spLocks noGrp="1"/>
          </p:cNvSpPr>
          <p:nvPr>
            <p:ph sz="quarter" idx="4294967295"/>
          </p:nvPr>
        </p:nvSpPr>
        <p:spPr>
          <a:xfrm>
            <a:off x="546100" y="3645024"/>
            <a:ext cx="4241924" cy="530239"/>
          </a:xfrm>
        </p:spPr>
        <p:txBody>
          <a:bodyPr>
            <a:normAutofit/>
          </a:bodyPr>
          <a:lstStyle/>
          <a:p>
            <a:pPr marL="0" indent="0">
              <a:buNone/>
            </a:pPr>
            <a:r>
              <a:rPr lang="en-US" altLang="zh-TW" sz="1800" b="1" dirty="0">
                <a:solidFill>
                  <a:srgbClr val="FF0000"/>
                </a:solidFill>
                <a:latin typeface="標楷體" panose="03000509000000000000" pitchFamily="65" charset="-120"/>
                <a:ea typeface="標楷體" panose="03000509000000000000" pitchFamily="65" charset="-120"/>
              </a:rPr>
              <a:t>※</a:t>
            </a:r>
            <a:r>
              <a:rPr lang="zh-TW" altLang="zh-TW" sz="1800" b="1" dirty="0">
                <a:solidFill>
                  <a:srgbClr val="FF0000"/>
                </a:solidFill>
                <a:latin typeface="標楷體" panose="03000509000000000000" pitchFamily="65" charset="-120"/>
                <a:ea typeface="標楷體" panose="03000509000000000000" pitchFamily="65" charset="-120"/>
              </a:rPr>
              <a:t>不採現金繳納稅額，避免重覆繳稅</a:t>
            </a:r>
            <a:r>
              <a:rPr lang="zh-TW" altLang="en-US" sz="1800" b="1" dirty="0">
                <a:solidFill>
                  <a:srgbClr val="FF0000"/>
                </a:solidFill>
                <a:latin typeface="標楷體" panose="03000509000000000000" pitchFamily="65" charset="-120"/>
                <a:ea typeface="標楷體" panose="03000509000000000000" pitchFamily="65" charset="-120"/>
              </a:rPr>
              <a:t>。</a:t>
            </a:r>
            <a:endParaRPr lang="en-US" altLang="zh-TW" sz="1800" b="1" dirty="0">
              <a:solidFill>
                <a:srgbClr val="FF0000"/>
              </a:solidFill>
              <a:latin typeface="標楷體" panose="03000509000000000000" pitchFamily="65" charset="-120"/>
              <a:ea typeface="標楷體" panose="03000509000000000000" pitchFamily="65" charset="-120"/>
            </a:endParaRPr>
          </a:p>
          <a:p>
            <a:pPr marL="273050" lvl="1" indent="0" eaLnBrk="1" hangingPunct="1">
              <a:lnSpc>
                <a:spcPct val="90000"/>
              </a:lnSpc>
              <a:buFont typeface="Arial" pitchFamily="34" charset="0"/>
              <a:buNone/>
            </a:pPr>
            <a:endParaRPr lang="zh-TW" altLang="en-US" sz="1800" b="1" dirty="0">
              <a:latin typeface="標楷體" panose="03000509000000000000" pitchFamily="65" charset="-120"/>
              <a:ea typeface="標楷體" panose="03000509000000000000" pitchFamily="65" charset="-120"/>
            </a:endParaRPr>
          </a:p>
        </p:txBody>
      </p:sp>
      <p:sp>
        <p:nvSpPr>
          <p:cNvPr id="14341" name="文字方塊 4"/>
          <p:cNvSpPr txBox="1">
            <a:spLocks noChangeArrowheads="1"/>
          </p:cNvSpPr>
          <p:nvPr/>
        </p:nvSpPr>
        <p:spPr bwMode="auto">
          <a:xfrm>
            <a:off x="684213" y="4461098"/>
            <a:ext cx="8143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50000"/>
              <a:buFont typeface="Wingdings 2" pitchFamily="18" charset="2"/>
              <a:buChar char=""/>
              <a:defRPr sz="3200">
                <a:solidFill>
                  <a:schemeClr val="tx1"/>
                </a:solidFill>
                <a:latin typeface="Cambria" pitchFamily="18" charset="0"/>
                <a:ea typeface="新細明體" pitchFamily="18" charset="-120"/>
              </a:defRPr>
            </a:lvl1pPr>
            <a:lvl2pPr marL="742950" indent="-285750" eaLnBrk="0" hangingPunct="0">
              <a:spcBef>
                <a:spcPct val="20000"/>
              </a:spcBef>
              <a:buClr>
                <a:schemeClr val="accent2"/>
              </a:buClr>
              <a:buSzPct val="50000"/>
              <a:buFont typeface="Wingdings 2" pitchFamily="18" charset="2"/>
              <a:buChar char="³"/>
              <a:defRPr sz="2800">
                <a:solidFill>
                  <a:schemeClr val="tx1"/>
                </a:solidFill>
                <a:latin typeface="Cambria" pitchFamily="18" charset="0"/>
                <a:ea typeface="新細明體" pitchFamily="18" charset="-120"/>
              </a:defRPr>
            </a:lvl2pPr>
            <a:lvl3pPr marL="1143000" indent="-228600" eaLnBrk="0" hangingPunct="0">
              <a:spcBef>
                <a:spcPct val="20000"/>
              </a:spcBef>
              <a:buClr>
                <a:srgbClr val="7B9B57"/>
              </a:buClr>
              <a:buSzPct val="60000"/>
              <a:buFont typeface="Wingdings 2" pitchFamily="18" charset="2"/>
              <a:buChar char="®"/>
              <a:defRPr sz="2400">
                <a:solidFill>
                  <a:schemeClr val="tx1"/>
                </a:solidFill>
                <a:latin typeface="Cambria" pitchFamily="18" charset="0"/>
                <a:ea typeface="新細明體" pitchFamily="18" charset="-120"/>
              </a:defRPr>
            </a:lvl3pPr>
            <a:lvl4pPr marL="1600200" indent="-228600" eaLnBrk="0" hangingPunct="0">
              <a:spcBef>
                <a:spcPct val="20000"/>
              </a:spcBef>
              <a:buClr>
                <a:srgbClr val="8B7396"/>
              </a:buClr>
              <a:buSzPct val="45000"/>
              <a:buFont typeface="Wingdings 2" pitchFamily="18" charset="2"/>
              <a:buChar char="¯"/>
              <a:defRPr sz="2000">
                <a:solidFill>
                  <a:schemeClr val="tx1"/>
                </a:solidFill>
                <a:latin typeface="Cambria" pitchFamily="18" charset="0"/>
                <a:ea typeface="新細明體" pitchFamily="18" charset="-120"/>
              </a:defRPr>
            </a:lvl4pPr>
            <a:lvl5pPr marL="2057400" indent="-228600" eaLnBrk="0" hangingPunct="0">
              <a:spcBef>
                <a:spcPct val="20000"/>
              </a:spcBef>
              <a:buClr>
                <a:srgbClr val="E89A53"/>
              </a:buClr>
              <a:buFont typeface="Wingdings 2" pitchFamily="18" charset="2"/>
              <a:buChar char=""/>
              <a:defRPr sz="2000">
                <a:solidFill>
                  <a:schemeClr val="tx1"/>
                </a:solidFill>
                <a:latin typeface="Cambria" pitchFamily="18" charset="0"/>
                <a:ea typeface="新細明體" pitchFamily="18" charset="-120"/>
              </a:defRPr>
            </a:lvl5pPr>
            <a:lvl6pPr marL="25146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6pPr>
            <a:lvl7pPr marL="29718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7pPr>
            <a:lvl8pPr marL="34290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8pPr>
            <a:lvl9pPr marL="3886200" indent="-228600" eaLnBrk="0" fontAlgn="base" hangingPunct="0">
              <a:spcBef>
                <a:spcPct val="20000"/>
              </a:spcBef>
              <a:spcAft>
                <a:spcPct val="0"/>
              </a:spcAft>
              <a:buClr>
                <a:srgbClr val="E89A53"/>
              </a:buClr>
              <a:buFont typeface="Wingdings 2" pitchFamily="18" charset="2"/>
              <a:buChar char=""/>
              <a:defRPr sz="2000">
                <a:solidFill>
                  <a:schemeClr val="tx1"/>
                </a:solidFill>
                <a:latin typeface="Cambria" pitchFamily="18" charset="0"/>
                <a:ea typeface="新細明體" pitchFamily="18" charset="-120"/>
              </a:defRPr>
            </a:lvl9pPr>
          </a:lstStyle>
          <a:p>
            <a:pPr eaLnBrk="1" fontAlgn="base" hangingPunct="1">
              <a:spcBef>
                <a:spcPct val="0"/>
              </a:spcBef>
              <a:spcAft>
                <a:spcPct val="0"/>
              </a:spcAft>
              <a:buClrTx/>
              <a:buSzTx/>
              <a:buFontTx/>
              <a:buNone/>
            </a:pPr>
            <a:r>
              <a:rPr lang="zh-TW" altLang="en-US" sz="1800" b="1" dirty="0">
                <a:solidFill>
                  <a:srgbClr val="FF0000"/>
                </a:solidFill>
                <a:latin typeface="標楷體" pitchFamily="65" charset="-120"/>
                <a:ea typeface="標楷體" pitchFamily="65" charset="-120"/>
                <a:cs typeface="BiauKai"/>
              </a:rPr>
              <a:t>*</a:t>
            </a:r>
            <a:r>
              <a:rPr kumimoji="1" lang="zh-TW" altLang="en-US" sz="1800" b="1" dirty="0">
                <a:solidFill>
                  <a:srgbClr val="FF0000"/>
                </a:solidFill>
                <a:latin typeface="標楷體" pitchFamily="65" charset="-120"/>
                <a:ea typeface="標楷體" pitchFamily="65" charset="-120"/>
                <a:cs typeface="BiauKai"/>
              </a:rPr>
              <a:t>所得稅法所規定之外國人，其所得申報所需資料，原則上需於活動後三日</a:t>
            </a:r>
            <a:endParaRPr kumimoji="1" lang="en-US" altLang="zh-TW" sz="1800" b="1" dirty="0">
              <a:solidFill>
                <a:srgbClr val="FF0000"/>
              </a:solidFill>
              <a:latin typeface="標楷體" pitchFamily="65" charset="-120"/>
              <a:ea typeface="標楷體" pitchFamily="65" charset="-120"/>
              <a:cs typeface="BiauKai"/>
            </a:endParaRPr>
          </a:p>
          <a:p>
            <a:pPr eaLnBrk="1" fontAlgn="base" hangingPunct="1">
              <a:spcBef>
                <a:spcPct val="0"/>
              </a:spcBef>
              <a:spcAft>
                <a:spcPct val="0"/>
              </a:spcAft>
              <a:buClrTx/>
              <a:buSzTx/>
              <a:buFontTx/>
              <a:buNone/>
            </a:pPr>
            <a:r>
              <a:rPr kumimoji="1" lang="zh-TW" altLang="en-US" sz="1800" b="1" dirty="0">
                <a:solidFill>
                  <a:srgbClr val="FF0000"/>
                </a:solidFill>
                <a:latin typeface="標楷體" pitchFamily="65" charset="-120"/>
                <a:ea typeface="標楷體" pitchFamily="65" charset="-120"/>
                <a:cs typeface="BiauKai"/>
              </a:rPr>
              <a:t> 內送達會計室，違者請自行負擔相關稅務責任。</a:t>
            </a:r>
          </a:p>
          <a:p>
            <a:pPr eaLnBrk="1" fontAlgn="base" hangingPunct="1">
              <a:spcBef>
                <a:spcPct val="0"/>
              </a:spcBef>
              <a:spcAft>
                <a:spcPct val="0"/>
              </a:spcAft>
              <a:buClrTx/>
              <a:buSzTx/>
              <a:buFontTx/>
              <a:buNone/>
            </a:pPr>
            <a:endParaRPr lang="zh-TW" altLang="en-US" sz="1800" b="1" dirty="0">
              <a:solidFill>
                <a:prstClr val="black"/>
              </a:solidFill>
              <a:latin typeface="BiauKai"/>
              <a:ea typeface="標楷體" pitchFamily="65" charset="-120"/>
              <a:cs typeface="BiauKai"/>
            </a:endParaRPr>
          </a:p>
        </p:txBody>
      </p:sp>
      <p:sp>
        <p:nvSpPr>
          <p:cNvPr id="8" name="Rectangle 36"/>
          <p:cNvSpPr>
            <a:spLocks noChangeArrowheads="1"/>
          </p:cNvSpPr>
          <p:nvPr/>
        </p:nvSpPr>
        <p:spPr bwMode="auto">
          <a:xfrm>
            <a:off x="571500" y="284490"/>
            <a:ext cx="54406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r>
              <a:rPr kumimoji="0" lang="zh-TW" altLang="en-US" sz="2800" b="1" dirty="0">
                <a:solidFill>
                  <a:schemeClr val="tx2"/>
                </a:solidFill>
                <a:latin typeface="標楷體" pitchFamily="65" charset="-120"/>
                <a:ea typeface="標楷體" pitchFamily="65" charset="-120"/>
                <a:cs typeface="BiauKai"/>
              </a:rPr>
              <a:t>外國人稅額申報</a:t>
            </a:r>
            <a:r>
              <a:rPr kumimoji="0" lang="en-US" altLang="zh-TW" sz="2800" b="1" dirty="0">
                <a:solidFill>
                  <a:schemeClr val="tx2"/>
                </a:solidFill>
                <a:latin typeface="標楷體" pitchFamily="65" charset="-120"/>
                <a:ea typeface="標楷體" pitchFamily="65" charset="-120"/>
                <a:cs typeface="BiauKai"/>
              </a:rPr>
              <a:t>):</a:t>
            </a:r>
            <a:endParaRPr kumimoji="0" lang="zh-TW" altLang="en-US" sz="2800" b="1" dirty="0">
              <a:solidFill>
                <a:schemeClr val="tx2"/>
              </a:solidFill>
              <a:latin typeface="標楷體" pitchFamily="65" charset="-120"/>
              <a:ea typeface="標楷體" pitchFamily="65" charset="-120"/>
              <a:cs typeface="BiauKai"/>
            </a:endParaRPr>
          </a:p>
        </p:txBody>
      </p:sp>
      <p:sp>
        <p:nvSpPr>
          <p:cNvPr id="7" name="文字方塊 6"/>
          <p:cNvSpPr txBox="1"/>
          <p:nvPr/>
        </p:nvSpPr>
        <p:spPr>
          <a:xfrm>
            <a:off x="431969" y="1444198"/>
            <a:ext cx="4587915"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活動後三日內提供會計室之申報資料：</a:t>
            </a:r>
            <a:endParaRPr lang="en-US" altLang="zh-TW" b="1" dirty="0">
              <a:latin typeface="標楷體" panose="03000509000000000000" pitchFamily="65" charset="-120"/>
              <a:ea typeface="標楷體" panose="03000509000000000000" pitchFamily="65" charset="-120"/>
            </a:endParaRPr>
          </a:p>
        </p:txBody>
      </p:sp>
      <p:sp>
        <p:nvSpPr>
          <p:cNvPr id="9" name="文字方塊 8"/>
          <p:cNvSpPr txBox="1"/>
          <p:nvPr/>
        </p:nvSpPr>
        <p:spPr>
          <a:xfrm>
            <a:off x="431969" y="1904656"/>
            <a:ext cx="3672408"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外國人簽領收據正本</a:t>
            </a:r>
            <a:endParaRPr lang="en-US" altLang="zh-TW" b="1" dirty="0">
              <a:latin typeface="標楷體" panose="03000509000000000000" pitchFamily="65" charset="-120"/>
              <a:ea typeface="標楷體" panose="03000509000000000000" pitchFamily="65" charset="-120"/>
            </a:endParaRPr>
          </a:p>
        </p:txBody>
      </p:sp>
      <p:sp>
        <p:nvSpPr>
          <p:cNvPr id="10" name="文字方塊 9"/>
          <p:cNvSpPr txBox="1"/>
          <p:nvPr/>
        </p:nvSpPr>
        <p:spPr>
          <a:xfrm>
            <a:off x="424708" y="2310187"/>
            <a:ext cx="3672408"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(2)</a:t>
            </a:r>
            <a:r>
              <a:rPr lang="zh-TW" altLang="zh-TW" b="1" dirty="0">
                <a:latin typeface="標楷體" panose="03000509000000000000" pitchFamily="65" charset="-120"/>
                <a:ea typeface="標楷體" panose="03000509000000000000" pitchFamily="65" charset="-120"/>
              </a:rPr>
              <a:t>護照影本</a:t>
            </a:r>
            <a:endParaRPr lang="en-US" altLang="zh-TW" b="1" dirty="0">
              <a:latin typeface="標楷體" panose="03000509000000000000" pitchFamily="65" charset="-120"/>
              <a:ea typeface="標楷體" panose="03000509000000000000" pitchFamily="65" charset="-120"/>
            </a:endParaRPr>
          </a:p>
        </p:txBody>
      </p:sp>
      <p:sp>
        <p:nvSpPr>
          <p:cNvPr id="11" name="文字方塊 10"/>
          <p:cNvSpPr txBox="1"/>
          <p:nvPr/>
        </p:nvSpPr>
        <p:spPr>
          <a:xfrm>
            <a:off x="423240" y="2716178"/>
            <a:ext cx="4940848" cy="784830"/>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(3)</a:t>
            </a:r>
            <a:r>
              <a:rPr lang="zh-TW" altLang="zh-TW" b="1" dirty="0">
                <a:latin typeface="標楷體" panose="03000509000000000000" pitchFamily="65" charset="-120"/>
                <a:ea typeface="標楷體" panose="03000509000000000000" pitchFamily="65" charset="-120"/>
              </a:rPr>
              <a:t>費字單影本</a:t>
            </a:r>
            <a:endParaRPr lang="en-US" altLang="zh-TW" b="1" dirty="0">
              <a:latin typeface="標楷體" panose="03000509000000000000" pitchFamily="65" charset="-120"/>
              <a:ea typeface="標楷體" panose="03000509000000000000" pitchFamily="65" charset="-120"/>
            </a:endParaRPr>
          </a:p>
          <a:p>
            <a:pPr marL="0" indent="0">
              <a:lnSpc>
                <a:spcPct val="150000"/>
              </a:lnSpc>
              <a:buNone/>
            </a:pPr>
            <a:r>
              <a:rPr lang="en-US" altLang="zh-TW"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未跑流程即可</a:t>
            </a:r>
            <a:r>
              <a:rPr lang="en-US" altLang="zh-TW"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確認是否已由學校代扣稅額</a:t>
            </a:r>
            <a:r>
              <a:rPr lang="en-US" altLang="zh-TW" b="1" dirty="0">
                <a:latin typeface="標楷體" panose="03000509000000000000" pitchFamily="65" charset="-120"/>
                <a:ea typeface="標楷體" panose="03000509000000000000" pitchFamily="65" charset="-120"/>
              </a:rPr>
              <a:t>)</a:t>
            </a:r>
          </a:p>
        </p:txBody>
      </p:sp>
      <p:pic>
        <p:nvPicPr>
          <p:cNvPr id="13" name="Picture 2" descr="C:\Users\user01\AppData\Local\LINE\Cache\tmp\154477205393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2301" y="116632"/>
            <a:ext cx="4510179" cy="66445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5" name="矩形 14"/>
          <p:cNvSpPr/>
          <p:nvPr/>
        </p:nvSpPr>
        <p:spPr>
          <a:xfrm>
            <a:off x="5220072" y="219725"/>
            <a:ext cx="2592288" cy="41971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6" name="矩形 15"/>
          <p:cNvSpPr/>
          <p:nvPr/>
        </p:nvSpPr>
        <p:spPr>
          <a:xfrm>
            <a:off x="7956376" y="4653136"/>
            <a:ext cx="667849" cy="36004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17" name="AutoShape 7"/>
          <p:cNvSpPr>
            <a:spLocks noChangeArrowheads="1"/>
          </p:cNvSpPr>
          <p:nvPr/>
        </p:nvSpPr>
        <p:spPr bwMode="auto">
          <a:xfrm flipH="1">
            <a:off x="5580112" y="5157192"/>
            <a:ext cx="2816299" cy="487483"/>
          </a:xfrm>
          <a:prstGeom prst="wedgeRoundRectCallout">
            <a:avLst>
              <a:gd name="adj1" fmla="val -42801"/>
              <a:gd name="adj2" fmla="val -85207"/>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會計室審核後蓋章</a:t>
            </a:r>
          </a:p>
        </p:txBody>
      </p:sp>
      <p:pic>
        <p:nvPicPr>
          <p:cNvPr id="18" name="Picture 4" descr="C:\Users\user01\AppData\Local\LINE\Cache\tmp\154477269801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1501" y="116632"/>
            <a:ext cx="4524374" cy="66556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4" name="AutoShape 10"/>
          <p:cNvSpPr>
            <a:spLocks noChangeArrowheads="1"/>
          </p:cNvSpPr>
          <p:nvPr/>
        </p:nvSpPr>
        <p:spPr bwMode="auto">
          <a:xfrm>
            <a:off x="5220072" y="5949280"/>
            <a:ext cx="1496961" cy="513680"/>
          </a:xfrm>
          <a:prstGeom prst="wedgeRoundRectCallout">
            <a:avLst>
              <a:gd name="adj1" fmla="val 43220"/>
              <a:gd name="adj2" fmla="val -96483"/>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護照影本</a:t>
            </a:r>
            <a:endParaRPr kumimoji="0" lang="zh-TW" altLang="en-US" sz="2000" dirty="0">
              <a:solidFill>
                <a:schemeClr val="lt1"/>
              </a:solidFill>
              <a:latin typeface="Times New Roman" pitchFamily="18" charset="0"/>
              <a:ea typeface="標楷體" pitchFamily="65" charset="-120"/>
            </a:endParaRPr>
          </a:p>
        </p:txBody>
      </p:sp>
      <p:pic>
        <p:nvPicPr>
          <p:cNvPr id="19" name="Picture 6" descr="C:\Users\user01\AppData\Local\LINE\Cache\tmp\154477294593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107776"/>
            <a:ext cx="4543425" cy="6705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5" name="矩形 24"/>
          <p:cNvSpPr/>
          <p:nvPr/>
        </p:nvSpPr>
        <p:spPr>
          <a:xfrm>
            <a:off x="6141247" y="3017966"/>
            <a:ext cx="792088" cy="513406"/>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6" name="AutoShape 10"/>
          <p:cNvSpPr>
            <a:spLocks noChangeArrowheads="1"/>
          </p:cNvSpPr>
          <p:nvPr/>
        </p:nvSpPr>
        <p:spPr bwMode="auto">
          <a:xfrm>
            <a:off x="4570685" y="3861048"/>
            <a:ext cx="2362649" cy="874300"/>
          </a:xfrm>
          <a:prstGeom prst="wedgeRoundRectCallout">
            <a:avLst>
              <a:gd name="adj1" fmla="val 43220"/>
              <a:gd name="adj2" fmla="val -96483"/>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類別：所得</a:t>
            </a:r>
            <a:r>
              <a:rPr kumimoji="0" lang="en-US" altLang="zh-TW" sz="2000" dirty="0">
                <a:latin typeface="Times New Roman" pitchFamily="18" charset="0"/>
                <a:ea typeface="標楷體" pitchFamily="65" charset="-120"/>
              </a:rPr>
              <a:t>or</a:t>
            </a:r>
          </a:p>
          <a:p>
            <a:pPr algn="ctr" fontAlgn="auto">
              <a:spcBef>
                <a:spcPts val="0"/>
              </a:spcBef>
              <a:spcAft>
                <a:spcPts val="0"/>
              </a:spcAft>
            </a:pPr>
            <a:r>
              <a:rPr kumimoji="0" lang="zh-TW" altLang="en-US" sz="2000" dirty="0">
                <a:latin typeface="Times New Roman" pitchFamily="18" charset="0"/>
                <a:ea typeface="標楷體" pitchFamily="65" charset="-120"/>
              </a:rPr>
              <a:t>代付款</a:t>
            </a:r>
            <a:r>
              <a:rPr kumimoji="0" lang="en-US" altLang="zh-TW" sz="2000" dirty="0">
                <a:latin typeface="Times New Roman" pitchFamily="18" charset="0"/>
                <a:ea typeface="標楷體" pitchFamily="65" charset="-120"/>
              </a:rPr>
              <a:t>-</a:t>
            </a:r>
            <a:r>
              <a:rPr kumimoji="0" lang="zh-TW" altLang="en-US" sz="2000" dirty="0">
                <a:latin typeface="Times New Roman" pitchFamily="18" charset="0"/>
                <a:ea typeface="標楷體" pitchFamily="65" charset="-120"/>
              </a:rPr>
              <a:t>所得</a:t>
            </a:r>
            <a:endParaRPr kumimoji="0" lang="zh-TW" altLang="en-US" sz="2000" dirty="0">
              <a:solidFill>
                <a:schemeClr val="lt1"/>
              </a:solidFill>
              <a:latin typeface="Times New Roman" pitchFamily="18" charset="0"/>
              <a:ea typeface="標楷體" pitchFamily="65" charset="-120"/>
            </a:endParaRPr>
          </a:p>
        </p:txBody>
      </p:sp>
      <p:sp>
        <p:nvSpPr>
          <p:cNvPr id="20" name="矩形 19"/>
          <p:cNvSpPr/>
          <p:nvPr/>
        </p:nvSpPr>
        <p:spPr>
          <a:xfrm>
            <a:off x="7701501" y="3034771"/>
            <a:ext cx="627531" cy="50332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latin typeface="標楷體" panose="03000509000000000000" pitchFamily="65" charset="-120"/>
              <a:ea typeface="標楷體" panose="03000509000000000000" pitchFamily="65" charset="-120"/>
            </a:endParaRPr>
          </a:p>
        </p:txBody>
      </p:sp>
      <p:sp>
        <p:nvSpPr>
          <p:cNvPr id="21" name="AutoShape 10"/>
          <p:cNvSpPr>
            <a:spLocks noChangeArrowheads="1"/>
          </p:cNvSpPr>
          <p:nvPr/>
        </p:nvSpPr>
        <p:spPr bwMode="auto">
          <a:xfrm>
            <a:off x="7020272" y="3871190"/>
            <a:ext cx="1807816" cy="581350"/>
          </a:xfrm>
          <a:prstGeom prst="wedgeRoundRectCallout">
            <a:avLst>
              <a:gd name="adj1" fmla="val -2924"/>
              <a:gd name="adj2" fmla="val -109591"/>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學校代扣稅額</a:t>
            </a:r>
            <a:endParaRPr kumimoji="0" lang="zh-TW" altLang="en-US" sz="2000" dirty="0">
              <a:solidFill>
                <a:schemeClr val="lt1"/>
              </a:solidFill>
              <a:latin typeface="Times New Roman" pitchFamily="18" charset="0"/>
              <a:ea typeface="標楷體" pitchFamily="65" charset="-120"/>
            </a:endParaRPr>
          </a:p>
        </p:txBody>
      </p:sp>
      <p:sp>
        <p:nvSpPr>
          <p:cNvPr id="22" name="AutoShape 10"/>
          <p:cNvSpPr>
            <a:spLocks noChangeArrowheads="1"/>
          </p:cNvSpPr>
          <p:nvPr/>
        </p:nvSpPr>
        <p:spPr bwMode="auto">
          <a:xfrm>
            <a:off x="6372200" y="5599444"/>
            <a:ext cx="2079979" cy="781884"/>
          </a:xfrm>
          <a:prstGeom prst="wedgeRoundRectCallout">
            <a:avLst>
              <a:gd name="adj1" fmla="val -66249"/>
              <a:gd name="adj2" fmla="val -40901"/>
              <a:gd name="adj3" fmla="val 16667"/>
            </a:avLst>
          </a:prstGeom>
          <a:ln>
            <a:headEnd/>
            <a:tailEnd/>
          </a:ln>
        </p:spPr>
        <p:style>
          <a:lnRef idx="3">
            <a:schemeClr val="lt1"/>
          </a:lnRef>
          <a:fillRef idx="1">
            <a:schemeClr val="accent1"/>
          </a:fillRef>
          <a:effectRef idx="1">
            <a:schemeClr val="accent1"/>
          </a:effectRef>
          <a:fontRef idx="minor">
            <a:schemeClr val="lt1"/>
          </a:fontRef>
        </p:style>
        <p:txBody>
          <a:bodyPr/>
          <a:lstStyle/>
          <a:p>
            <a:pPr algn="ctr" fontAlgn="auto">
              <a:spcBef>
                <a:spcPts val="0"/>
              </a:spcBef>
              <a:spcAft>
                <a:spcPts val="0"/>
              </a:spcAft>
            </a:pPr>
            <a:r>
              <a:rPr kumimoji="0" lang="zh-TW" altLang="en-US" sz="2000" dirty="0">
                <a:latin typeface="Times New Roman" pitchFamily="18" charset="0"/>
                <a:ea typeface="標楷體" pitchFamily="65" charset="-120"/>
              </a:rPr>
              <a:t>未跑流程即可先送會計室申報</a:t>
            </a:r>
            <a:endParaRPr kumimoji="0" lang="zh-TW" altLang="en-US" sz="2000" dirty="0">
              <a:solidFill>
                <a:schemeClr val="lt1"/>
              </a:solidFill>
              <a:latin typeface="Times New Roman" pitchFamily="18" charset="0"/>
              <a:ea typeface="標楷體" pitchFamily="65" charset="-120"/>
            </a:endParaRPr>
          </a:p>
        </p:txBody>
      </p:sp>
    </p:spTree>
    <p:extLst>
      <p:ext uri="{BB962C8B-B14F-4D97-AF65-F5344CB8AC3E}">
        <p14:creationId xmlns:p14="http://schemas.microsoft.com/office/powerpoint/2010/main" val="1614824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fade">
                                      <p:cBhvr>
                                        <p:cTn id="7" dur="500"/>
                                        <p:tgtEl>
                                          <p:spTgt spid="14339">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2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2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par>
                          <p:cTn id="17" fill="hold">
                            <p:stCondLst>
                              <p:cond delay="700"/>
                            </p:stCondLst>
                            <p:childTnLst>
                              <p:par>
                                <p:cTn id="18" presetID="10" presetClass="entr" presetSubtype="0" fill="hold" nodeType="afterEffect">
                                  <p:stCondLst>
                                    <p:cond delay="20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1400"/>
                            </p:stCondLst>
                            <p:childTnLst>
                              <p:par>
                                <p:cTn id="22" presetID="10" presetClass="entr" presetSubtype="0"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par>
                          <p:cTn id="25" fill="hold">
                            <p:stCondLst>
                              <p:cond delay="1900"/>
                            </p:stCondLst>
                            <p:childTnLst>
                              <p:par>
                                <p:cTn id="26" presetID="26" presetClass="emph" presetSubtype="0" fill="hold" grpId="2" nodeType="afterEffect">
                                  <p:stCondLst>
                                    <p:cond delay="0"/>
                                  </p:stCondLst>
                                  <p:childTnLst>
                                    <p:animEffect transition="out" filter="fade">
                                      <p:cBhvr>
                                        <p:cTn id="27" dur="500" tmFilter="0, 0; .2, .5; .8, .5; 1, 0"/>
                                        <p:tgtEl>
                                          <p:spTgt spid="15"/>
                                        </p:tgtEl>
                                      </p:cBhvr>
                                    </p:animEffect>
                                    <p:animScale>
                                      <p:cBhvr>
                                        <p:cTn id="28" dur="250" autoRev="1" fill="hold"/>
                                        <p:tgtEl>
                                          <p:spTgt spid="15"/>
                                        </p:tgtEl>
                                      </p:cBhvr>
                                      <p:by x="105000" y="105000"/>
                                    </p:animScale>
                                  </p:childTnLst>
                                </p:cTn>
                              </p:par>
                            </p:childTnLst>
                          </p:cTn>
                        </p:par>
                        <p:par>
                          <p:cTn id="29" fill="hold">
                            <p:stCondLst>
                              <p:cond delay="2400"/>
                            </p:stCondLst>
                            <p:childTnLst>
                              <p:par>
                                <p:cTn id="30" presetID="10" presetClass="entr" presetSubtype="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par>
                          <p:cTn id="36" fill="hold">
                            <p:stCondLst>
                              <p:cond delay="2900"/>
                            </p:stCondLst>
                            <p:childTnLst>
                              <p:par>
                                <p:cTn id="37" presetID="26" presetClass="emph" presetSubtype="0" fill="hold" grpId="1" nodeType="afterEffect">
                                  <p:stCondLst>
                                    <p:cond delay="0"/>
                                  </p:stCondLst>
                                  <p:childTnLst>
                                    <p:animEffect transition="out" filter="fade">
                                      <p:cBhvr>
                                        <p:cTn id="38" dur="500" tmFilter="0, 0; .2, .5; .8, .5; 1, 0"/>
                                        <p:tgtEl>
                                          <p:spTgt spid="17"/>
                                        </p:tgtEl>
                                      </p:cBhvr>
                                    </p:animEffect>
                                    <p:animScale>
                                      <p:cBhvr>
                                        <p:cTn id="39" dur="250" autoRev="1" fill="hold"/>
                                        <p:tgtEl>
                                          <p:spTgt spid="17"/>
                                        </p:tgtEl>
                                      </p:cBhvr>
                                      <p:by x="105000" y="105000"/>
                                    </p:animScale>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15"/>
                                        </p:tgtEl>
                                      </p:cBhvr>
                                    </p:animEffect>
                                    <p:set>
                                      <p:cBhvr>
                                        <p:cTn id="44" dur="1" fill="hold">
                                          <p:stCondLst>
                                            <p:cond delay="499"/>
                                          </p:stCondLst>
                                        </p:cTn>
                                        <p:tgtEl>
                                          <p:spTgt spid="15"/>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13"/>
                                        </p:tgtEl>
                                      </p:cBhvr>
                                    </p:animEffect>
                                    <p:set>
                                      <p:cBhvr>
                                        <p:cTn id="47" dur="1" fill="hold">
                                          <p:stCondLst>
                                            <p:cond delay="499"/>
                                          </p:stCondLst>
                                        </p:cTn>
                                        <p:tgtEl>
                                          <p:spTgt spid="13"/>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16"/>
                                        </p:tgtEl>
                                      </p:cBhvr>
                                    </p:animEffect>
                                    <p:set>
                                      <p:cBhvr>
                                        <p:cTn id="50" dur="1" fill="hold">
                                          <p:stCondLst>
                                            <p:cond delay="499"/>
                                          </p:stCondLst>
                                        </p:cTn>
                                        <p:tgtEl>
                                          <p:spTgt spid="16"/>
                                        </p:tgtEl>
                                        <p:attrNameLst>
                                          <p:attrName>style.visibility</p:attrName>
                                        </p:attrNameLst>
                                      </p:cBhvr>
                                      <p:to>
                                        <p:strVal val="hidden"/>
                                      </p:to>
                                    </p:set>
                                  </p:childTnLst>
                                </p:cTn>
                              </p:par>
                              <p:par>
                                <p:cTn id="51" presetID="10" presetClass="exit" presetSubtype="0" fill="hold" grpId="2" nodeType="withEffect">
                                  <p:stCondLst>
                                    <p:cond delay="0"/>
                                  </p:stCondLst>
                                  <p:childTnLst>
                                    <p:animEffect transition="out" filter="fade">
                                      <p:cBhvr>
                                        <p:cTn id="52" dur="500"/>
                                        <p:tgtEl>
                                          <p:spTgt spid="17"/>
                                        </p:tgtEl>
                                      </p:cBhvr>
                                    </p:animEffect>
                                    <p:set>
                                      <p:cBhvr>
                                        <p:cTn id="53" dur="1" fill="hold">
                                          <p:stCondLst>
                                            <p:cond delay="499"/>
                                          </p:stCondLst>
                                        </p:cTn>
                                        <p:tgtEl>
                                          <p:spTgt spid="17"/>
                                        </p:tgtEl>
                                        <p:attrNameLst>
                                          <p:attrName>style.visibility</p:attrName>
                                        </p:attrNameLst>
                                      </p:cBhvr>
                                      <p:to>
                                        <p:strVal val="hidden"/>
                                      </p:to>
                                    </p:se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childTnLst>
                                </p:cTn>
                              </p:par>
                            </p:childTnLst>
                          </p:cTn>
                        </p:par>
                        <p:par>
                          <p:cTn id="59" fill="hold">
                            <p:stCondLst>
                              <p:cond delay="500"/>
                            </p:stCondLst>
                            <p:childTnLst>
                              <p:par>
                                <p:cTn id="60" presetID="10" presetClass="entr" presetSubtype="0" fill="hold" nodeType="afterEffect">
                                  <p:stCondLst>
                                    <p:cond delay="20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500"/>
                                        <p:tgtEl>
                                          <p:spTgt spid="18"/>
                                        </p:tgtEl>
                                      </p:cBhvr>
                                    </p:animEffect>
                                  </p:childTnLst>
                                </p:cTn>
                              </p:par>
                            </p:childTnLst>
                          </p:cTn>
                        </p:par>
                        <p:par>
                          <p:cTn id="63" fill="hold">
                            <p:stCondLst>
                              <p:cond delay="1200"/>
                            </p:stCondLst>
                            <p:childTnLst>
                              <p:par>
                                <p:cTn id="64" presetID="10" presetClass="entr" presetSubtype="0" fill="hold" grpId="0" nodeType="after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500"/>
                                        <p:tgtEl>
                                          <p:spTgt spid="24"/>
                                        </p:tgtEl>
                                      </p:cBhvr>
                                    </p:animEffect>
                                  </p:childTnLst>
                                </p:cTn>
                              </p:par>
                            </p:childTnLst>
                          </p:cTn>
                        </p:par>
                        <p:par>
                          <p:cTn id="67" fill="hold">
                            <p:stCondLst>
                              <p:cond delay="1700"/>
                            </p:stCondLst>
                            <p:childTnLst>
                              <p:par>
                                <p:cTn id="68" presetID="26" presetClass="emph" presetSubtype="0" fill="hold" grpId="2" nodeType="afterEffect">
                                  <p:stCondLst>
                                    <p:cond delay="0"/>
                                  </p:stCondLst>
                                  <p:childTnLst>
                                    <p:animEffect transition="out" filter="fade">
                                      <p:cBhvr>
                                        <p:cTn id="69" dur="500" tmFilter="0, 0; .2, .5; .8, .5; 1, 0"/>
                                        <p:tgtEl>
                                          <p:spTgt spid="24"/>
                                        </p:tgtEl>
                                      </p:cBhvr>
                                    </p:animEffect>
                                    <p:animScale>
                                      <p:cBhvr>
                                        <p:cTn id="70" dur="250" autoRev="1" fill="hold"/>
                                        <p:tgtEl>
                                          <p:spTgt spid="24"/>
                                        </p:tgtEl>
                                      </p:cBhvr>
                                      <p:by x="105000" y="105000"/>
                                    </p:animScale>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nodeType="clickEffect">
                                  <p:stCondLst>
                                    <p:cond delay="0"/>
                                  </p:stCondLst>
                                  <p:childTnLst>
                                    <p:animEffect transition="out" filter="fade">
                                      <p:cBhvr>
                                        <p:cTn id="74" dur="500"/>
                                        <p:tgtEl>
                                          <p:spTgt spid="18"/>
                                        </p:tgtEl>
                                      </p:cBhvr>
                                    </p:animEffect>
                                    <p:set>
                                      <p:cBhvr>
                                        <p:cTn id="75" dur="1" fill="hold">
                                          <p:stCondLst>
                                            <p:cond delay="499"/>
                                          </p:stCondLst>
                                        </p:cTn>
                                        <p:tgtEl>
                                          <p:spTgt spid="18"/>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4"/>
                                        </p:tgtEl>
                                      </p:cBhvr>
                                    </p:animEffect>
                                    <p:set>
                                      <p:cBhvr>
                                        <p:cTn id="78" dur="1" fill="hold">
                                          <p:stCondLst>
                                            <p:cond delay="499"/>
                                          </p:stCondLst>
                                        </p:cTn>
                                        <p:tgtEl>
                                          <p:spTgt spid="24"/>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fade">
                                      <p:cBhvr>
                                        <p:cTn id="83" dur="500"/>
                                        <p:tgtEl>
                                          <p:spTgt spid="11"/>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fade">
                                      <p:cBhvr>
                                        <p:cTn id="88" dur="500"/>
                                        <p:tgtEl>
                                          <p:spTgt spid="19"/>
                                        </p:tgtEl>
                                      </p:cBhvr>
                                    </p:animEffect>
                                  </p:childTnLst>
                                </p:cTn>
                              </p:par>
                            </p:childTnLst>
                          </p:cTn>
                        </p:par>
                        <p:par>
                          <p:cTn id="89" fill="hold">
                            <p:stCondLst>
                              <p:cond delay="500"/>
                            </p:stCondLst>
                            <p:childTnLst>
                              <p:par>
                                <p:cTn id="90" presetID="10" presetClass="entr" presetSubtype="0" fill="hold" grpId="0" nodeType="afterEffect">
                                  <p:stCondLst>
                                    <p:cond delay="0"/>
                                  </p:stCondLst>
                                  <p:childTnLst>
                                    <p:set>
                                      <p:cBhvr>
                                        <p:cTn id="91" dur="1" fill="hold">
                                          <p:stCondLst>
                                            <p:cond delay="0"/>
                                          </p:stCondLst>
                                        </p:cTn>
                                        <p:tgtEl>
                                          <p:spTgt spid="25"/>
                                        </p:tgtEl>
                                        <p:attrNameLst>
                                          <p:attrName>style.visibility</p:attrName>
                                        </p:attrNameLst>
                                      </p:cBhvr>
                                      <p:to>
                                        <p:strVal val="visible"/>
                                      </p:to>
                                    </p:set>
                                    <p:animEffect transition="in" filter="fade">
                                      <p:cBhvr>
                                        <p:cTn id="92" dur="500"/>
                                        <p:tgtEl>
                                          <p:spTgt spid="25"/>
                                        </p:tgtEl>
                                      </p:cBhvr>
                                    </p:animEffect>
                                  </p:childTnLst>
                                </p:cTn>
                              </p:par>
                              <p:par>
                                <p:cTn id="93" presetID="10" presetClass="entr" presetSubtype="0" fill="hold" grpId="0" nodeType="withEffect">
                                  <p:stCondLst>
                                    <p:cond delay="200"/>
                                  </p:stCondLst>
                                  <p:childTnLst>
                                    <p:set>
                                      <p:cBhvr>
                                        <p:cTn id="94" dur="1" fill="hold">
                                          <p:stCondLst>
                                            <p:cond delay="0"/>
                                          </p:stCondLst>
                                        </p:cTn>
                                        <p:tgtEl>
                                          <p:spTgt spid="26"/>
                                        </p:tgtEl>
                                        <p:attrNameLst>
                                          <p:attrName>style.visibility</p:attrName>
                                        </p:attrNameLst>
                                      </p:cBhvr>
                                      <p:to>
                                        <p:strVal val="visible"/>
                                      </p:to>
                                    </p:set>
                                    <p:animEffect transition="in" filter="fade">
                                      <p:cBhvr>
                                        <p:cTn id="95" dur="500"/>
                                        <p:tgtEl>
                                          <p:spTgt spid="26"/>
                                        </p:tgtEl>
                                      </p:cBhvr>
                                    </p:animEffect>
                                  </p:childTnLst>
                                </p:cTn>
                              </p:par>
                            </p:childTnLst>
                          </p:cTn>
                        </p:par>
                        <p:par>
                          <p:cTn id="96" fill="hold">
                            <p:stCondLst>
                              <p:cond delay="1200"/>
                            </p:stCondLst>
                            <p:childTnLst>
                              <p:par>
                                <p:cTn id="97" presetID="10" presetClass="entr" presetSubtype="0" fill="hold" grpId="0" nodeType="afterEffect">
                                  <p:stCondLst>
                                    <p:cond delay="0"/>
                                  </p:stCondLst>
                                  <p:childTnLst>
                                    <p:set>
                                      <p:cBhvr>
                                        <p:cTn id="98" dur="1" fill="hold">
                                          <p:stCondLst>
                                            <p:cond delay="0"/>
                                          </p:stCondLst>
                                        </p:cTn>
                                        <p:tgtEl>
                                          <p:spTgt spid="20"/>
                                        </p:tgtEl>
                                        <p:attrNameLst>
                                          <p:attrName>style.visibility</p:attrName>
                                        </p:attrNameLst>
                                      </p:cBhvr>
                                      <p:to>
                                        <p:strVal val="visible"/>
                                      </p:to>
                                    </p:set>
                                    <p:animEffect transition="in" filter="fade">
                                      <p:cBhvr>
                                        <p:cTn id="99" dur="500"/>
                                        <p:tgtEl>
                                          <p:spTgt spid="20"/>
                                        </p:tgtEl>
                                      </p:cBhvr>
                                    </p:animEffect>
                                  </p:childTnLst>
                                </p:cTn>
                              </p:par>
                            </p:childTnLst>
                          </p:cTn>
                        </p:par>
                        <p:par>
                          <p:cTn id="100" fill="hold">
                            <p:stCondLst>
                              <p:cond delay="1700"/>
                            </p:stCondLst>
                            <p:childTnLst>
                              <p:par>
                                <p:cTn id="101" presetID="10" presetClass="entr" presetSubtype="0" fill="hold" grpId="0"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500"/>
                                        <p:tgtEl>
                                          <p:spTgt spid="21"/>
                                        </p:tgtEl>
                                      </p:cBhvr>
                                    </p:animEffect>
                                  </p:childTnLst>
                                </p:cTn>
                              </p:par>
                            </p:childTnLst>
                          </p:cTn>
                        </p:par>
                        <p:par>
                          <p:cTn id="104" fill="hold">
                            <p:stCondLst>
                              <p:cond delay="2200"/>
                            </p:stCondLst>
                            <p:childTnLst>
                              <p:par>
                                <p:cTn id="105" presetID="10" presetClass="entr" presetSubtype="0" fill="hold" grpId="0" nodeType="afterEffect">
                                  <p:stCondLst>
                                    <p:cond delay="20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500"/>
                                        <p:tgtEl>
                                          <p:spTgt spid="22"/>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xit" presetSubtype="0" fill="hold" grpId="1" nodeType="clickEffect">
                                  <p:stCondLst>
                                    <p:cond delay="0"/>
                                  </p:stCondLst>
                                  <p:childTnLst>
                                    <p:animEffect transition="out" filter="fade">
                                      <p:cBhvr>
                                        <p:cTn id="111" dur="500"/>
                                        <p:tgtEl>
                                          <p:spTgt spid="25"/>
                                        </p:tgtEl>
                                      </p:cBhvr>
                                    </p:animEffect>
                                    <p:set>
                                      <p:cBhvr>
                                        <p:cTn id="112" dur="1" fill="hold">
                                          <p:stCondLst>
                                            <p:cond delay="499"/>
                                          </p:stCondLst>
                                        </p:cTn>
                                        <p:tgtEl>
                                          <p:spTgt spid="25"/>
                                        </p:tgtEl>
                                        <p:attrNameLst>
                                          <p:attrName>style.visibility</p:attrName>
                                        </p:attrNameLst>
                                      </p:cBhvr>
                                      <p:to>
                                        <p:strVal val="hidden"/>
                                      </p:to>
                                    </p:set>
                                  </p:childTnLst>
                                </p:cTn>
                              </p:par>
                              <p:par>
                                <p:cTn id="113" presetID="10" presetClass="exit" presetSubtype="0" fill="hold" grpId="1" nodeType="withEffect">
                                  <p:stCondLst>
                                    <p:cond delay="0"/>
                                  </p:stCondLst>
                                  <p:childTnLst>
                                    <p:animEffect transition="out" filter="fade">
                                      <p:cBhvr>
                                        <p:cTn id="114" dur="500"/>
                                        <p:tgtEl>
                                          <p:spTgt spid="20"/>
                                        </p:tgtEl>
                                      </p:cBhvr>
                                    </p:animEffect>
                                    <p:set>
                                      <p:cBhvr>
                                        <p:cTn id="115" dur="1" fill="hold">
                                          <p:stCondLst>
                                            <p:cond delay="499"/>
                                          </p:stCondLst>
                                        </p:cTn>
                                        <p:tgtEl>
                                          <p:spTgt spid="20"/>
                                        </p:tgtEl>
                                        <p:attrNameLst>
                                          <p:attrName>style.visibility</p:attrName>
                                        </p:attrNameLst>
                                      </p:cBhvr>
                                      <p:to>
                                        <p:strVal val="hidden"/>
                                      </p:to>
                                    </p:set>
                                  </p:childTnLst>
                                </p:cTn>
                              </p:par>
                              <p:par>
                                <p:cTn id="116" presetID="10" presetClass="exit" presetSubtype="0" fill="hold" grpId="1" nodeType="withEffect">
                                  <p:stCondLst>
                                    <p:cond delay="0"/>
                                  </p:stCondLst>
                                  <p:childTnLst>
                                    <p:animEffect transition="out" filter="fade">
                                      <p:cBhvr>
                                        <p:cTn id="117" dur="500"/>
                                        <p:tgtEl>
                                          <p:spTgt spid="26"/>
                                        </p:tgtEl>
                                      </p:cBhvr>
                                    </p:animEffect>
                                    <p:set>
                                      <p:cBhvr>
                                        <p:cTn id="118" dur="1" fill="hold">
                                          <p:stCondLst>
                                            <p:cond delay="499"/>
                                          </p:stCondLst>
                                        </p:cTn>
                                        <p:tgtEl>
                                          <p:spTgt spid="26"/>
                                        </p:tgtEl>
                                        <p:attrNameLst>
                                          <p:attrName>style.visibility</p:attrName>
                                        </p:attrNameLst>
                                      </p:cBhvr>
                                      <p:to>
                                        <p:strVal val="hidden"/>
                                      </p:to>
                                    </p:set>
                                  </p:childTnLst>
                                </p:cTn>
                              </p:par>
                              <p:par>
                                <p:cTn id="119" presetID="10" presetClass="exit" presetSubtype="0" fill="hold" grpId="1" nodeType="withEffect">
                                  <p:stCondLst>
                                    <p:cond delay="0"/>
                                  </p:stCondLst>
                                  <p:childTnLst>
                                    <p:animEffect transition="out" filter="fade">
                                      <p:cBhvr>
                                        <p:cTn id="120" dur="500"/>
                                        <p:tgtEl>
                                          <p:spTgt spid="21"/>
                                        </p:tgtEl>
                                      </p:cBhvr>
                                    </p:animEffect>
                                    <p:set>
                                      <p:cBhvr>
                                        <p:cTn id="121" dur="1" fill="hold">
                                          <p:stCondLst>
                                            <p:cond delay="499"/>
                                          </p:stCondLst>
                                        </p:cTn>
                                        <p:tgtEl>
                                          <p:spTgt spid="21"/>
                                        </p:tgtEl>
                                        <p:attrNameLst>
                                          <p:attrName>style.visibility</p:attrName>
                                        </p:attrNameLst>
                                      </p:cBhvr>
                                      <p:to>
                                        <p:strVal val="hidden"/>
                                      </p:to>
                                    </p:set>
                                  </p:childTnLst>
                                </p:cTn>
                              </p:par>
                              <p:par>
                                <p:cTn id="122" presetID="10" presetClass="exit" presetSubtype="0" fill="hold" grpId="1" nodeType="withEffect">
                                  <p:stCondLst>
                                    <p:cond delay="0"/>
                                  </p:stCondLst>
                                  <p:childTnLst>
                                    <p:animEffect transition="out" filter="fade">
                                      <p:cBhvr>
                                        <p:cTn id="123" dur="500"/>
                                        <p:tgtEl>
                                          <p:spTgt spid="22"/>
                                        </p:tgtEl>
                                      </p:cBhvr>
                                    </p:animEffect>
                                    <p:set>
                                      <p:cBhvr>
                                        <p:cTn id="124" dur="1" fill="hold">
                                          <p:stCondLst>
                                            <p:cond delay="499"/>
                                          </p:stCondLst>
                                        </p:cTn>
                                        <p:tgtEl>
                                          <p:spTgt spid="22"/>
                                        </p:tgtEl>
                                        <p:attrNameLst>
                                          <p:attrName>style.visibility</p:attrName>
                                        </p:attrNameLst>
                                      </p:cBhvr>
                                      <p:to>
                                        <p:strVal val="hidden"/>
                                      </p:to>
                                    </p:set>
                                  </p:childTnLst>
                                </p:cTn>
                              </p:par>
                              <p:par>
                                <p:cTn id="125" presetID="10" presetClass="exit" presetSubtype="0" fill="hold" nodeType="withEffect">
                                  <p:stCondLst>
                                    <p:cond delay="0"/>
                                  </p:stCondLst>
                                  <p:childTnLst>
                                    <p:animEffect transition="out" filter="fade">
                                      <p:cBhvr>
                                        <p:cTn id="126" dur="500"/>
                                        <p:tgtEl>
                                          <p:spTgt spid="19"/>
                                        </p:tgtEl>
                                      </p:cBhvr>
                                    </p:animEffect>
                                    <p:set>
                                      <p:cBhvr>
                                        <p:cTn id="127" dur="1" fill="hold">
                                          <p:stCondLst>
                                            <p:cond delay="499"/>
                                          </p:stCondLst>
                                        </p:cTn>
                                        <p:tgtEl>
                                          <p:spTgt spid="19"/>
                                        </p:tgtEl>
                                        <p:attrNameLst>
                                          <p:attrName>style.visibility</p:attrName>
                                        </p:attrNameLst>
                                      </p:cBhvr>
                                      <p:to>
                                        <p:strVal val="hidden"/>
                                      </p:to>
                                    </p:set>
                                  </p:childTnLst>
                                </p:cTn>
                              </p:par>
                            </p:childTnLst>
                          </p:cTn>
                        </p:par>
                        <p:par>
                          <p:cTn id="128" fill="hold">
                            <p:stCondLst>
                              <p:cond delay="500"/>
                            </p:stCondLst>
                            <p:childTnLst>
                              <p:par>
                                <p:cTn id="129" presetID="10" presetClass="entr" presetSubtype="0" fill="hold" grpId="0" nodeType="afterEffect">
                                  <p:stCondLst>
                                    <p:cond delay="0"/>
                                  </p:stCondLst>
                                  <p:childTnLst>
                                    <p:set>
                                      <p:cBhvr>
                                        <p:cTn id="130" dur="1" fill="hold">
                                          <p:stCondLst>
                                            <p:cond delay="0"/>
                                          </p:stCondLst>
                                        </p:cTn>
                                        <p:tgtEl>
                                          <p:spTgt spid="14340">
                                            <p:txEl>
                                              <p:pRg st="0" end="0"/>
                                            </p:txEl>
                                          </p:spTgt>
                                        </p:tgtEl>
                                        <p:attrNameLst>
                                          <p:attrName>style.visibility</p:attrName>
                                        </p:attrNameLst>
                                      </p:cBhvr>
                                      <p:to>
                                        <p:strVal val="visible"/>
                                      </p:to>
                                    </p:set>
                                    <p:animEffect transition="in" filter="fade">
                                      <p:cBhvr>
                                        <p:cTn id="131" dur="500"/>
                                        <p:tgtEl>
                                          <p:spTgt spid="14340">
                                            <p:txEl>
                                              <p:pRg st="0" end="0"/>
                                            </p:txEl>
                                          </p:spTgt>
                                        </p:tgtEl>
                                      </p:cBhvr>
                                    </p:animEffect>
                                  </p:childTnLst>
                                </p:cTn>
                              </p:par>
                            </p:childTnLst>
                          </p:cTn>
                        </p:par>
                      </p:childTnLst>
                    </p:cTn>
                  </p:par>
                  <p:par>
                    <p:cTn id="132" fill="hold">
                      <p:stCondLst>
                        <p:cond delay="indefinite"/>
                      </p:stCondLst>
                      <p:childTnLst>
                        <p:par>
                          <p:cTn id="133" fill="hold">
                            <p:stCondLst>
                              <p:cond delay="0"/>
                            </p:stCondLst>
                            <p:childTnLst>
                              <p:par>
                                <p:cTn id="134" presetID="10" presetClass="entr" presetSubtype="0" fill="hold" grpId="0" nodeType="clickEffect">
                                  <p:stCondLst>
                                    <p:cond delay="0"/>
                                  </p:stCondLst>
                                  <p:childTnLst>
                                    <p:set>
                                      <p:cBhvr>
                                        <p:cTn id="135" dur="1" fill="hold">
                                          <p:stCondLst>
                                            <p:cond delay="0"/>
                                          </p:stCondLst>
                                        </p:cTn>
                                        <p:tgtEl>
                                          <p:spTgt spid="14341"/>
                                        </p:tgtEl>
                                        <p:attrNameLst>
                                          <p:attrName>style.visibility</p:attrName>
                                        </p:attrNameLst>
                                      </p:cBhvr>
                                      <p:to>
                                        <p:strVal val="visible"/>
                                      </p:to>
                                    </p:set>
                                    <p:animEffect transition="in" filter="fade">
                                      <p:cBhvr>
                                        <p:cTn id="136" dur="500"/>
                                        <p:tgtEl>
                                          <p:spTgt spid="14341"/>
                                        </p:tgtEl>
                                      </p:cBhvr>
                                    </p:animEffect>
                                  </p:childTnLst>
                                </p:cTn>
                              </p:par>
                            </p:childTnLst>
                          </p:cTn>
                        </p:par>
                        <p:par>
                          <p:cTn id="137" fill="hold">
                            <p:stCondLst>
                              <p:cond delay="500"/>
                            </p:stCondLst>
                            <p:childTnLst>
                              <p:par>
                                <p:cTn id="138" presetID="26" presetClass="emph" presetSubtype="0" fill="hold" grpId="1" nodeType="afterEffect">
                                  <p:stCondLst>
                                    <p:cond delay="0"/>
                                  </p:stCondLst>
                                  <p:childTnLst>
                                    <p:animEffect transition="out" filter="fade">
                                      <p:cBhvr>
                                        <p:cTn id="139" dur="500" tmFilter="0, 0; .2, .5; .8, .5; 1, 0"/>
                                        <p:tgtEl>
                                          <p:spTgt spid="14341"/>
                                        </p:tgtEl>
                                      </p:cBhvr>
                                    </p:animEffect>
                                    <p:animScale>
                                      <p:cBhvr>
                                        <p:cTn id="140" dur="250" autoRev="1" fill="hold"/>
                                        <p:tgtEl>
                                          <p:spTgt spid="1434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P spid="14340" grpId="0" build="p"/>
      <p:bldP spid="14341" grpId="0"/>
      <p:bldP spid="14341" grpId="1"/>
      <p:bldP spid="7" grpId="0"/>
      <p:bldP spid="9" grpId="0"/>
      <p:bldP spid="10" grpId="0"/>
      <p:bldP spid="11" grpId="0"/>
      <p:bldP spid="15" grpId="0" animBg="1"/>
      <p:bldP spid="15" grpId="1" animBg="1"/>
      <p:bldP spid="15" grpId="2" animBg="1"/>
      <p:bldP spid="16" grpId="0" animBg="1"/>
      <p:bldP spid="16" grpId="1" animBg="1"/>
      <p:bldP spid="17" grpId="0" animBg="1"/>
      <p:bldP spid="17" grpId="1" animBg="1"/>
      <p:bldP spid="17" grpId="2" animBg="1"/>
      <p:bldP spid="24" grpId="0" animBg="1"/>
      <p:bldP spid="24" grpId="1" animBg="1"/>
      <p:bldP spid="24" grpId="2" animBg="1"/>
      <p:bldP spid="25" grpId="0" animBg="1"/>
      <p:bldP spid="25" grpId="1" animBg="1"/>
      <p:bldP spid="26" grpId="0" animBg="1"/>
      <p:bldP spid="26" grpId="1" animBg="1"/>
      <p:bldP spid="20" grpId="0" animBg="1"/>
      <p:bldP spid="20" grpId="1" animBg="1"/>
      <p:bldP spid="21" grpId="0" animBg="1"/>
      <p:bldP spid="21" grpId="1" animBg="1"/>
      <p:bldP spid="22" grpId="0" animBg="1"/>
      <p:bldP spid="22" grpId="1"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2"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7E09869-B390-4AE1-BD98-F2D915FFBE2C}" type="slidenum">
              <a:rPr lang="en-US" altLang="zh-TW">
                <a:solidFill>
                  <a:prstClr val="black">
                    <a:tint val="75000"/>
                  </a:prstClr>
                </a:solidFill>
              </a:rPr>
              <a:pPr>
                <a:defRPr/>
              </a:pPr>
              <a:t>33</a:t>
            </a:fld>
            <a:endParaRPr lang="en-US" altLang="zh-TW">
              <a:solidFill>
                <a:prstClr val="black">
                  <a:tint val="75000"/>
                </a:prstClr>
              </a:solidFill>
            </a:endParaRPr>
          </a:p>
        </p:txBody>
      </p:sp>
      <p:sp>
        <p:nvSpPr>
          <p:cNvPr id="14340" name="內容版面配置區 3"/>
          <p:cNvSpPr>
            <a:spLocks noGrp="1"/>
          </p:cNvSpPr>
          <p:nvPr>
            <p:ph sz="quarter" idx="4294967295"/>
          </p:nvPr>
        </p:nvSpPr>
        <p:spPr>
          <a:xfrm>
            <a:off x="467544" y="1421160"/>
            <a:ext cx="8420100" cy="477741"/>
          </a:xfrm>
        </p:spPr>
        <p:txBody>
          <a:bodyPr>
            <a:normAutofit/>
          </a:bodyPr>
          <a:lstStyle/>
          <a:p>
            <a:pPr marL="0" indent="0">
              <a:buNone/>
            </a:pPr>
            <a:r>
              <a:rPr lang="en-US" altLang="zh-TW" sz="1800" b="1" dirty="0">
                <a:latin typeface="標楷體" panose="03000509000000000000" pitchFamily="65" charset="-120"/>
                <a:ea typeface="標楷體" panose="03000509000000000000" pitchFamily="65" charset="-120"/>
              </a:rPr>
              <a:t>2.</a:t>
            </a:r>
            <a:r>
              <a:rPr lang="zh-TW" altLang="en-US" sz="1800" b="1" dirty="0">
                <a:latin typeface="標楷體" panose="03000509000000000000" pitchFamily="65" charset="-120"/>
                <a:ea typeface="標楷體" panose="03000509000000000000" pitchFamily="65" charset="-120"/>
              </a:rPr>
              <a:t>扣繳稅率</a:t>
            </a:r>
            <a:r>
              <a:rPr lang="en-US" altLang="zh-TW" sz="1800" b="1" dirty="0">
                <a:latin typeface="標楷體" panose="03000509000000000000" pitchFamily="65" charset="-120"/>
                <a:ea typeface="標楷體" panose="03000509000000000000" pitchFamily="65" charset="-120"/>
              </a:rPr>
              <a:t>:</a:t>
            </a:r>
          </a:p>
          <a:p>
            <a:pPr marL="0" indent="0">
              <a:buNone/>
            </a:pPr>
            <a:endParaRPr lang="en-US" altLang="zh-TW" sz="1800" b="1" dirty="0">
              <a:latin typeface="標楷體" panose="03000509000000000000" pitchFamily="65" charset="-120"/>
              <a:ea typeface="標楷體" panose="03000509000000000000" pitchFamily="65" charset="-120"/>
            </a:endParaRPr>
          </a:p>
          <a:p>
            <a:pPr marL="0" indent="0">
              <a:buNone/>
            </a:pPr>
            <a:endParaRPr lang="en-US" altLang="zh-TW" sz="1800" b="1" dirty="0">
              <a:latin typeface="標楷體" panose="03000509000000000000" pitchFamily="65" charset="-120"/>
              <a:ea typeface="標楷體" panose="03000509000000000000" pitchFamily="65" charset="-120"/>
            </a:endParaRPr>
          </a:p>
          <a:p>
            <a:pPr marL="273050" lvl="1" indent="0">
              <a:buNone/>
            </a:pPr>
            <a:endParaRPr lang="en-US" altLang="zh-TW" sz="1800" b="1" dirty="0">
              <a:latin typeface="標楷體" panose="03000509000000000000" pitchFamily="65" charset="-120"/>
              <a:ea typeface="標楷體" panose="03000509000000000000" pitchFamily="65" charset="-120"/>
            </a:endParaRPr>
          </a:p>
          <a:p>
            <a:pPr marL="273050" lvl="1" indent="0">
              <a:buNone/>
            </a:pPr>
            <a:endParaRPr lang="en-US" altLang="zh-TW" sz="1800" b="1" dirty="0">
              <a:latin typeface="標楷體" panose="03000509000000000000" pitchFamily="65" charset="-120"/>
              <a:ea typeface="標楷體" panose="03000509000000000000" pitchFamily="65" charset="-120"/>
            </a:endParaRPr>
          </a:p>
          <a:p>
            <a:pPr marL="273050" lvl="1" indent="0">
              <a:buNone/>
            </a:pPr>
            <a:endParaRPr lang="en-US" altLang="zh-TW" sz="1800" b="1" dirty="0">
              <a:latin typeface="標楷體" panose="03000509000000000000" pitchFamily="65" charset="-120"/>
              <a:ea typeface="標楷體" panose="03000509000000000000" pitchFamily="65" charset="-120"/>
            </a:endParaRPr>
          </a:p>
          <a:p>
            <a:pPr marL="273050" lvl="1" indent="0">
              <a:buNone/>
            </a:pPr>
            <a:endParaRPr lang="en-US" altLang="zh-TW" sz="1800" b="1" dirty="0">
              <a:latin typeface="標楷體" panose="03000509000000000000" pitchFamily="65" charset="-120"/>
              <a:ea typeface="標楷體" panose="03000509000000000000" pitchFamily="65" charset="-120"/>
            </a:endParaRPr>
          </a:p>
          <a:p>
            <a:pPr marL="273050" lvl="1" indent="0" eaLnBrk="1" hangingPunct="1">
              <a:lnSpc>
                <a:spcPct val="90000"/>
              </a:lnSpc>
              <a:buFont typeface="Arial" pitchFamily="34" charset="0"/>
              <a:buNone/>
            </a:pPr>
            <a:endParaRPr lang="zh-TW" altLang="en-US" sz="1800" b="1" dirty="0">
              <a:latin typeface="標楷體" panose="03000509000000000000" pitchFamily="65" charset="-120"/>
              <a:ea typeface="標楷體" panose="03000509000000000000" pitchFamily="65" charset="-120"/>
            </a:endParaRPr>
          </a:p>
        </p:txBody>
      </p:sp>
      <p:sp>
        <p:nvSpPr>
          <p:cNvPr id="8" name="Rectangle 36"/>
          <p:cNvSpPr>
            <a:spLocks noChangeArrowheads="1"/>
          </p:cNvSpPr>
          <p:nvPr/>
        </p:nvSpPr>
        <p:spPr bwMode="auto">
          <a:xfrm>
            <a:off x="571500" y="284490"/>
            <a:ext cx="54406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r>
              <a:rPr kumimoji="0" lang="zh-TW" altLang="en-US" sz="2800" b="1" dirty="0">
                <a:solidFill>
                  <a:schemeClr val="tx2"/>
                </a:solidFill>
                <a:latin typeface="標楷體" pitchFamily="65" charset="-120"/>
                <a:ea typeface="標楷體" pitchFamily="65" charset="-120"/>
                <a:cs typeface="BiauKai"/>
              </a:rPr>
              <a:t>外國人稅額申報</a:t>
            </a:r>
            <a:r>
              <a:rPr kumimoji="0" lang="en-US" altLang="zh-TW" sz="2800" b="1" dirty="0">
                <a:solidFill>
                  <a:schemeClr val="tx2"/>
                </a:solidFill>
                <a:latin typeface="標楷體" pitchFamily="65" charset="-120"/>
                <a:ea typeface="標楷體" pitchFamily="65" charset="-120"/>
                <a:cs typeface="BiauKai"/>
              </a:rPr>
              <a:t>):</a:t>
            </a:r>
            <a:endParaRPr kumimoji="0" lang="zh-TW" altLang="en-US" sz="2800" b="1" dirty="0">
              <a:solidFill>
                <a:schemeClr val="tx2"/>
              </a:solidFill>
              <a:latin typeface="標楷體" pitchFamily="65" charset="-120"/>
              <a:ea typeface="標楷體" pitchFamily="65" charset="-120"/>
              <a:cs typeface="BiauKai"/>
            </a:endParaRPr>
          </a:p>
        </p:txBody>
      </p:sp>
      <p:sp>
        <p:nvSpPr>
          <p:cNvPr id="6" name="內容版面配置區 2"/>
          <p:cNvSpPr txBox="1">
            <a:spLocks/>
          </p:cNvSpPr>
          <p:nvPr/>
        </p:nvSpPr>
        <p:spPr>
          <a:xfrm>
            <a:off x="1619672" y="1052736"/>
            <a:ext cx="5829300" cy="295275"/>
          </a:xfrm>
          <a:prstGeom prst="rect">
            <a:avLst/>
          </a:prstGeom>
        </p:spPr>
        <p:txBody>
          <a:bodyPr vert="horz" rtlCol="0" anchor="ctr">
            <a:normAutofit fontScale="77500" lnSpcReduction="20000"/>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lgn="ctr" fontAlgn="auto">
              <a:spcAft>
                <a:spcPts val="0"/>
              </a:spcAft>
              <a:buFont typeface="Arial" pitchFamily="34" charset="0"/>
              <a:buNone/>
            </a:pPr>
            <a:r>
              <a:rPr kumimoji="1" lang="zh-TW" altLang="en-US" sz="2000" b="1" dirty="0">
                <a:solidFill>
                  <a:srgbClr val="0000FF"/>
                </a:solidFill>
                <a:latin typeface="標楷體" pitchFamily="65" charset="-120"/>
                <a:ea typeface="標楷體" pitchFamily="65" charset="-120"/>
              </a:rPr>
              <a:t>文件及注意事項</a:t>
            </a:r>
          </a:p>
        </p:txBody>
      </p:sp>
      <p:graphicFrame>
        <p:nvGraphicFramePr>
          <p:cNvPr id="7" name="表格 6">
            <a:extLst>
              <a:ext uri="{FF2B5EF4-FFF2-40B4-BE49-F238E27FC236}">
                <a16:creationId xmlns="" xmlns:a16="http://schemas.microsoft.com/office/drawing/2014/main" id="{9B5274BC-654D-4AEB-A74E-EDC42BFE3378}"/>
              </a:ext>
            </a:extLst>
          </p:cNvPr>
          <p:cNvGraphicFramePr>
            <a:graphicFrameLocks noGrp="1"/>
          </p:cNvGraphicFramePr>
          <p:nvPr>
            <p:extLst>
              <p:ext uri="{D42A27DB-BD31-4B8C-83A1-F6EECF244321}">
                <p14:modId xmlns:p14="http://schemas.microsoft.com/office/powerpoint/2010/main" val="3571227400"/>
              </p:ext>
            </p:extLst>
          </p:nvPr>
        </p:nvGraphicFramePr>
        <p:xfrm>
          <a:off x="791579" y="2494661"/>
          <a:ext cx="7560839" cy="2720947"/>
        </p:xfrm>
        <a:graphic>
          <a:graphicData uri="http://schemas.openxmlformats.org/drawingml/2006/table">
            <a:tbl>
              <a:tblPr firstRow="1" bandRow="1">
                <a:tableStyleId>{5C22544A-7EE6-4342-B048-85BDC9FD1C3A}</a:tableStyleId>
              </a:tblPr>
              <a:tblGrid>
                <a:gridCol w="1642482">
                  <a:extLst>
                    <a:ext uri="{9D8B030D-6E8A-4147-A177-3AD203B41FA5}">
                      <a16:colId xmlns="" xmlns:a16="http://schemas.microsoft.com/office/drawing/2014/main" val="20000"/>
                    </a:ext>
                  </a:extLst>
                </a:gridCol>
                <a:gridCol w="2317958">
                  <a:extLst>
                    <a:ext uri="{9D8B030D-6E8A-4147-A177-3AD203B41FA5}">
                      <a16:colId xmlns="" xmlns:a16="http://schemas.microsoft.com/office/drawing/2014/main" val="20001"/>
                    </a:ext>
                  </a:extLst>
                </a:gridCol>
                <a:gridCol w="2042591">
                  <a:extLst>
                    <a:ext uri="{9D8B030D-6E8A-4147-A177-3AD203B41FA5}">
                      <a16:colId xmlns="" xmlns:a16="http://schemas.microsoft.com/office/drawing/2014/main" val="20002"/>
                    </a:ext>
                  </a:extLst>
                </a:gridCol>
                <a:gridCol w="1557808">
                  <a:extLst>
                    <a:ext uri="{9D8B030D-6E8A-4147-A177-3AD203B41FA5}">
                      <a16:colId xmlns="" xmlns:a16="http://schemas.microsoft.com/office/drawing/2014/main" val="20003"/>
                    </a:ext>
                  </a:extLst>
                </a:gridCol>
              </a:tblGrid>
              <a:tr h="1497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chemeClr val="tx1"/>
                          </a:solidFill>
                          <a:latin typeface="標楷體" panose="03000509000000000000" pitchFamily="65" charset="-120"/>
                          <a:ea typeface="標楷體" panose="03000509000000000000" pitchFamily="65" charset="-120"/>
                        </a:rPr>
                        <a:t>(1)</a:t>
                      </a:r>
                      <a:r>
                        <a:rPr lang="zh-TW" altLang="en-US" sz="1800" b="1" dirty="0">
                          <a:solidFill>
                            <a:schemeClr val="tx1"/>
                          </a:solidFill>
                          <a:latin typeface="標楷體" panose="03000509000000000000" pitchFamily="65" charset="-120"/>
                          <a:ea typeface="標楷體" panose="03000509000000000000" pitchFamily="65" charset="-120"/>
                        </a:rPr>
                        <a:t>薪資及</a:t>
                      </a:r>
                      <a:endParaRPr lang="en-US" altLang="zh-TW" sz="1800" b="1" dirty="0">
                        <a:solidFill>
                          <a:schemeClr val="tx1"/>
                        </a:solidFill>
                        <a:latin typeface="標楷體" panose="03000509000000000000" pitchFamily="65" charset="-120"/>
                        <a:ea typeface="標楷體" panose="03000509000000000000" pitchFamily="65"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800" b="1" dirty="0">
                          <a:solidFill>
                            <a:schemeClr val="tx1"/>
                          </a:solidFill>
                          <a:latin typeface="標楷體" panose="03000509000000000000" pitchFamily="65" charset="-120"/>
                          <a:ea typeface="標楷體" panose="03000509000000000000" pitchFamily="65" charset="-120"/>
                        </a:rPr>
                        <a:t> </a:t>
                      </a:r>
                      <a:r>
                        <a:rPr lang="zh-TW" altLang="en-US" sz="1800" b="1" dirty="0">
                          <a:solidFill>
                            <a:schemeClr val="tx1"/>
                          </a:solidFill>
                          <a:latin typeface="標楷體" panose="03000509000000000000" pitchFamily="65" charset="-120"/>
                          <a:ea typeface="標楷體" panose="03000509000000000000" pitchFamily="65" charset="-120"/>
                        </a:rPr>
                        <a:t>講座鐘點費</a:t>
                      </a:r>
                      <a:endParaRPr lang="en-US" altLang="zh-TW" sz="1800" b="1"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lang="zh-TW" altLang="en-US" sz="1600" dirty="0">
                          <a:solidFill>
                            <a:schemeClr val="tx1"/>
                          </a:solidFill>
                          <a:latin typeface="標楷體" panose="03000509000000000000" pitchFamily="65" charset="-120"/>
                          <a:ea typeface="標楷體" panose="03000509000000000000" pitchFamily="65" charset="-120"/>
                        </a:rPr>
                        <a:t>基本工資</a:t>
                      </a:r>
                      <a:r>
                        <a:rPr lang="en-US" altLang="zh-TW" sz="1600" dirty="0">
                          <a:solidFill>
                            <a:schemeClr val="tx1"/>
                          </a:solidFill>
                          <a:latin typeface="標楷體" panose="03000509000000000000" pitchFamily="65" charset="-120"/>
                          <a:ea typeface="標楷體" panose="03000509000000000000" pitchFamily="65" charset="-120"/>
                        </a:rPr>
                        <a:t>1.5</a:t>
                      </a:r>
                      <a:r>
                        <a:rPr lang="zh-TW" altLang="en-US" sz="1600" dirty="0">
                          <a:solidFill>
                            <a:schemeClr val="tx1"/>
                          </a:solidFill>
                          <a:latin typeface="標楷體" panose="03000509000000000000" pitchFamily="65" charset="-120"/>
                          <a:ea typeface="標楷體" panose="03000509000000000000" pitchFamily="65" charset="-120"/>
                        </a:rPr>
                        <a:t>倍</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200000"/>
                        </a:lnSpc>
                      </a:pPr>
                      <a:r>
                        <a:rPr lang="zh-TW" altLang="en-US" sz="1600" dirty="0">
                          <a:solidFill>
                            <a:schemeClr val="tx1"/>
                          </a:solidFill>
                          <a:latin typeface="標楷體" panose="03000509000000000000" pitchFamily="65" charset="-120"/>
                          <a:ea typeface="標楷體" panose="03000509000000000000" pitchFamily="65" charset="-120"/>
                        </a:rPr>
                        <a:t>每月薪資總額</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200000"/>
                        </a:lnSpc>
                      </a:pPr>
                      <a:r>
                        <a:rPr lang="zh-TW" altLang="en-US" dirty="0">
                          <a:solidFill>
                            <a:schemeClr val="tx1"/>
                          </a:solidFill>
                          <a:latin typeface="標楷體" panose="03000509000000000000" pitchFamily="65" charset="-120"/>
                          <a:ea typeface="標楷體" panose="03000509000000000000" pitchFamily="65" charset="-120"/>
                        </a:rPr>
                        <a:t>扣繳率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0"/>
                  </a:ext>
                </a:extLst>
              </a:tr>
              <a:tr h="185420">
                <a:tc rowSpan="2">
                  <a:txBody>
                    <a:bodyPr/>
                    <a:lstStyle/>
                    <a:p>
                      <a:pPr algn="ctr">
                        <a:lnSpc>
                          <a:spcPct val="200000"/>
                        </a:lnSpc>
                      </a:pPr>
                      <a:r>
                        <a:rPr lang="en-US" altLang="zh-TW" b="1" dirty="0">
                          <a:solidFill>
                            <a:schemeClr val="tx1"/>
                          </a:solidFill>
                          <a:latin typeface="標楷體" panose="03000509000000000000" pitchFamily="65" charset="-120"/>
                          <a:ea typeface="標楷體" panose="03000509000000000000" pitchFamily="65" charset="-120"/>
                        </a:rPr>
                        <a:t>111</a:t>
                      </a:r>
                      <a:r>
                        <a:rPr lang="zh-TW" altLang="en-US" b="1" dirty="0">
                          <a:solidFill>
                            <a:schemeClr val="tx1"/>
                          </a:solidFill>
                          <a:latin typeface="標楷體" panose="03000509000000000000" pitchFamily="65" charset="-120"/>
                          <a:ea typeface="標楷體" panose="03000509000000000000" pitchFamily="65" charset="-120"/>
                        </a:rPr>
                        <a:t>年</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kern="1200" dirty="0">
                          <a:solidFill>
                            <a:schemeClr val="tx1"/>
                          </a:solidFill>
                          <a:latin typeface="標楷體" panose="03000509000000000000" pitchFamily="65" charset="-120"/>
                          <a:ea typeface="標楷體" panose="03000509000000000000" pitchFamily="65" charset="-120"/>
                          <a:cs typeface="+mn-cs"/>
                        </a:rPr>
                        <a:t>37,875</a:t>
                      </a: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zh-TW" altLang="en-US" sz="1800" b="1" kern="1200" dirty="0">
                          <a:solidFill>
                            <a:schemeClr val="tx1"/>
                          </a:solidFill>
                          <a:latin typeface="標楷體" panose="03000509000000000000" pitchFamily="65" charset="-120"/>
                          <a:ea typeface="標楷體" panose="03000509000000000000" pitchFamily="65" charset="-120"/>
                          <a:cs typeface="+mn-cs"/>
                        </a:rPr>
                        <a:t>（基本工資為</a:t>
                      </a:r>
                      <a:r>
                        <a:rPr kumimoji="0" lang="en-US" altLang="zh-TW" sz="1800" b="1" kern="1200" dirty="0">
                          <a:solidFill>
                            <a:schemeClr val="tx1"/>
                          </a:solidFill>
                          <a:latin typeface="標楷體" panose="03000509000000000000" pitchFamily="65" charset="-120"/>
                          <a:ea typeface="標楷體" panose="03000509000000000000" pitchFamily="65" charset="-120"/>
                          <a:cs typeface="+mn-cs"/>
                        </a:rPr>
                        <a:t>25,250</a:t>
                      </a:r>
                      <a:r>
                        <a:rPr kumimoji="0" lang="zh-TW" altLang="en-US" sz="1800" b="1" kern="1200" dirty="0">
                          <a:solidFill>
                            <a:schemeClr val="tx1"/>
                          </a:solidFill>
                          <a:latin typeface="標楷體" panose="03000509000000000000" pitchFamily="65" charset="-120"/>
                          <a:ea typeface="標楷體" panose="03000509000000000000" pitchFamily="65" charset="-120"/>
                          <a:cs typeface="+mn-cs"/>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a:solidFill>
                            <a:srgbClr val="FF0000"/>
                          </a:solidFill>
                          <a:latin typeface="標楷體" panose="03000509000000000000" pitchFamily="65" charset="-120"/>
                          <a:ea typeface="標楷體" panose="03000509000000000000" pitchFamily="65" charset="-120"/>
                        </a:rPr>
                        <a:t>≦37,875</a:t>
                      </a:r>
                      <a:r>
                        <a:rPr lang="zh-TW" altLang="en-US" sz="1800" b="1" dirty="0">
                          <a:solidFill>
                            <a:srgbClr val="FF0000"/>
                          </a:solidFill>
                          <a:latin typeface="標楷體" panose="03000509000000000000" pitchFamily="65" charset="-120"/>
                          <a:ea typeface="標楷體" panose="03000509000000000000" pitchFamily="65" charset="-120"/>
                        </a:rPr>
                        <a:t>元</a:t>
                      </a:r>
                      <a:endParaRPr lang="zh-TW" altLang="en-US" dirty="0">
                        <a:solidFill>
                          <a:srgbClr val="FF0000"/>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a:solidFill>
                            <a:schemeClr val="tx2">
                              <a:lumMod val="75000"/>
                              <a:lumOff val="25000"/>
                            </a:schemeClr>
                          </a:solidFill>
                          <a:latin typeface="標楷體" panose="03000509000000000000" pitchFamily="65" charset="-120"/>
                          <a:ea typeface="標楷體" panose="03000509000000000000" pitchFamily="65" charset="-120"/>
                        </a:rPr>
                        <a:t>6%</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1"/>
                  </a:ext>
                </a:extLst>
              </a:tr>
              <a:tr h="452251">
                <a:tc vMerge="1">
                  <a:txBody>
                    <a:bodyPr/>
                    <a:lstStyle/>
                    <a:p>
                      <a:endParaRPr lang="zh-TW" altLang="en-US"/>
                    </a:p>
                  </a:txBody>
                  <a:tcPr/>
                </a:tc>
                <a:tc vMerge="1">
                  <a:txBody>
                    <a:bodyPr/>
                    <a:lstStyle/>
                    <a:p>
                      <a:endParaRPr lang="zh-TW" altLang="en-US"/>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FF0000"/>
                          </a:solidFill>
                          <a:latin typeface="標楷體" panose="03000509000000000000" pitchFamily="65" charset="-120"/>
                          <a:ea typeface="標楷體" panose="03000509000000000000" pitchFamily="65" charset="-120"/>
                        </a:rPr>
                        <a:t> </a:t>
                      </a:r>
                      <a:r>
                        <a:rPr kumimoji="0" lang="en-US" altLang="zh-TW" sz="1800" b="1" kern="1200" dirty="0">
                          <a:solidFill>
                            <a:srgbClr val="FF0000"/>
                          </a:solidFill>
                          <a:latin typeface="標楷體" panose="03000509000000000000" pitchFamily="65" charset="-120"/>
                          <a:ea typeface="標楷體" panose="03000509000000000000" pitchFamily="65" charset="-120"/>
                          <a:cs typeface="+mn-cs"/>
                        </a:rPr>
                        <a:t>&gt;37,875</a:t>
                      </a:r>
                      <a:r>
                        <a:rPr kumimoji="0" lang="zh-TW" altLang="en-US" sz="1800" b="1" kern="1200" dirty="0">
                          <a:solidFill>
                            <a:srgbClr val="FF0000"/>
                          </a:solidFill>
                          <a:latin typeface="標楷體" panose="03000509000000000000" pitchFamily="65" charset="-120"/>
                          <a:ea typeface="標楷體" panose="03000509000000000000" pitchFamily="65" charset="-120"/>
                          <a:cs typeface="+mn-cs"/>
                        </a:rPr>
                        <a:t>元</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TW" sz="1800" b="1" dirty="0">
                          <a:solidFill>
                            <a:schemeClr val="tx2">
                              <a:lumMod val="75000"/>
                              <a:lumOff val="25000"/>
                            </a:schemeClr>
                          </a:solidFill>
                          <a:latin typeface="標楷體" panose="03000509000000000000" pitchFamily="65" charset="-120"/>
                          <a:ea typeface="標楷體" panose="03000509000000000000" pitchFamily="65" charset="-120"/>
                        </a:rPr>
                        <a:t>18%</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2"/>
                  </a:ext>
                </a:extLst>
              </a:tr>
              <a:tr h="370840">
                <a:tc>
                  <a:txBody>
                    <a:bodyPr/>
                    <a:lstStyle/>
                    <a:p>
                      <a:r>
                        <a:rPr lang="en-US" altLang="zh-TW" sz="1800" b="1" dirty="0">
                          <a:latin typeface="標楷體" panose="03000509000000000000" pitchFamily="65" charset="-120"/>
                          <a:ea typeface="標楷體" panose="03000509000000000000" pitchFamily="65" charset="-120"/>
                        </a:rPr>
                        <a:t>(2)</a:t>
                      </a:r>
                      <a:r>
                        <a:rPr lang="zh-TW" altLang="en-US" sz="1800" b="1" dirty="0">
                          <a:latin typeface="標楷體" panose="03000509000000000000" pitchFamily="65" charset="-120"/>
                          <a:ea typeface="標楷體" panose="03000509000000000000" pitchFamily="65" charset="-120"/>
                        </a:rPr>
                        <a:t>演講費</a:t>
                      </a:r>
                      <a:endParaRPr lang="zh-TW" altLang="en-US" dirty="0">
                        <a:solidFill>
                          <a:srgbClr val="FF0000"/>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kumimoji="0" lang="zh-TW" altLang="en-US" sz="1800" b="1" kern="1200" dirty="0">
                          <a:solidFill>
                            <a:schemeClr val="dk1"/>
                          </a:solidFill>
                          <a:latin typeface="標楷體" panose="03000509000000000000" pitchFamily="65" charset="-120"/>
                          <a:ea typeface="標楷體" panose="03000509000000000000" pitchFamily="65" charset="-120"/>
                          <a:cs typeface="+mn-cs"/>
                        </a:rPr>
                        <a:t>每次給付金額</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algn="ct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b="1" dirty="0">
                          <a:solidFill>
                            <a:schemeClr val="tx1"/>
                          </a:solidFill>
                          <a:latin typeface="標楷體" panose="03000509000000000000" pitchFamily="65" charset="-120"/>
                          <a:ea typeface="標楷體" panose="03000509000000000000" pitchFamily="65" charset="-120"/>
                        </a:rPr>
                        <a:t>扣繳率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 xmlns:a16="http://schemas.microsoft.com/office/drawing/2014/main" val="10005"/>
                  </a:ext>
                </a:extLst>
              </a:tr>
              <a:tr h="185420">
                <a:tc rowSpan="2">
                  <a:txBody>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altLang="zh-TW" sz="1800" b="1" kern="1200" dirty="0">
                          <a:solidFill>
                            <a:schemeClr val="dk1"/>
                          </a:solidFill>
                          <a:latin typeface="標楷體" panose="03000509000000000000" pitchFamily="65" charset="-120"/>
                          <a:ea typeface="標楷體" panose="03000509000000000000" pitchFamily="65" charset="-120"/>
                          <a:cs typeface="+mn-cs"/>
                        </a:rPr>
                        <a:t>111</a:t>
                      </a:r>
                      <a:r>
                        <a:rPr kumimoji="0" lang="zh-TW" altLang="en-US" sz="1800" b="1" kern="1200" dirty="0">
                          <a:solidFill>
                            <a:schemeClr val="dk1"/>
                          </a:solidFill>
                          <a:latin typeface="標楷體" panose="03000509000000000000" pitchFamily="65" charset="-120"/>
                          <a:ea typeface="標楷體" panose="03000509000000000000" pitchFamily="65" charset="-120"/>
                          <a:cs typeface="+mn-cs"/>
                        </a:rPr>
                        <a:t>年</a:t>
                      </a:r>
                      <a:endParaRPr lang="zh-TW" altLang="en-US" b="1" dirty="0">
                        <a:solidFill>
                          <a:srgbClr val="FF0000"/>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FF0000"/>
                          </a:solidFill>
                          <a:latin typeface="標楷體" panose="03000509000000000000" pitchFamily="65" charset="-120"/>
                          <a:ea typeface="標楷體" panose="03000509000000000000" pitchFamily="65" charset="-120"/>
                        </a:rPr>
                        <a:t>≦5,000</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a:solidFill>
                            <a:schemeClr val="tx2">
                              <a:lumMod val="75000"/>
                              <a:lumOff val="25000"/>
                            </a:schemeClr>
                          </a:solidFill>
                          <a:latin typeface="標楷體" panose="03000509000000000000" pitchFamily="65" charset="-120"/>
                          <a:ea typeface="標楷體" panose="03000509000000000000" pitchFamily="65" charset="-120"/>
                        </a:rPr>
                        <a:t>免</a:t>
                      </a:r>
                      <a:r>
                        <a:rPr kumimoji="0" lang="zh-TW" altLang="en-US" sz="1800" b="1" kern="1200" dirty="0">
                          <a:solidFill>
                            <a:schemeClr val="tx2">
                              <a:lumMod val="75000"/>
                              <a:lumOff val="25000"/>
                            </a:schemeClr>
                          </a:solidFill>
                          <a:latin typeface="標楷體" panose="03000509000000000000" pitchFamily="65" charset="-120"/>
                          <a:ea typeface="標楷體" panose="03000509000000000000" pitchFamily="65" charset="-120"/>
                          <a:cs typeface="+mn-cs"/>
                        </a:rPr>
                        <a:t>扣繳</a:t>
                      </a:r>
                      <a:endParaRPr kumimoji="0" lang="en-US" altLang="zh-TW" sz="1800" b="1" kern="1200" dirty="0">
                        <a:solidFill>
                          <a:schemeClr val="tx2">
                            <a:lumMod val="75000"/>
                            <a:lumOff val="25000"/>
                          </a:schemeClr>
                        </a:solidFill>
                        <a:latin typeface="標楷體" panose="03000509000000000000" pitchFamily="65" charset="-120"/>
                        <a:ea typeface="標楷體" panose="03000509000000000000" pitchFamily="65" charset="-120"/>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6"/>
                  </a:ext>
                </a:extLst>
              </a:tr>
              <a:tr h="429867">
                <a:tc vMerge="1">
                  <a:txBody>
                    <a:bodyPr/>
                    <a:lstStyle/>
                    <a:p>
                      <a:endParaRPr lang="zh-TW" altLang="en-US"/>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rgbClr val="FF0000"/>
                          </a:solidFill>
                          <a:latin typeface="標楷體" panose="03000509000000000000" pitchFamily="65" charset="-120"/>
                          <a:ea typeface="標楷體" panose="03000509000000000000" pitchFamily="65" charset="-120"/>
                        </a:rPr>
                        <a:t>&gt;5,000</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a:solidFill>
                            <a:schemeClr val="tx2">
                              <a:lumMod val="75000"/>
                              <a:lumOff val="25000"/>
                            </a:schemeClr>
                          </a:solidFill>
                          <a:latin typeface="標楷體" panose="03000509000000000000" pitchFamily="65" charset="-120"/>
                          <a:ea typeface="標楷體" panose="03000509000000000000" pitchFamily="65" charset="-120"/>
                        </a:rPr>
                        <a:t>20%</a:t>
                      </a:r>
                      <a:endParaRPr lang="zh-TW" altLang="en-US" dirty="0">
                        <a:solidFill>
                          <a:schemeClr val="tx1"/>
                        </a:solidFill>
                        <a:latin typeface="標楷體" panose="03000509000000000000" pitchFamily="65" charset="-120"/>
                        <a:ea typeface="標楷體" panose="03000509000000000000" pitchFamily="65"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10007"/>
                  </a:ext>
                </a:extLst>
              </a:tr>
            </a:tbl>
          </a:graphicData>
        </a:graphic>
      </p:graphicFrame>
    </p:spTree>
    <p:extLst>
      <p:ext uri="{BB962C8B-B14F-4D97-AF65-F5344CB8AC3E}">
        <p14:creationId xmlns:p14="http://schemas.microsoft.com/office/powerpoint/2010/main" val="37162125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2" name="投影片編號版面配置區 5"/>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97E09869-B390-4AE1-BD98-F2D915FFBE2C}" type="slidenum">
              <a:rPr lang="en-US" altLang="zh-TW">
                <a:solidFill>
                  <a:prstClr val="black">
                    <a:tint val="75000"/>
                  </a:prstClr>
                </a:solidFill>
              </a:rPr>
              <a:pPr>
                <a:defRPr/>
              </a:pPr>
              <a:t>34</a:t>
            </a:fld>
            <a:endParaRPr lang="en-US" altLang="zh-TW">
              <a:solidFill>
                <a:prstClr val="black">
                  <a:tint val="75000"/>
                </a:prstClr>
              </a:solidFill>
            </a:endParaRPr>
          </a:p>
        </p:txBody>
      </p:sp>
      <p:sp>
        <p:nvSpPr>
          <p:cNvPr id="8" name="Rectangle 36"/>
          <p:cNvSpPr>
            <a:spLocks noChangeArrowheads="1"/>
          </p:cNvSpPr>
          <p:nvPr/>
        </p:nvSpPr>
        <p:spPr bwMode="auto">
          <a:xfrm>
            <a:off x="571500" y="284490"/>
            <a:ext cx="78889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r>
              <a:rPr kumimoji="0" lang="zh-TW" altLang="en-US" sz="2800" b="1" dirty="0">
                <a:solidFill>
                  <a:schemeClr val="tx2"/>
                </a:solidFill>
                <a:latin typeface="標楷體" pitchFamily="65" charset="-120"/>
                <a:ea typeface="標楷體" pitchFamily="65" charset="-120"/>
                <a:cs typeface="BiauKai"/>
              </a:rPr>
              <a:t>外國公司、學院稅額申報</a:t>
            </a:r>
            <a:r>
              <a:rPr kumimoji="0" lang="en-US" altLang="zh-TW" sz="2800" b="1" dirty="0">
                <a:solidFill>
                  <a:schemeClr val="tx2"/>
                </a:solidFill>
                <a:latin typeface="標楷體" pitchFamily="65" charset="-120"/>
                <a:ea typeface="標楷體" pitchFamily="65" charset="-120"/>
                <a:cs typeface="BiauKai"/>
              </a:rPr>
              <a:t>):</a:t>
            </a:r>
            <a:endParaRPr kumimoji="0" lang="zh-TW" altLang="en-US" sz="2800" b="1" dirty="0">
              <a:solidFill>
                <a:schemeClr val="tx2"/>
              </a:solidFill>
              <a:latin typeface="標楷體" pitchFamily="65" charset="-120"/>
              <a:ea typeface="標楷體" pitchFamily="65" charset="-120"/>
              <a:cs typeface="BiauKai"/>
            </a:endParaRPr>
          </a:p>
        </p:txBody>
      </p:sp>
      <p:sp>
        <p:nvSpPr>
          <p:cNvPr id="7" name="內容版面配置區 2"/>
          <p:cNvSpPr txBox="1">
            <a:spLocks/>
          </p:cNvSpPr>
          <p:nvPr/>
        </p:nvSpPr>
        <p:spPr>
          <a:xfrm>
            <a:off x="1331640" y="1378306"/>
            <a:ext cx="5829300" cy="295275"/>
          </a:xfrm>
          <a:prstGeom prst="rect">
            <a:avLst/>
          </a:prstGeom>
        </p:spPr>
        <p:txBody>
          <a:bodyPr vert="horz" rtlCol="0" anchor="ctr">
            <a:normAutofit fontScale="77500" lnSpcReduction="20000"/>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lgn="ctr" fontAlgn="auto">
              <a:spcAft>
                <a:spcPts val="0"/>
              </a:spcAft>
              <a:buFont typeface="Arial" pitchFamily="34" charset="0"/>
              <a:buNone/>
            </a:pPr>
            <a:r>
              <a:rPr kumimoji="1" lang="zh-TW" altLang="en-US" sz="2000" b="1" dirty="0">
                <a:solidFill>
                  <a:srgbClr val="0000FF"/>
                </a:solidFill>
                <a:latin typeface="標楷體" pitchFamily="65" charset="-120"/>
                <a:ea typeface="標楷體" pitchFamily="65" charset="-120"/>
              </a:rPr>
              <a:t>文件及注意事項</a:t>
            </a:r>
          </a:p>
        </p:txBody>
      </p:sp>
      <p:sp>
        <p:nvSpPr>
          <p:cNvPr id="9" name="文字方塊 8"/>
          <p:cNvSpPr txBox="1"/>
          <p:nvPr/>
        </p:nvSpPr>
        <p:spPr>
          <a:xfrm>
            <a:off x="460864" y="2162439"/>
            <a:ext cx="4587915"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3.</a:t>
            </a:r>
            <a:r>
              <a:rPr lang="zh-TW" altLang="en-US" b="1" dirty="0">
                <a:latin typeface="標楷體" panose="03000509000000000000" pitchFamily="65" charset="-120"/>
                <a:ea typeface="標楷體" panose="03000509000000000000" pitchFamily="65" charset="-120"/>
              </a:rPr>
              <a:t>匯款後三日內提供會計室之申報資料：</a:t>
            </a:r>
            <a:endParaRPr lang="en-US" altLang="zh-TW" b="1" dirty="0">
              <a:latin typeface="標楷體" panose="03000509000000000000" pitchFamily="65" charset="-120"/>
              <a:ea typeface="標楷體" panose="03000509000000000000" pitchFamily="65" charset="-120"/>
            </a:endParaRPr>
          </a:p>
        </p:txBody>
      </p:sp>
      <p:sp>
        <p:nvSpPr>
          <p:cNvPr id="10" name="文字方塊 9"/>
          <p:cNvSpPr txBox="1"/>
          <p:nvPr/>
        </p:nvSpPr>
        <p:spPr>
          <a:xfrm>
            <a:off x="431969" y="2709979"/>
            <a:ext cx="3672408"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(1)</a:t>
            </a:r>
            <a:r>
              <a:rPr lang="zh-TW" altLang="en-US" b="1" dirty="0">
                <a:latin typeface="標楷體" panose="03000509000000000000" pitchFamily="65" charset="-120"/>
                <a:ea typeface="標楷體" panose="03000509000000000000" pitchFamily="65" charset="-120"/>
              </a:rPr>
              <a:t>外國公司、學院之</a:t>
            </a:r>
            <a:r>
              <a:rPr lang="en-US" altLang="zh-TW" b="1" dirty="0">
                <a:latin typeface="標楷體" panose="03000509000000000000" pitchFamily="65" charset="-120"/>
                <a:ea typeface="標楷體" panose="03000509000000000000" pitchFamily="65" charset="-120"/>
              </a:rPr>
              <a:t>INVOICE</a:t>
            </a:r>
          </a:p>
        </p:txBody>
      </p:sp>
      <p:sp>
        <p:nvSpPr>
          <p:cNvPr id="11" name="文字方塊 10"/>
          <p:cNvSpPr txBox="1"/>
          <p:nvPr/>
        </p:nvSpPr>
        <p:spPr>
          <a:xfrm>
            <a:off x="431969" y="3175498"/>
            <a:ext cx="3672408" cy="369332"/>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(2)</a:t>
            </a:r>
            <a:r>
              <a:rPr lang="zh-TW" altLang="en-US" b="1" dirty="0">
                <a:latin typeface="標楷體" panose="03000509000000000000" pitchFamily="65" charset="-120"/>
                <a:ea typeface="標楷體" panose="03000509000000000000" pitchFamily="65" charset="-120"/>
              </a:rPr>
              <a:t>銀行匯款水單</a:t>
            </a:r>
            <a:endParaRPr lang="en-US" altLang="zh-TW" b="1" dirty="0">
              <a:latin typeface="標楷體" panose="03000509000000000000" pitchFamily="65" charset="-120"/>
              <a:ea typeface="標楷體" panose="03000509000000000000" pitchFamily="65" charset="-120"/>
            </a:endParaRPr>
          </a:p>
        </p:txBody>
      </p:sp>
      <p:sp>
        <p:nvSpPr>
          <p:cNvPr id="12" name="文字方塊 11"/>
          <p:cNvSpPr txBox="1"/>
          <p:nvPr/>
        </p:nvSpPr>
        <p:spPr>
          <a:xfrm>
            <a:off x="431969" y="3641017"/>
            <a:ext cx="4940848" cy="784830"/>
          </a:xfrm>
          <a:prstGeom prst="rect">
            <a:avLst/>
          </a:prstGeom>
          <a:noFill/>
        </p:spPr>
        <p:txBody>
          <a:bodyPr wrap="square" rtlCol="0">
            <a:spAutoFit/>
          </a:bodyPr>
          <a:lstStyle/>
          <a:p>
            <a:pPr marL="0" indent="0">
              <a:buNone/>
            </a:pPr>
            <a:r>
              <a:rPr lang="en-US" altLang="zh-TW" b="1" dirty="0">
                <a:latin typeface="標楷體" panose="03000509000000000000" pitchFamily="65" charset="-120"/>
                <a:ea typeface="標楷體" panose="03000509000000000000" pitchFamily="65" charset="-120"/>
              </a:rPr>
              <a:t>(3)</a:t>
            </a:r>
            <a:r>
              <a:rPr lang="zh-TW" altLang="en-US" b="1" dirty="0">
                <a:latin typeface="標楷體" panose="03000509000000000000" pitchFamily="65" charset="-120"/>
                <a:ea typeface="標楷體" panose="03000509000000000000" pitchFamily="65" charset="-120"/>
              </a:rPr>
              <a:t>核字單</a:t>
            </a:r>
            <a:r>
              <a:rPr lang="zh-TW" altLang="zh-TW" b="1" dirty="0">
                <a:latin typeface="標楷體" panose="03000509000000000000" pitchFamily="65" charset="-120"/>
                <a:ea typeface="標楷體" panose="03000509000000000000" pitchFamily="65" charset="-120"/>
              </a:rPr>
              <a:t>影本</a:t>
            </a:r>
            <a:r>
              <a:rPr lang="zh-TW" altLang="en-US" b="1" dirty="0">
                <a:latin typeface="標楷體" panose="03000509000000000000" pitchFamily="65" charset="-120"/>
                <a:ea typeface="標楷體" panose="03000509000000000000" pitchFamily="65" charset="-120"/>
              </a:rPr>
              <a:t>、代扣稅額收據</a:t>
            </a:r>
            <a:endParaRPr lang="en-US" altLang="zh-TW" b="1" dirty="0">
              <a:latin typeface="標楷體" panose="03000509000000000000" pitchFamily="65" charset="-120"/>
              <a:ea typeface="標楷體" panose="03000509000000000000" pitchFamily="65" charset="-120"/>
            </a:endParaRPr>
          </a:p>
          <a:p>
            <a:pPr marL="0" indent="0">
              <a:lnSpc>
                <a:spcPct val="150000"/>
              </a:lnSpc>
              <a:buNone/>
            </a:pPr>
            <a:r>
              <a:rPr lang="en-US" altLang="zh-TW" b="1"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預支匯往海外時，即應於匯款時扣下</a:t>
            </a:r>
            <a:r>
              <a:rPr lang="en-US" altLang="zh-TW" b="1" dirty="0">
                <a:latin typeface="標楷體" panose="03000509000000000000" pitchFamily="65" charset="-120"/>
                <a:ea typeface="標楷體" panose="03000509000000000000" pitchFamily="65" charset="-120"/>
              </a:rPr>
              <a:t>20%</a:t>
            </a:r>
            <a:r>
              <a:rPr lang="zh-TW" altLang="en-US" b="1" dirty="0">
                <a:latin typeface="標楷體" panose="03000509000000000000" pitchFamily="65" charset="-120"/>
                <a:ea typeface="標楷體" panose="03000509000000000000" pitchFamily="65" charset="-120"/>
              </a:rPr>
              <a:t>稅額</a:t>
            </a:r>
            <a:r>
              <a:rPr lang="en-US" altLang="zh-TW" b="1" dirty="0">
                <a:latin typeface="標楷體" panose="03000509000000000000" pitchFamily="65" charset="-120"/>
                <a:ea typeface="標楷體" panose="03000509000000000000" pitchFamily="65" charset="-120"/>
              </a:rPr>
              <a:t>)</a:t>
            </a:r>
          </a:p>
        </p:txBody>
      </p:sp>
      <p:sp>
        <p:nvSpPr>
          <p:cNvPr id="13" name="內容版面配置區 3"/>
          <p:cNvSpPr txBox="1">
            <a:spLocks/>
          </p:cNvSpPr>
          <p:nvPr/>
        </p:nvSpPr>
        <p:spPr>
          <a:xfrm>
            <a:off x="571500" y="4604055"/>
            <a:ext cx="4473784" cy="530239"/>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fontAlgn="auto">
              <a:spcAft>
                <a:spcPts val="0"/>
              </a:spcAft>
              <a:buFont typeface="Wingdings 2"/>
              <a:buNone/>
            </a:pPr>
            <a:r>
              <a:rPr lang="en-US" altLang="zh-TW" sz="1800" b="1" dirty="0">
                <a:solidFill>
                  <a:srgbClr val="FF0000"/>
                </a:solidFill>
                <a:latin typeface="標楷體" panose="03000509000000000000" pitchFamily="65" charset="-120"/>
                <a:ea typeface="標楷體" panose="03000509000000000000" pitchFamily="65" charset="-120"/>
              </a:rPr>
              <a:t>※INVOICE</a:t>
            </a:r>
            <a:r>
              <a:rPr lang="zh-TW" altLang="en-US" sz="1800" b="1" dirty="0">
                <a:solidFill>
                  <a:srgbClr val="FF0000"/>
                </a:solidFill>
                <a:latin typeface="標楷體" panose="03000509000000000000" pitchFamily="65" charset="-120"/>
                <a:ea typeface="標楷體" panose="03000509000000000000" pitchFamily="65" charset="-120"/>
              </a:rPr>
              <a:t>金額應包含稅額。</a:t>
            </a:r>
            <a:endParaRPr lang="en-US" altLang="zh-TW" sz="1800" b="1" dirty="0">
              <a:solidFill>
                <a:srgbClr val="FF0000"/>
              </a:solidFill>
              <a:latin typeface="標楷體" panose="03000509000000000000" pitchFamily="65" charset="-120"/>
              <a:ea typeface="標楷體" panose="03000509000000000000" pitchFamily="65" charset="-120"/>
            </a:endParaRPr>
          </a:p>
          <a:p>
            <a:pPr marL="273050" lvl="1" indent="0" fontAlgn="auto">
              <a:lnSpc>
                <a:spcPct val="90000"/>
              </a:lnSpc>
              <a:spcAft>
                <a:spcPts val="0"/>
              </a:spcAft>
              <a:buFont typeface="Arial" pitchFamily="34" charset="0"/>
              <a:buNone/>
            </a:pPr>
            <a:endParaRPr lang="zh-TW" altLang="en-US" sz="1800" b="1"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114903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0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13">
                                            <p:txEl>
                                              <p:pRg st="0" end="0"/>
                                            </p:txEl>
                                          </p:spTgt>
                                        </p:tgtEl>
                                        <p:attrNameLst>
                                          <p:attrName>style.visibility</p:attrName>
                                        </p:attrNameLst>
                                      </p:cBhvr>
                                      <p:to>
                                        <p:strVal val="visible"/>
                                      </p:to>
                                    </p:set>
                                    <p:animEffect transition="in" filter="fade">
                                      <p:cBhvr>
                                        <p:cTn id="26"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35</a:t>
            </a:fld>
            <a:endParaRPr lang="en-US" altLang="zh-TW" dirty="0"/>
          </a:p>
        </p:txBody>
      </p:sp>
      <p:sp>
        <p:nvSpPr>
          <p:cNvPr id="35843" name="Rectangle 6"/>
          <p:cNvSpPr>
            <a:spLocks noChangeArrowheads="1"/>
          </p:cNvSpPr>
          <p:nvPr/>
        </p:nvSpPr>
        <p:spPr bwMode="auto">
          <a:xfrm>
            <a:off x="1908175" y="3213100"/>
            <a:ext cx="457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b="1"/>
          </a:p>
        </p:txBody>
      </p:sp>
      <p:sp>
        <p:nvSpPr>
          <p:cNvPr id="35844" name="Rectangle 9"/>
          <p:cNvSpPr>
            <a:spLocks noChangeArrowheads="1"/>
          </p:cNvSpPr>
          <p:nvPr/>
        </p:nvSpPr>
        <p:spPr bwMode="auto">
          <a:xfrm>
            <a:off x="323850" y="1106488"/>
            <a:ext cx="8496300"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endParaRPr kumimoji="0" lang="en-US" altLang="zh-TW" sz="2800" b="1">
              <a:solidFill>
                <a:srgbClr val="339933"/>
              </a:solidFill>
              <a:ea typeface="微軟正黑體" pitchFamily="34" charset="-120"/>
            </a:endParaRPr>
          </a:p>
          <a:p>
            <a:pPr eaLnBrk="1" hangingPunct="1"/>
            <a:endParaRPr kumimoji="0" lang="zh-TW" altLang="en-US" sz="2800" b="1">
              <a:solidFill>
                <a:srgbClr val="339933"/>
              </a:solidFill>
              <a:ea typeface="微軟正黑體" pitchFamily="34" charset="-120"/>
            </a:endParaRPr>
          </a:p>
          <a:p>
            <a:pPr eaLnBrk="1" hangingPunct="1"/>
            <a:r>
              <a:rPr kumimoji="0" lang="zh-TW" altLang="en-US" sz="2400" b="1">
                <a:solidFill>
                  <a:srgbClr val="0000FF"/>
                </a:solidFill>
                <a:latin typeface="標楷體" pitchFamily="65" charset="-120"/>
                <a:ea typeface="微軟正黑體" pitchFamily="34" charset="-120"/>
              </a:rPr>
              <a:t>  </a:t>
            </a:r>
            <a:endParaRPr kumimoji="0" lang="zh-TW" altLang="en-US" sz="2000" b="1">
              <a:solidFill>
                <a:srgbClr val="0000FF"/>
              </a:solidFill>
              <a:latin typeface="標楷體" pitchFamily="65" charset="-120"/>
              <a:ea typeface="微軟正黑體" pitchFamily="34" charset="-120"/>
            </a:endParaRPr>
          </a:p>
        </p:txBody>
      </p:sp>
      <p:sp>
        <p:nvSpPr>
          <p:cNvPr id="6" name="圓角矩形 4"/>
          <p:cNvSpPr/>
          <p:nvPr/>
        </p:nvSpPr>
        <p:spPr>
          <a:xfrm>
            <a:off x="1160463" y="1308100"/>
            <a:ext cx="7215187" cy="4175125"/>
          </a:xfrm>
          <a:prstGeom prst="rect">
            <a:avLst/>
          </a:prstGeom>
        </p:spPr>
        <p:style>
          <a:lnRef idx="0">
            <a:scrgbClr r="0" g="0" b="0"/>
          </a:lnRef>
          <a:fillRef idx="0">
            <a:scrgbClr r="0" g="0" b="0"/>
          </a:fillRef>
          <a:effectRef idx="0">
            <a:scrgbClr r="0" g="0" b="0"/>
          </a:effectRef>
          <a:fontRef idx="minor">
            <a:schemeClr val="dk1"/>
          </a:fontRef>
        </p:style>
        <p:txBody>
          <a:bodyPr lIns="207668" tIns="0" rIns="207668" bIns="0" spcCol="1270" anchor="ctr"/>
          <a:lstStyle/>
          <a:p>
            <a:pPr defTabSz="1066800" fontAlgn="auto">
              <a:lnSpc>
                <a:spcPct val="90000"/>
              </a:lnSpc>
              <a:spcBef>
                <a:spcPts val="0"/>
              </a:spcBef>
              <a:spcAft>
                <a:spcPct val="35000"/>
              </a:spcAft>
              <a:defRPr/>
            </a:pPr>
            <a:endParaRPr kumimoji="0" lang="zh-TW" altLang="en-US" sz="2800" dirty="0">
              <a:solidFill>
                <a:schemeClr val="tx1"/>
              </a:solidFill>
              <a:latin typeface="標楷體" pitchFamily="65" charset="-120"/>
              <a:ea typeface="標楷體" pitchFamily="65" charset="-120"/>
            </a:endParaRPr>
          </a:p>
        </p:txBody>
      </p:sp>
      <p:sp>
        <p:nvSpPr>
          <p:cNvPr id="35847" name="文字方塊 11"/>
          <p:cNvSpPr txBox="1">
            <a:spLocks noChangeArrowheads="1"/>
          </p:cNvSpPr>
          <p:nvPr/>
        </p:nvSpPr>
        <p:spPr bwMode="auto">
          <a:xfrm>
            <a:off x="2051050" y="2060575"/>
            <a:ext cx="41767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a:latin typeface="Arial" pitchFamily="34" charset="0"/>
              <a:ea typeface="微軟正黑體" pitchFamily="34" charset="-120"/>
            </a:endParaRPr>
          </a:p>
          <a:p>
            <a:pPr eaLnBrk="1" hangingPunct="1">
              <a:buFontTx/>
              <a:buBlip>
                <a:blip r:embed="rId2"/>
              </a:buBlip>
            </a:pPr>
            <a:endParaRPr kumimoji="0" lang="zh-TW" altLang="en-US">
              <a:latin typeface="Arial" pitchFamily="34" charset="0"/>
              <a:ea typeface="微軟正黑體" pitchFamily="34" charset="-120"/>
            </a:endParaRPr>
          </a:p>
        </p:txBody>
      </p:sp>
      <p:sp>
        <p:nvSpPr>
          <p:cNvPr id="8" name="內容版面配置區 2"/>
          <p:cNvSpPr txBox="1">
            <a:spLocks/>
          </p:cNvSpPr>
          <p:nvPr/>
        </p:nvSpPr>
        <p:spPr>
          <a:xfrm>
            <a:off x="755650" y="2276475"/>
            <a:ext cx="7772400" cy="1657350"/>
          </a:xfrm>
          <a:prstGeom prst="rect">
            <a:avLst/>
          </a:prstGeom>
        </p:spPr>
        <p:txBody>
          <a:bodyPr/>
          <a:lstStyle/>
          <a:p>
            <a:pPr marL="342900" indent="-342900" algn="ctr" eaLnBrk="0" fontAlgn="auto" hangingPunct="0">
              <a:spcBef>
                <a:spcPct val="20000"/>
              </a:spcBef>
              <a:spcAft>
                <a:spcPts val="0"/>
              </a:spcAft>
              <a:buFont typeface="Wingdings 2" pitchFamily="18" charset="2"/>
              <a:buNone/>
              <a:defRPr/>
            </a:pPr>
            <a:endParaRPr kumimoji="0" lang="zh-TW" altLang="en-US" sz="6600" b="1" kern="0" dirty="0">
              <a:solidFill>
                <a:srgbClr val="C00000"/>
              </a:solidFill>
              <a:latin typeface="標楷體" pitchFamily="65" charset="-120"/>
              <a:ea typeface="+mn-ea"/>
            </a:endParaRPr>
          </a:p>
        </p:txBody>
      </p:sp>
      <p:sp>
        <p:nvSpPr>
          <p:cNvPr id="35849" name="文字方塊 11"/>
          <p:cNvSpPr txBox="1">
            <a:spLocks noChangeArrowheads="1"/>
          </p:cNvSpPr>
          <p:nvPr/>
        </p:nvSpPr>
        <p:spPr bwMode="auto">
          <a:xfrm>
            <a:off x="827088" y="1484313"/>
            <a:ext cx="73453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buFontTx/>
              <a:buBlip>
                <a:blip r:embed="rId2"/>
              </a:buBlip>
            </a:pPr>
            <a:endParaRPr kumimoji="0" lang="en-US" altLang="zh-TW" sz="2400" b="1">
              <a:solidFill>
                <a:srgbClr val="339933"/>
              </a:solidFill>
              <a:latin typeface="Arial" pitchFamily="34" charset="0"/>
              <a:ea typeface="微軟正黑體" pitchFamily="34" charset="-120"/>
            </a:endParaRPr>
          </a:p>
          <a:p>
            <a:pPr eaLnBrk="1" hangingPunct="1">
              <a:buFontTx/>
              <a:buBlip>
                <a:blip r:embed="rId2"/>
              </a:buBlip>
            </a:pPr>
            <a:endParaRPr kumimoji="0" lang="zh-TW" altLang="en-US" sz="2400" b="1">
              <a:solidFill>
                <a:srgbClr val="339933"/>
              </a:solidFill>
              <a:latin typeface="Arial" pitchFamily="34" charset="0"/>
              <a:ea typeface="微軟正黑體" pitchFamily="34" charset="-120"/>
            </a:endParaRPr>
          </a:p>
        </p:txBody>
      </p:sp>
      <p:sp>
        <p:nvSpPr>
          <p:cNvPr id="35850" name="Rectangle 36"/>
          <p:cNvSpPr>
            <a:spLocks noChangeArrowheads="1"/>
          </p:cNvSpPr>
          <p:nvPr/>
        </p:nvSpPr>
        <p:spPr bwMode="auto">
          <a:xfrm>
            <a:off x="571500" y="284163"/>
            <a:ext cx="5832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a:solidFill>
                  <a:schemeClr val="tx2"/>
                </a:solidFill>
                <a:latin typeface="標楷體" pitchFamily="65" charset="-120"/>
                <a:ea typeface="標楷體" pitchFamily="65" charset="-120"/>
                <a:cs typeface="BiauKai"/>
              </a:rPr>
              <a:t>其他注意事項</a:t>
            </a:r>
            <a:r>
              <a:rPr kumimoji="0" lang="en-US" altLang="zh-TW" sz="2800" b="1">
                <a:solidFill>
                  <a:schemeClr val="tx2"/>
                </a:solidFill>
                <a:latin typeface="標楷體" pitchFamily="65" charset="-120"/>
                <a:ea typeface="標楷體" pitchFamily="65" charset="-120"/>
                <a:cs typeface="BiauKai"/>
              </a:rPr>
              <a:t>(</a:t>
            </a:r>
            <a:r>
              <a:rPr kumimoji="0" lang="zh-TW" altLang="en-US" sz="2800" b="1">
                <a:solidFill>
                  <a:schemeClr val="tx2"/>
                </a:solidFill>
                <a:latin typeface="標楷體" pitchFamily="65" charset="-120"/>
                <a:ea typeface="標楷體" pitchFamily="65" charset="-120"/>
                <a:cs typeface="BiauKai"/>
              </a:rPr>
              <a:t>表單狀態說明</a:t>
            </a:r>
            <a:r>
              <a:rPr kumimoji="0" lang="en-US" altLang="zh-TW" sz="2800" b="1">
                <a:solidFill>
                  <a:schemeClr val="tx2"/>
                </a:solidFill>
                <a:latin typeface="標楷體" pitchFamily="65" charset="-120"/>
                <a:ea typeface="標楷體" pitchFamily="65" charset="-120"/>
                <a:cs typeface="BiauKai"/>
              </a:rPr>
              <a:t>):</a:t>
            </a:r>
            <a:endParaRPr kumimoji="0" lang="zh-TW" altLang="en-US" sz="2800" b="1">
              <a:solidFill>
                <a:schemeClr val="tx2"/>
              </a:solidFill>
              <a:latin typeface="標楷體" pitchFamily="65" charset="-120"/>
              <a:ea typeface="標楷體" pitchFamily="65" charset="-120"/>
              <a:cs typeface="BiauKai"/>
            </a:endParaRPr>
          </a:p>
        </p:txBody>
      </p:sp>
      <p:graphicFrame>
        <p:nvGraphicFramePr>
          <p:cNvPr id="13" name="表格 12"/>
          <p:cNvGraphicFramePr>
            <a:graphicFrameLocks noGrp="1"/>
          </p:cNvGraphicFramePr>
          <p:nvPr>
            <p:extLst>
              <p:ext uri="{D42A27DB-BD31-4B8C-83A1-F6EECF244321}">
                <p14:modId xmlns:p14="http://schemas.microsoft.com/office/powerpoint/2010/main" val="357166976"/>
              </p:ext>
            </p:extLst>
          </p:nvPr>
        </p:nvGraphicFramePr>
        <p:xfrm>
          <a:off x="845484" y="1577183"/>
          <a:ext cx="7056438" cy="3738560"/>
        </p:xfrm>
        <a:graphic>
          <a:graphicData uri="http://schemas.openxmlformats.org/drawingml/2006/table">
            <a:tbl>
              <a:tblPr firstRow="1" firstCol="1" bandRow="1">
                <a:effectLst/>
                <a:tableStyleId>{5C22544A-7EE6-4342-B048-85BDC9FD1C3A}</a:tableStyleId>
              </a:tblPr>
              <a:tblGrid>
                <a:gridCol w="2908678">
                  <a:extLst>
                    <a:ext uri="{9D8B030D-6E8A-4147-A177-3AD203B41FA5}">
                      <a16:colId xmlns="" xmlns:a16="http://schemas.microsoft.com/office/drawing/2014/main" val="20000"/>
                    </a:ext>
                  </a:extLst>
                </a:gridCol>
                <a:gridCol w="4147760">
                  <a:extLst>
                    <a:ext uri="{9D8B030D-6E8A-4147-A177-3AD203B41FA5}">
                      <a16:colId xmlns="" xmlns:a16="http://schemas.microsoft.com/office/drawing/2014/main" val="20001"/>
                    </a:ext>
                  </a:extLst>
                </a:gridCol>
              </a:tblGrid>
              <a:tr h="534080">
                <a:tc>
                  <a:txBody>
                    <a:bodyPr/>
                    <a:lstStyle/>
                    <a:p>
                      <a:pPr algn="ctr">
                        <a:spcAft>
                          <a:spcPts val="0"/>
                        </a:spcAft>
                      </a:pPr>
                      <a:r>
                        <a:rPr lang="zh-TW" sz="1800" kern="100" dirty="0">
                          <a:effectLst/>
                          <a:latin typeface="標楷體" pitchFamily="65" charset="-120"/>
                          <a:ea typeface="標楷體" pitchFamily="65" charset="-120"/>
                        </a:rPr>
                        <a:t>單位送審中</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l" rtl="0" eaLnBrk="1" latinLnBrk="0" hangingPunct="1">
                        <a:spcAft>
                          <a:spcPts val="0"/>
                        </a:spcAft>
                      </a:pPr>
                      <a:r>
                        <a:rPr kumimoji="0" lang="zh-TW" sz="1600" b="0" kern="100" dirty="0">
                          <a:solidFill>
                            <a:schemeClr val="dk1"/>
                          </a:solidFill>
                          <a:effectLst/>
                          <a:latin typeface="標楷體" pitchFamily="65" charset="-120"/>
                          <a:ea typeface="標楷體" pitchFamily="65" charset="-120"/>
                          <a:cs typeface="+mn-cs"/>
                        </a:rPr>
                        <a:t>系統申請單送出審核，單位不得再做修改。</a:t>
                      </a: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0"/>
                  </a:ext>
                </a:extLst>
              </a:tr>
              <a:tr h="534080">
                <a:tc>
                  <a:txBody>
                    <a:bodyPr/>
                    <a:lstStyle/>
                    <a:p>
                      <a:pPr algn="ctr">
                        <a:spcAft>
                          <a:spcPts val="0"/>
                        </a:spcAft>
                      </a:pPr>
                      <a:r>
                        <a:rPr lang="zh-TW" sz="1800" kern="100" dirty="0">
                          <a:effectLst/>
                          <a:latin typeface="標楷體" pitchFamily="65" charset="-120"/>
                          <a:ea typeface="標楷體" pitchFamily="65" charset="-120"/>
                        </a:rPr>
                        <a:t>會計審核中</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會計室已收到紙本申請單。</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1"/>
                  </a:ext>
                </a:extLst>
              </a:tr>
              <a:tr h="534080">
                <a:tc>
                  <a:txBody>
                    <a:bodyPr/>
                    <a:lstStyle/>
                    <a:p>
                      <a:pPr algn="ctr">
                        <a:spcAft>
                          <a:spcPts val="0"/>
                        </a:spcAft>
                      </a:pPr>
                      <a:r>
                        <a:rPr lang="zh-TW" sz="1800" kern="100" dirty="0">
                          <a:effectLst/>
                          <a:latin typeface="標楷體" pitchFamily="65" charset="-120"/>
                          <a:ea typeface="標楷體" pitchFamily="65" charset="-120"/>
                        </a:rPr>
                        <a:t>預算已確認</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會計室已審核通過跑流程之申請單。</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2"/>
                  </a:ext>
                </a:extLst>
              </a:tr>
              <a:tr h="534080">
                <a:tc>
                  <a:txBody>
                    <a:bodyPr/>
                    <a:lstStyle/>
                    <a:p>
                      <a:pPr algn="ctr">
                        <a:spcAft>
                          <a:spcPts val="0"/>
                        </a:spcAft>
                      </a:pPr>
                      <a:r>
                        <a:rPr lang="zh-TW" sz="1800" kern="100" dirty="0">
                          <a:effectLst/>
                          <a:latin typeface="標楷體" pitchFamily="65" charset="-120"/>
                          <a:ea typeface="標楷體" pitchFamily="65" charset="-120"/>
                        </a:rPr>
                        <a:t>退件</a:t>
                      </a:r>
                      <a:r>
                        <a:rPr lang="en-US" sz="1800" kern="100" dirty="0">
                          <a:effectLst/>
                          <a:latin typeface="標楷體" pitchFamily="65" charset="-120"/>
                          <a:ea typeface="標楷體" pitchFamily="65" charset="-120"/>
                        </a:rPr>
                        <a:t>(</a:t>
                      </a:r>
                      <a:r>
                        <a:rPr lang="zh-TW" sz="1800" kern="100" dirty="0">
                          <a:effectLst/>
                          <a:latin typeface="標楷體" pitchFamily="65" charset="-120"/>
                          <a:ea typeface="標楷體" pitchFamily="65" charset="-120"/>
                        </a:rPr>
                        <a:t>紙本</a:t>
                      </a:r>
                      <a:r>
                        <a:rPr lang="en-US" sz="1800" kern="100" dirty="0">
                          <a:effectLst/>
                          <a:latin typeface="標楷體" pitchFamily="65" charset="-120"/>
                          <a:ea typeface="標楷體" pitchFamily="65" charset="-120"/>
                        </a:rPr>
                        <a:t>)</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紙本申請單退件回單位。</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3"/>
                  </a:ext>
                </a:extLst>
              </a:tr>
              <a:tr h="534080">
                <a:tc>
                  <a:txBody>
                    <a:bodyPr/>
                    <a:lstStyle/>
                    <a:p>
                      <a:pPr algn="ctr">
                        <a:spcAft>
                          <a:spcPts val="0"/>
                        </a:spcAft>
                      </a:pPr>
                      <a:r>
                        <a:rPr lang="zh-TW" sz="1800" kern="100" dirty="0">
                          <a:effectLst/>
                          <a:latin typeface="標楷體" pitchFamily="65" charset="-120"/>
                          <a:ea typeface="標楷體" pitchFamily="65" charset="-120"/>
                        </a:rPr>
                        <a:t>退件</a:t>
                      </a:r>
                      <a:r>
                        <a:rPr lang="en-US" sz="1800" kern="100" dirty="0">
                          <a:effectLst/>
                          <a:latin typeface="標楷體" pitchFamily="65" charset="-120"/>
                          <a:ea typeface="標楷體" pitchFamily="65" charset="-120"/>
                        </a:rPr>
                        <a:t>(</a:t>
                      </a:r>
                      <a:r>
                        <a:rPr lang="zh-TW" sz="1800" kern="100" dirty="0">
                          <a:effectLst/>
                          <a:latin typeface="標楷體" pitchFamily="65" charset="-120"/>
                          <a:ea typeface="標楷體" pitchFamily="65" charset="-120"/>
                        </a:rPr>
                        <a:t>系統</a:t>
                      </a:r>
                      <a:r>
                        <a:rPr lang="en-US" sz="1800" kern="100" dirty="0">
                          <a:effectLst/>
                          <a:latin typeface="標楷體" pitchFamily="65" charset="-120"/>
                          <a:ea typeface="標楷體" pitchFamily="65" charset="-120"/>
                        </a:rPr>
                        <a:t>)</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系統申請單退件回單位。</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4"/>
                  </a:ext>
                </a:extLst>
              </a:tr>
              <a:tr h="534080">
                <a:tc>
                  <a:txBody>
                    <a:bodyPr/>
                    <a:lstStyle/>
                    <a:p>
                      <a:pPr algn="ctr">
                        <a:spcAft>
                          <a:spcPts val="0"/>
                        </a:spcAft>
                      </a:pPr>
                      <a:r>
                        <a:rPr lang="zh-TW" sz="1800" kern="100" dirty="0">
                          <a:effectLst/>
                          <a:latin typeface="標楷體" pitchFamily="65" charset="-120"/>
                          <a:ea typeface="標楷體" pitchFamily="65" charset="-120"/>
                        </a:rPr>
                        <a:t>已進入付款程序</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會計室立帳完成，進入付款程序。</a:t>
                      </a:r>
                      <a:endParaRPr lang="zh-TW" sz="16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5"/>
                  </a:ext>
                </a:extLst>
              </a:tr>
              <a:tr h="534080">
                <a:tc>
                  <a:txBody>
                    <a:bodyPr/>
                    <a:lstStyle/>
                    <a:p>
                      <a:pPr algn="ctr">
                        <a:spcAft>
                          <a:spcPts val="0"/>
                        </a:spcAft>
                      </a:pPr>
                      <a:r>
                        <a:rPr lang="zh-TW" sz="1800" kern="100" dirty="0">
                          <a:effectLst/>
                          <a:latin typeface="標楷體" pitchFamily="65" charset="-120"/>
                          <a:ea typeface="標楷體" pitchFamily="65" charset="-120"/>
                        </a:rPr>
                        <a:t>已完成付款</a:t>
                      </a:r>
                      <a:endParaRPr lang="zh-TW" sz="1800" kern="100" dirty="0">
                        <a:effectLst/>
                        <a:latin typeface="標楷體" pitchFamily="65" charset="-120"/>
                        <a:ea typeface="標楷體" pitchFamily="65" charset="-120"/>
                        <a:cs typeface="Times New Roman"/>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Aft>
                          <a:spcPts val="0"/>
                        </a:spcAft>
                      </a:pPr>
                      <a:r>
                        <a:rPr lang="zh-TW" sz="1600" kern="100" dirty="0">
                          <a:effectLst/>
                          <a:latin typeface="標楷體" pitchFamily="65" charset="-120"/>
                          <a:ea typeface="標楷體" pitchFamily="65" charset="-120"/>
                        </a:rPr>
                        <a:t>付款完成。</a:t>
                      </a:r>
                      <a:endParaRPr lang="en-US" altLang="zh-TW" sz="1600" kern="100" dirty="0">
                        <a:effectLst/>
                        <a:latin typeface="標楷體" pitchFamily="65" charset="-120"/>
                        <a:ea typeface="標楷體" pitchFamily="65" charset="-120"/>
                      </a:endParaRPr>
                    </a:p>
                  </a:txBody>
                  <a:tcPr marL="68577" marR="685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 xmlns:a16="http://schemas.microsoft.com/office/drawing/2014/main" val="10006"/>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6">
            <a:extLst>
              <a:ext uri="{FF2B5EF4-FFF2-40B4-BE49-F238E27FC236}">
                <a16:creationId xmlns="" xmlns:a16="http://schemas.microsoft.com/office/drawing/2014/main" id="{B29D14D5-A4B0-4E46-876B-22A41B9858D4}"/>
              </a:ext>
            </a:extLst>
          </p:cNvPr>
          <p:cNvSpPr>
            <a:spLocks noChangeArrowheads="1"/>
          </p:cNvSpPr>
          <p:nvPr/>
        </p:nvSpPr>
        <p:spPr bwMode="auto">
          <a:xfrm>
            <a:off x="771550" y="548680"/>
            <a:ext cx="81769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p>
          <a:p>
            <a:pPr eaLnBrk="1" hangingPunct="1"/>
            <a:r>
              <a:rPr kumimoji="0" lang="zh-TW" altLang="en-US" sz="2800" b="1" dirty="0">
                <a:solidFill>
                  <a:schemeClr val="tx2"/>
                </a:solidFill>
                <a:latin typeface="標楷體" pitchFamily="65" charset="-120"/>
                <a:ea typeface="標楷體" pitchFamily="65" charset="-120"/>
                <a:cs typeface="BiauKai"/>
              </a:rPr>
              <a:t>境外電商營業人</a:t>
            </a:r>
            <a:r>
              <a:rPr kumimoji="0" lang="en-US" altLang="zh-TW" sz="2800" b="1" dirty="0">
                <a:solidFill>
                  <a:schemeClr val="tx2"/>
                </a:solidFill>
                <a:latin typeface="標楷體" pitchFamily="65" charset="-120"/>
                <a:ea typeface="標楷體" pitchFamily="65" charset="-120"/>
                <a:cs typeface="BiauKai"/>
              </a:rPr>
              <a:t>109</a:t>
            </a:r>
            <a:r>
              <a:rPr kumimoji="0" lang="zh-TW" altLang="en-US" sz="2800" b="1" dirty="0">
                <a:solidFill>
                  <a:schemeClr val="tx2"/>
                </a:solidFill>
                <a:latin typeface="標楷體" pitchFamily="65" charset="-120"/>
                <a:ea typeface="標楷體" pitchFamily="65" charset="-120"/>
                <a:cs typeface="BiauKai"/>
              </a:rPr>
              <a:t>年起全面開立雲端發票</a:t>
            </a:r>
          </a:p>
        </p:txBody>
      </p:sp>
      <p:sp>
        <p:nvSpPr>
          <p:cNvPr id="3" name="文字方塊 2">
            <a:extLst>
              <a:ext uri="{FF2B5EF4-FFF2-40B4-BE49-F238E27FC236}">
                <a16:creationId xmlns="" xmlns:a16="http://schemas.microsoft.com/office/drawing/2014/main" id="{3448C67A-1691-448B-B0B9-D69537BDF83E}"/>
              </a:ext>
            </a:extLst>
          </p:cNvPr>
          <p:cNvSpPr txBox="1"/>
          <p:nvPr/>
        </p:nvSpPr>
        <p:spPr>
          <a:xfrm>
            <a:off x="771550" y="1772816"/>
            <a:ext cx="7600900" cy="2246769"/>
          </a:xfrm>
          <a:prstGeom prst="rect">
            <a:avLst/>
          </a:prstGeom>
          <a:noFill/>
        </p:spPr>
        <p:txBody>
          <a:bodyPr wrap="square" rtlCol="0">
            <a:spAutoFit/>
          </a:bodyPr>
          <a:lstStyle/>
          <a:p>
            <a:r>
              <a:rPr lang="zh-TW" altLang="en-US" sz="2800" dirty="0">
                <a:latin typeface="標楷體" panose="03000509000000000000" pitchFamily="65" charset="-120"/>
                <a:ea typeface="標楷體" panose="03000509000000000000" pitchFamily="65" charset="-120"/>
              </a:rPr>
              <a:t>依據財政部</a:t>
            </a:r>
            <a:r>
              <a:rPr lang="en-US" altLang="zh-TW" sz="2800" dirty="0">
                <a:latin typeface="標楷體" panose="03000509000000000000" pitchFamily="65" charset="-120"/>
                <a:ea typeface="標楷體" panose="03000509000000000000" pitchFamily="65" charset="-120"/>
              </a:rPr>
              <a:t>107</a:t>
            </a:r>
            <a:r>
              <a:rPr lang="zh-TW" altLang="en-US" sz="2800" dirty="0">
                <a:latin typeface="標楷體" panose="03000509000000000000" pitchFamily="65" charset="-120"/>
                <a:ea typeface="標楷體" panose="03000509000000000000" pitchFamily="65" charset="-120"/>
              </a:rPr>
              <a:t>年</a:t>
            </a:r>
            <a:r>
              <a:rPr lang="en-US" altLang="zh-TW" sz="2800" dirty="0">
                <a:latin typeface="標楷體" panose="03000509000000000000" pitchFamily="65" charset="-120"/>
                <a:ea typeface="標楷體" panose="03000509000000000000" pitchFamily="65" charset="-120"/>
              </a:rPr>
              <a:t>7</a:t>
            </a:r>
            <a:r>
              <a:rPr lang="zh-TW" altLang="en-US" sz="2800" dirty="0">
                <a:latin typeface="標楷體" panose="03000509000000000000" pitchFamily="65" charset="-120"/>
                <a:ea typeface="標楷體" panose="03000509000000000000" pitchFamily="65" charset="-120"/>
              </a:rPr>
              <a:t>月</a:t>
            </a:r>
            <a:r>
              <a:rPr lang="en-US" altLang="zh-TW" sz="2800" dirty="0">
                <a:latin typeface="標楷體" panose="03000509000000000000" pitchFamily="65" charset="-120"/>
                <a:ea typeface="標楷體" panose="03000509000000000000" pitchFamily="65" charset="-120"/>
              </a:rPr>
              <a:t>16</a:t>
            </a:r>
            <a:r>
              <a:rPr lang="zh-TW" altLang="en-US" sz="2800" dirty="0">
                <a:latin typeface="標楷體" panose="03000509000000000000" pitchFamily="65" charset="-120"/>
                <a:ea typeface="標楷體" panose="03000509000000000000" pitchFamily="65" charset="-120"/>
              </a:rPr>
              <a:t>日修正發布</a:t>
            </a:r>
            <a:r>
              <a:rPr lang="zh-TW" altLang="en-US" sz="2800" dirty="0">
                <a:latin typeface="標楷體" panose="03000509000000000000" pitchFamily="65" charset="-120"/>
                <a:ea typeface="標楷體" panose="03000509000000000000" pitchFamily="65" charset="-120"/>
                <a:hlinkClick r:id="rId2"/>
              </a:rPr>
              <a:t>統一發票使用辦法第</a:t>
            </a:r>
            <a:r>
              <a:rPr lang="en-US" altLang="zh-TW" sz="2800" dirty="0">
                <a:latin typeface="標楷體" panose="03000509000000000000" pitchFamily="65" charset="-120"/>
                <a:ea typeface="標楷體" panose="03000509000000000000" pitchFamily="65" charset="-120"/>
                <a:hlinkClick r:id="rId2"/>
              </a:rPr>
              <a:t>7</a:t>
            </a:r>
            <a:r>
              <a:rPr lang="zh-TW" altLang="en-US" sz="2800" dirty="0">
                <a:latin typeface="標楷體" panose="03000509000000000000" pitchFamily="65" charset="-120"/>
                <a:ea typeface="標楷體" panose="03000509000000000000" pitchFamily="65" charset="-120"/>
                <a:hlinkClick r:id="rId2"/>
              </a:rPr>
              <a:t>條之</a:t>
            </a:r>
            <a:r>
              <a:rPr lang="en-US" altLang="zh-TW" sz="2800" dirty="0">
                <a:latin typeface="標楷體" panose="03000509000000000000" pitchFamily="65" charset="-120"/>
                <a:ea typeface="標楷體" panose="03000509000000000000" pitchFamily="65" charset="-120"/>
                <a:hlinkClick r:id="rId2"/>
              </a:rPr>
              <a:t>1</a:t>
            </a:r>
            <a:r>
              <a:rPr lang="zh-TW" altLang="en-US" sz="2800" dirty="0">
                <a:latin typeface="標楷體" panose="03000509000000000000" pitchFamily="65" charset="-120"/>
                <a:ea typeface="標楷體" panose="03000509000000000000" pitchFamily="65" charset="-120"/>
              </a:rPr>
              <a:t>第</a:t>
            </a:r>
            <a:r>
              <a:rPr lang="en-US" altLang="zh-TW" sz="2800" dirty="0">
                <a:latin typeface="標楷體" panose="03000509000000000000" pitchFamily="65" charset="-120"/>
                <a:ea typeface="標楷體" panose="03000509000000000000" pitchFamily="65" charset="-120"/>
              </a:rPr>
              <a:t>2</a:t>
            </a:r>
            <a:r>
              <a:rPr lang="zh-TW" altLang="en-US" sz="2800" dirty="0">
                <a:latin typeface="標楷體" panose="03000509000000000000" pitchFamily="65" charset="-120"/>
                <a:ea typeface="標楷體" panose="03000509000000000000" pitchFamily="65" charset="-120"/>
              </a:rPr>
              <a:t>項規定，境外電商營業人（即外國之事業、機關、團體、組織，在中華民國境內無固定營業場所銷售電子勞務予境內自然人），自</a:t>
            </a:r>
            <a:r>
              <a:rPr lang="en-US" altLang="zh-TW" sz="2800" dirty="0">
                <a:latin typeface="標楷體" panose="03000509000000000000" pitchFamily="65" charset="-120"/>
                <a:ea typeface="標楷體" panose="03000509000000000000" pitchFamily="65" charset="-120"/>
              </a:rPr>
              <a:t>109</a:t>
            </a:r>
            <a:r>
              <a:rPr lang="zh-TW" altLang="en-US" sz="2800" dirty="0">
                <a:latin typeface="標楷體" panose="03000509000000000000" pitchFamily="65" charset="-120"/>
                <a:ea typeface="標楷體" panose="03000509000000000000" pitchFamily="65" charset="-120"/>
              </a:rPr>
              <a:t>年</a:t>
            </a:r>
            <a:r>
              <a:rPr lang="en-US" altLang="zh-TW" sz="2800" dirty="0">
                <a:latin typeface="標楷體" panose="03000509000000000000" pitchFamily="65" charset="-120"/>
                <a:ea typeface="標楷體" panose="03000509000000000000" pitchFamily="65" charset="-120"/>
              </a:rPr>
              <a:t>1</a:t>
            </a:r>
            <a:r>
              <a:rPr lang="zh-TW" altLang="en-US" sz="2800" dirty="0">
                <a:latin typeface="標楷體" panose="03000509000000000000" pitchFamily="65" charset="-120"/>
                <a:ea typeface="標楷體" panose="03000509000000000000" pitchFamily="65" charset="-120"/>
              </a:rPr>
              <a:t>月</a:t>
            </a:r>
            <a:r>
              <a:rPr lang="en-US" altLang="zh-TW" sz="2800" dirty="0">
                <a:latin typeface="標楷體" panose="03000509000000000000" pitchFamily="65" charset="-120"/>
                <a:ea typeface="標楷體" panose="03000509000000000000" pitchFamily="65" charset="-120"/>
              </a:rPr>
              <a:t>1</a:t>
            </a:r>
            <a:r>
              <a:rPr lang="zh-TW" altLang="en-US" sz="2800" dirty="0">
                <a:latin typeface="標楷體" panose="03000509000000000000" pitchFamily="65" charset="-120"/>
                <a:ea typeface="標楷體" panose="03000509000000000000" pitchFamily="65" charset="-120"/>
              </a:rPr>
              <a:t>日起應開立雲端發票。</a:t>
            </a:r>
          </a:p>
        </p:txBody>
      </p:sp>
      <p:sp>
        <p:nvSpPr>
          <p:cNvPr id="4" name="矩形 3">
            <a:extLst>
              <a:ext uri="{FF2B5EF4-FFF2-40B4-BE49-F238E27FC236}">
                <a16:creationId xmlns="" xmlns:a16="http://schemas.microsoft.com/office/drawing/2014/main" id="{A5328BF5-EBE8-4C79-B303-29AEF19DDC25}"/>
              </a:ext>
            </a:extLst>
          </p:cNvPr>
          <p:cNvSpPr/>
          <p:nvPr/>
        </p:nvSpPr>
        <p:spPr>
          <a:xfrm>
            <a:off x="1555789" y="4289614"/>
            <a:ext cx="6032421" cy="1569660"/>
          </a:xfrm>
          <a:prstGeom prst="rect">
            <a:avLst/>
          </a:prstGeom>
          <a:noFill/>
        </p:spPr>
        <p:txBody>
          <a:bodyPr wrap="none" lIns="91440" tIns="45720" rIns="91440" bIns="45720">
            <a:spAutoFit/>
          </a:bodyPr>
          <a:lstStyle/>
          <a:p>
            <a:pPr algn="ct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提醒</a:t>
            </a:r>
            <a:r>
              <a:rPr lang="en-US" altLang="zh-TW"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a:t>
            </a: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跟境外電商交易</a:t>
            </a:r>
            <a:endParaRPr lang="en-US" altLang="zh-TW"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a:p>
            <a:pPr algn="ct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需取據正式發票</a:t>
            </a:r>
            <a:endParaRPr lang="zh-TW" altLang="en-US" sz="4800" b="0" cap="none" spc="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p:txBody>
      </p:sp>
      <p:sp>
        <p:nvSpPr>
          <p:cNvPr id="5" name="投影片編號版面配置區 1">
            <a:extLst>
              <a:ext uri="{FF2B5EF4-FFF2-40B4-BE49-F238E27FC236}">
                <a16:creationId xmlns="" xmlns:a16="http://schemas.microsoft.com/office/drawing/2014/main" id="{134AD6A6-FFA7-43A0-A8D9-279FAD109087}"/>
              </a:ext>
            </a:extLst>
          </p:cNvPr>
          <p:cNvSpPr>
            <a:spLocks noGrp="1"/>
          </p:cNvSpPr>
          <p:nvPr>
            <p:ph type="sldNum" sz="quarter" idx="12"/>
          </p:nvPr>
        </p:nvSpPr>
        <p:spPr bwMode="auto">
          <a:xfrm>
            <a:off x="6614864" y="6326349"/>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36</a:t>
            </a:fld>
            <a:endParaRPr lang="en-US" altLang="zh-TW" dirty="0"/>
          </a:p>
        </p:txBody>
      </p:sp>
    </p:spTree>
    <p:extLst>
      <p:ext uri="{BB962C8B-B14F-4D97-AF65-F5344CB8AC3E}">
        <p14:creationId xmlns:p14="http://schemas.microsoft.com/office/powerpoint/2010/main" val="33727896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normAutofit/>
          </a:bodyPr>
          <a:lstStyle/>
          <a:p>
            <a:r>
              <a:rPr lang="zh-TW" altLang="en-US" sz="2400" dirty="0">
                <a:latin typeface="標楷體" panose="03000509000000000000" pitchFamily="65" charset="-120"/>
                <a:ea typeface="標楷體" panose="03000509000000000000" pitchFamily="65" charset="-120"/>
              </a:rPr>
              <a:t>取具未繳納營業稅境外公司所開立無營利事業統一編號之住宿費收據，因該公司可能涉及規避營業稅法等規定，恐有逃漏稅之嫌，其所開立之住宿收據自非屬合法憑證不得核銷。另依「支出憑證處理要點」第</a:t>
            </a:r>
            <a:r>
              <a:rPr lang="en-US" altLang="zh-TW" sz="2400" dirty="0">
                <a:latin typeface="標楷體" panose="03000509000000000000" pitchFamily="65" charset="-120"/>
                <a:ea typeface="標楷體" panose="03000509000000000000" pitchFamily="65" charset="-120"/>
              </a:rPr>
              <a:t>5</a:t>
            </a:r>
            <a:r>
              <a:rPr lang="zh-TW" altLang="en-US" sz="2400" dirty="0">
                <a:latin typeface="標楷體" panose="03000509000000000000" pitchFamily="65" charset="-120"/>
                <a:ea typeface="標楷體" panose="03000509000000000000" pitchFamily="65" charset="-120"/>
              </a:rPr>
              <a:t>點規定，收據應記明營利事業統一編號等事項，該境外公司所開立收據亦與規定不符，爰請出差同仁避免取具類似收據而無法核銷住宿費。</a:t>
            </a:r>
          </a:p>
        </p:txBody>
      </p:sp>
      <p:sp>
        <p:nvSpPr>
          <p:cNvPr id="4" name="Rectangle 36"/>
          <p:cNvSpPr>
            <a:spLocks noChangeArrowheads="1"/>
          </p:cNvSpPr>
          <p:nvPr/>
        </p:nvSpPr>
        <p:spPr bwMode="auto">
          <a:xfrm>
            <a:off x="632460" y="548680"/>
            <a:ext cx="81769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kumimoji="1">
                <a:solidFill>
                  <a:schemeClr val="tx1"/>
                </a:solidFill>
                <a:latin typeface="Cambria" pitchFamily="18" charset="0"/>
                <a:ea typeface="新細明體" pitchFamily="18" charset="-120"/>
              </a:defRPr>
            </a:lvl1pPr>
            <a:lvl2pPr marL="742950" indent="-285750" eaLnBrk="0" hangingPunct="0">
              <a:defRPr kumimoji="1">
                <a:solidFill>
                  <a:schemeClr val="tx1"/>
                </a:solidFill>
                <a:latin typeface="Cambria" pitchFamily="18" charset="0"/>
                <a:ea typeface="新細明體" pitchFamily="18" charset="-120"/>
              </a:defRPr>
            </a:lvl2pPr>
            <a:lvl3pPr marL="1143000" indent="-228600" eaLnBrk="0" hangingPunct="0">
              <a:defRPr kumimoji="1">
                <a:solidFill>
                  <a:schemeClr val="tx1"/>
                </a:solidFill>
                <a:latin typeface="Cambria" pitchFamily="18" charset="0"/>
                <a:ea typeface="新細明體" pitchFamily="18" charset="-120"/>
              </a:defRPr>
            </a:lvl3pPr>
            <a:lvl4pPr marL="1600200" indent="-228600" eaLnBrk="0" hangingPunct="0">
              <a:defRPr kumimoji="1">
                <a:solidFill>
                  <a:schemeClr val="tx1"/>
                </a:solidFill>
                <a:latin typeface="Cambria" pitchFamily="18" charset="0"/>
                <a:ea typeface="新細明體" pitchFamily="18" charset="-120"/>
              </a:defRPr>
            </a:lvl4pPr>
            <a:lvl5pPr marL="2057400" indent="-228600" eaLnBrk="0" hangingPunct="0">
              <a:defRPr kumimoji="1">
                <a:solidFill>
                  <a:schemeClr val="tx1"/>
                </a:solidFill>
                <a:latin typeface="Cambria" pitchFamily="18" charset="0"/>
                <a:ea typeface="新細明體" pitchFamily="18" charset="-120"/>
              </a:defRPr>
            </a:lvl5pPr>
            <a:lvl6pPr marL="2514600" indent="-228600" eaLnBrk="0" fontAlgn="base" hangingPunct="0">
              <a:spcBef>
                <a:spcPct val="0"/>
              </a:spcBef>
              <a:spcAft>
                <a:spcPct val="0"/>
              </a:spcAft>
              <a:defRPr kumimoji="1">
                <a:solidFill>
                  <a:schemeClr val="tx1"/>
                </a:solidFill>
                <a:latin typeface="Cambria" pitchFamily="18" charset="0"/>
                <a:ea typeface="新細明體" pitchFamily="18" charset="-120"/>
              </a:defRPr>
            </a:lvl6pPr>
            <a:lvl7pPr marL="2971800" indent="-228600" eaLnBrk="0" fontAlgn="base" hangingPunct="0">
              <a:spcBef>
                <a:spcPct val="0"/>
              </a:spcBef>
              <a:spcAft>
                <a:spcPct val="0"/>
              </a:spcAft>
              <a:defRPr kumimoji="1">
                <a:solidFill>
                  <a:schemeClr val="tx1"/>
                </a:solidFill>
                <a:latin typeface="Cambria" pitchFamily="18" charset="0"/>
                <a:ea typeface="新細明體" pitchFamily="18" charset="-120"/>
              </a:defRPr>
            </a:lvl7pPr>
            <a:lvl8pPr marL="3429000" indent="-228600" eaLnBrk="0" fontAlgn="base" hangingPunct="0">
              <a:spcBef>
                <a:spcPct val="0"/>
              </a:spcBef>
              <a:spcAft>
                <a:spcPct val="0"/>
              </a:spcAft>
              <a:defRPr kumimoji="1">
                <a:solidFill>
                  <a:schemeClr val="tx1"/>
                </a:solidFill>
                <a:latin typeface="Cambria" pitchFamily="18" charset="0"/>
                <a:ea typeface="新細明體" pitchFamily="18" charset="-120"/>
              </a:defRPr>
            </a:lvl8pPr>
            <a:lvl9pPr marL="3886200" indent="-228600" eaLnBrk="0" fontAlgn="base" hangingPunct="0">
              <a:spcBef>
                <a:spcPct val="0"/>
              </a:spcBef>
              <a:spcAft>
                <a:spcPct val="0"/>
              </a:spcAft>
              <a:defRPr kumimoji="1">
                <a:solidFill>
                  <a:schemeClr val="tx1"/>
                </a:solidFill>
                <a:latin typeface="Cambria" pitchFamily="18" charset="0"/>
                <a:ea typeface="新細明體" pitchFamily="18" charset="-120"/>
              </a:defRPr>
            </a:lvl9pPr>
          </a:lstStyle>
          <a:p>
            <a:pPr eaLnBrk="1" hangingPunct="1"/>
            <a:r>
              <a:rPr kumimoji="0" lang="zh-TW" altLang="en-US" sz="2800" b="1" dirty="0">
                <a:solidFill>
                  <a:schemeClr val="tx2"/>
                </a:solidFill>
                <a:latin typeface="標楷體" pitchFamily="65" charset="-120"/>
                <a:ea typeface="標楷體" pitchFamily="65" charset="-120"/>
                <a:cs typeface="BiauKai"/>
              </a:rPr>
              <a:t>其他注意事項</a:t>
            </a:r>
            <a:r>
              <a:rPr kumimoji="0" lang="en-US" altLang="zh-TW" sz="2800" b="1" dirty="0">
                <a:solidFill>
                  <a:schemeClr val="tx2"/>
                </a:solidFill>
                <a:latin typeface="標楷體" pitchFamily="65" charset="-120"/>
                <a:ea typeface="標楷體" pitchFamily="65" charset="-120"/>
                <a:cs typeface="BiauKai"/>
              </a:rPr>
              <a:t>(</a:t>
            </a:r>
            <a:r>
              <a:rPr kumimoji="0" lang="zh-TW" altLang="en-US" sz="2800" b="1" dirty="0">
                <a:solidFill>
                  <a:schemeClr val="tx2"/>
                </a:solidFill>
                <a:latin typeface="標楷體" pitchFamily="65" charset="-120"/>
                <a:ea typeface="標楷體" pitchFamily="65" charset="-120"/>
                <a:cs typeface="BiauKai"/>
              </a:rPr>
              <a:t>取具未繳納營業稅境外公司收據</a:t>
            </a:r>
            <a:r>
              <a:rPr kumimoji="0" lang="en-US" altLang="zh-TW" sz="2800" b="1" dirty="0">
                <a:solidFill>
                  <a:schemeClr val="tx2"/>
                </a:solidFill>
                <a:latin typeface="標楷體" pitchFamily="65" charset="-120"/>
                <a:ea typeface="標楷體" pitchFamily="65" charset="-120"/>
                <a:cs typeface="BiauKai"/>
              </a:rPr>
              <a:t>):</a:t>
            </a:r>
            <a:endParaRPr kumimoji="0" lang="zh-TW" altLang="en-US" sz="2800" b="1" dirty="0">
              <a:solidFill>
                <a:schemeClr val="tx2"/>
              </a:solidFill>
              <a:latin typeface="標楷體" pitchFamily="65" charset="-120"/>
              <a:ea typeface="標楷體" pitchFamily="65" charset="-120"/>
              <a:cs typeface="BiauKai"/>
            </a:endParaRPr>
          </a:p>
        </p:txBody>
      </p:sp>
      <p:sp>
        <p:nvSpPr>
          <p:cNvPr id="6" name="投影片編號版面配置區 1"/>
          <p:cNvSpPr>
            <a:spLocks noGrp="1"/>
          </p:cNvSpPr>
          <p:nvPr>
            <p:ph type="sldNum" sz="quarter" idx="12"/>
          </p:nvPr>
        </p:nvSpPr>
        <p:spPr bwMode="auto">
          <a:xfrm>
            <a:off x="6614864" y="6326349"/>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37</a:t>
            </a:fld>
            <a:endParaRPr lang="en-US" altLang="zh-TW" dirty="0"/>
          </a:p>
        </p:txBody>
      </p:sp>
      <p:sp>
        <p:nvSpPr>
          <p:cNvPr id="5" name="矩形 4"/>
          <p:cNvSpPr/>
          <p:nvPr/>
        </p:nvSpPr>
        <p:spPr>
          <a:xfrm>
            <a:off x="1555789" y="4581128"/>
            <a:ext cx="6032421" cy="1569660"/>
          </a:xfrm>
          <a:prstGeom prst="rect">
            <a:avLst/>
          </a:prstGeom>
          <a:noFill/>
        </p:spPr>
        <p:txBody>
          <a:bodyPr wrap="none" lIns="91440" tIns="45720" rIns="91440" bIns="45720">
            <a:spAutoFit/>
          </a:bodyPr>
          <a:lstStyle/>
          <a:p>
            <a:pPr algn="ct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提醒</a:t>
            </a:r>
            <a:r>
              <a:rPr lang="en-US" altLang="zh-TW" sz="4800" dirty="0" smtClean="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a:t>
            </a:r>
            <a:r>
              <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跟境外電商交易</a:t>
            </a:r>
            <a:endParaRPr lang="en-US" altLang="zh-TW"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a:p>
            <a:pPr algn="ctr"/>
            <a:r>
              <a:rPr lang="zh-TW" altLang="en-US" sz="480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rPr>
              <a:t>需取據正式發票</a:t>
            </a:r>
            <a:endParaRPr lang="zh-TW" altLang="en-US" sz="4800" dirty="0">
              <a:ln w="0"/>
              <a:solidFill>
                <a:schemeClr val="accent1"/>
              </a:solidFill>
              <a:effectLst>
                <a:outerShdw blurRad="38100" dist="25400" dir="5400000" algn="ctr" rotWithShape="0">
                  <a:srgbClr val="6E747A">
                    <a:alpha val="43000"/>
                  </a:srgbClr>
                </a:outerShdw>
              </a:effectLst>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8804064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38</a:t>
            </a:fld>
            <a:endParaRPr lang="en-US" altLang="zh-TW" dirty="0"/>
          </a:p>
        </p:txBody>
      </p:sp>
      <p:sp>
        <p:nvSpPr>
          <p:cNvPr id="7" name="內容版面配置區 5"/>
          <p:cNvSpPr>
            <a:spLocks noGrp="1"/>
          </p:cNvSpPr>
          <p:nvPr>
            <p:ph idx="1"/>
          </p:nvPr>
        </p:nvSpPr>
        <p:spPr>
          <a:xfrm>
            <a:off x="107504" y="1484784"/>
            <a:ext cx="8229600" cy="4525963"/>
          </a:xfrm>
          <a:noFill/>
        </p:spPr>
        <p:txBody>
          <a:bodyPr>
            <a:normAutofit/>
          </a:bodyPr>
          <a:lstStyle/>
          <a:p>
            <a:pPr marL="514350" indent="-514350">
              <a:buClrTx/>
              <a:buSzPct val="100000"/>
              <a:buFont typeface="+mj-lt"/>
              <a:buAutoNum type="arabicParenR"/>
            </a:pPr>
            <a:r>
              <a:rPr lang="zh-TW" altLang="en-US" sz="2600" dirty="0">
                <a:latin typeface="標楷體" panose="03000509000000000000" pitchFamily="65" charset="-120"/>
                <a:ea typeface="標楷體" panose="03000509000000000000" pitchFamily="65" charset="-120"/>
              </a:rPr>
              <a:t>安裝條碼字型</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本校首頁→資訊服務→網路服務平台→ 校務行政系統</a:t>
            </a:r>
            <a:r>
              <a:rPr lang="en-US" altLang="zh-TW" sz="1400" dirty="0">
                <a:latin typeface="標楷體" panose="03000509000000000000" pitchFamily="65" charset="-120"/>
                <a:ea typeface="標楷體" panose="03000509000000000000" pitchFamily="65" charset="-120"/>
              </a:rPr>
              <a:t>-</a:t>
            </a:r>
            <a:r>
              <a:rPr lang="zh-TW" altLang="en-US" sz="1400" dirty="0">
                <a:latin typeface="標楷體" panose="03000509000000000000" pitchFamily="65" charset="-120"/>
                <a:ea typeface="標楷體" panose="03000509000000000000" pitchFamily="65" charset="-120"/>
              </a:rPr>
              <a:t>統一條碼字型</a:t>
            </a:r>
            <a:r>
              <a:rPr lang="en-US" altLang="zh-TW" sz="1400" dirty="0">
                <a:latin typeface="標楷體" panose="03000509000000000000" pitchFamily="65" charset="-120"/>
                <a:ea typeface="標楷體" panose="03000509000000000000" pitchFamily="65" charset="-120"/>
              </a:rPr>
              <a:t>)</a:t>
            </a:r>
          </a:p>
          <a:p>
            <a:pPr marL="514350" indent="-514350">
              <a:buClrTx/>
              <a:buSzPct val="100000"/>
              <a:buFont typeface="+mj-lt"/>
              <a:buAutoNum type="arabicParenR"/>
            </a:pPr>
            <a:r>
              <a:rPr lang="zh-TW" altLang="en-US" sz="2600" dirty="0">
                <a:latin typeface="標楷體" panose="03000509000000000000" pitchFamily="65" charset="-120"/>
                <a:ea typeface="標楷體" panose="03000509000000000000" pitchFamily="65" charset="-120"/>
              </a:rPr>
              <a:t>黏貼憑證用紙</a:t>
            </a:r>
            <a:endParaRPr lang="en-US" altLang="zh-TW" sz="2600" dirty="0">
              <a:latin typeface="標楷體" panose="03000509000000000000" pitchFamily="65" charset="-120"/>
              <a:ea typeface="標楷體" panose="03000509000000000000" pitchFamily="65" charset="-120"/>
            </a:endParaRPr>
          </a:p>
          <a:p>
            <a:pPr>
              <a:defRPr/>
            </a:pPr>
            <a:r>
              <a:rPr lang="zh-TW" altLang="en-US" sz="2000" dirty="0">
                <a:latin typeface="標楷體" panose="03000509000000000000" pitchFamily="65" charset="-120"/>
                <a:ea typeface="標楷體" panose="03000509000000000000" pitchFamily="65" charset="-120"/>
              </a:rPr>
              <a:t>用途說明要改</a:t>
            </a:r>
            <a:endParaRPr lang="en-US" altLang="zh-TW" sz="2000" dirty="0">
              <a:latin typeface="標楷體" panose="03000509000000000000" pitchFamily="65" charset="-120"/>
              <a:ea typeface="標楷體" panose="03000509000000000000" pitchFamily="65" charset="-120"/>
            </a:endParaRPr>
          </a:p>
          <a:p>
            <a:pPr>
              <a:defRPr/>
            </a:pPr>
            <a:r>
              <a:rPr lang="zh-TW" altLang="en-US" sz="2000" dirty="0">
                <a:latin typeface="標楷體" panose="03000509000000000000" pitchFamily="65" charset="-120"/>
                <a:ea typeface="標楷體" panose="03000509000000000000" pitchFamily="65" charset="-120"/>
              </a:rPr>
              <a:t>依受款人順序貼上發票</a:t>
            </a:r>
            <a:endParaRPr lang="en-US" altLang="zh-TW" sz="2000" dirty="0">
              <a:latin typeface="標楷體" panose="03000509000000000000" pitchFamily="65" charset="-120"/>
              <a:ea typeface="標楷體" panose="03000509000000000000" pitchFamily="65" charset="-120"/>
            </a:endParaRPr>
          </a:p>
          <a:p>
            <a:pPr>
              <a:defRPr/>
            </a:pPr>
            <a:r>
              <a:rPr lang="zh-TW" altLang="en-US" sz="2000" dirty="0">
                <a:latin typeface="標楷體" panose="03000509000000000000" pitchFamily="65" charset="-120"/>
                <a:ea typeface="標楷體" panose="03000509000000000000" pitchFamily="65" charset="-120"/>
              </a:rPr>
              <a:t>蓋章並押日期</a:t>
            </a:r>
            <a:r>
              <a:rPr lang="en-US" altLang="zh-TW" sz="2000" dirty="0">
                <a:latin typeface="標楷體" panose="03000509000000000000" pitchFamily="65" charset="-120"/>
                <a:ea typeface="標楷體" panose="03000509000000000000" pitchFamily="65" charset="-120"/>
              </a:rPr>
              <a:t>(</a:t>
            </a:r>
            <a:r>
              <a:rPr lang="zh-TW" altLang="en-US" sz="2000" dirty="0">
                <a:latin typeface="標楷體" panose="03000509000000000000" pitchFamily="65" charset="-120"/>
                <a:ea typeface="標楷體" panose="03000509000000000000" pitchFamily="65" charset="-120"/>
              </a:rPr>
              <a:t>每位</a:t>
            </a:r>
            <a:r>
              <a:rPr lang="en-US" altLang="zh-TW" sz="2000" dirty="0">
                <a:latin typeface="標楷體" panose="03000509000000000000" pitchFamily="65" charset="-120"/>
                <a:ea typeface="標楷體" panose="03000509000000000000" pitchFamily="65" charset="-120"/>
              </a:rPr>
              <a:t>)</a:t>
            </a:r>
          </a:p>
        </p:txBody>
      </p:sp>
      <p:pic>
        <p:nvPicPr>
          <p:cNvPr id="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 b="8657"/>
          <a:stretch/>
        </p:blipFill>
        <p:spPr bwMode="auto">
          <a:xfrm>
            <a:off x="3275855" y="2365119"/>
            <a:ext cx="5692755" cy="42761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矩形 8"/>
          <p:cNvSpPr/>
          <p:nvPr/>
        </p:nvSpPr>
        <p:spPr>
          <a:xfrm>
            <a:off x="6994489" y="2312876"/>
            <a:ext cx="2135921" cy="3600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p:cNvSpPr/>
          <p:nvPr/>
        </p:nvSpPr>
        <p:spPr>
          <a:xfrm>
            <a:off x="6808370" y="4028483"/>
            <a:ext cx="2160240" cy="68667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標題 2"/>
          <p:cNvSpPr>
            <a:spLocks noGrp="1"/>
          </p:cNvSpPr>
          <p:nvPr>
            <p:ph type="title"/>
          </p:nvPr>
        </p:nvSpPr>
        <p:spPr>
          <a:xfrm>
            <a:off x="457200" y="274638"/>
            <a:ext cx="8229600" cy="1143000"/>
          </a:xfrm>
        </p:spPr>
        <p:txBody>
          <a:bodyPr>
            <a:normAutofit/>
          </a:bodyPr>
          <a:lstStyle/>
          <a:p>
            <a:r>
              <a:rPr lang="zh-TW" altLang="en-US" b="1" dirty="0">
                <a:latin typeface="標楷體" panose="03000509000000000000" pitchFamily="65" charset="-120"/>
                <a:ea typeface="標楷體" panose="03000509000000000000" pitchFamily="65" charset="-120"/>
              </a:rPr>
              <a:t>宣導事項</a:t>
            </a:r>
            <a:endParaRPr lang="zh-TW" altLang="en-US" dirty="0"/>
          </a:p>
        </p:txBody>
      </p:sp>
      <p:sp>
        <p:nvSpPr>
          <p:cNvPr id="12" name="矩形 11"/>
          <p:cNvSpPr/>
          <p:nvPr/>
        </p:nvSpPr>
        <p:spPr>
          <a:xfrm>
            <a:off x="3259637" y="5085285"/>
            <a:ext cx="2520280" cy="144016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13" name="群組 12"/>
          <p:cNvGrpSpPr/>
          <p:nvPr/>
        </p:nvGrpSpPr>
        <p:grpSpPr>
          <a:xfrm>
            <a:off x="264645" y="4443201"/>
            <a:ext cx="8568952" cy="2259769"/>
            <a:chOff x="235301" y="4503183"/>
            <a:chExt cx="8568952" cy="2259769"/>
          </a:xfrm>
        </p:grpSpPr>
        <p:grpSp>
          <p:nvGrpSpPr>
            <p:cNvPr id="14" name="群組 13"/>
            <p:cNvGrpSpPr/>
            <p:nvPr/>
          </p:nvGrpSpPr>
          <p:grpSpPr>
            <a:xfrm>
              <a:off x="235301" y="4846121"/>
              <a:ext cx="8568952" cy="1916831"/>
              <a:chOff x="432568" y="4941168"/>
              <a:chExt cx="8258175" cy="1571625"/>
            </a:xfrm>
          </p:grpSpPr>
          <p:pic>
            <p:nvPicPr>
              <p:cNvPr id="1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568" y="4941168"/>
                <a:ext cx="8258175"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7" name="直線接點 16"/>
              <p:cNvCxnSpPr/>
              <p:nvPr/>
            </p:nvCxnSpPr>
            <p:spPr>
              <a:xfrm>
                <a:off x="5191607" y="6244006"/>
                <a:ext cx="145450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15" name="直線單箭頭接點 14"/>
            <p:cNvCxnSpPr/>
            <p:nvPr/>
          </p:nvCxnSpPr>
          <p:spPr>
            <a:xfrm flipV="1">
              <a:off x="5173435" y="4503183"/>
              <a:ext cx="1634935" cy="180613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78717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
                                  </p:stCondLst>
                                  <p:childTnLst>
                                    <p:set>
                                      <p:cBhvr>
                                        <p:cTn id="9" dur="1" fill="hold">
                                          <p:stCondLst>
                                            <p:cond delay="0"/>
                                          </p:stCondLst>
                                        </p:cTn>
                                        <p:tgtEl>
                                          <p:spTgt spid="7">
                                            <p:txEl>
                                              <p:pRg st="0" end="0"/>
                                            </p:txEl>
                                          </p:spTgt>
                                        </p:tgtEl>
                                        <p:attrNameLst>
                                          <p:attrName>style.visibility</p:attrName>
                                        </p:attrNameLst>
                                      </p:cBhvr>
                                      <p:to>
                                        <p:strVal val="visible"/>
                                      </p:to>
                                    </p:set>
                                  </p:childTnLst>
                                </p:cTn>
                              </p:par>
                            </p:childTnLst>
                          </p:cTn>
                        </p:par>
                        <p:par>
                          <p:cTn id="10" fill="hold">
                            <p:stCondLst>
                              <p:cond delay="100"/>
                            </p:stCondLst>
                            <p:childTnLst>
                              <p:par>
                                <p:cTn id="11" presetID="1"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7">
                                            <p:txEl>
                                              <p:pRg st="3" end="3"/>
                                            </p:txEl>
                                          </p:spTgt>
                                        </p:tgtEl>
                                        <p:attrNameLst>
                                          <p:attrName>style.visibility</p:attrName>
                                        </p:attrNameLst>
                                      </p:cBhvr>
                                      <p:to>
                                        <p:strVal val="visible"/>
                                      </p:to>
                                    </p:set>
                                  </p:childTnLst>
                                </p:cTn>
                              </p:par>
                              <p:par>
                                <p:cTn id="33" presetID="1" presetClass="exit" presetSubtype="0" fill="hold" nodeType="withEffect">
                                  <p:stCondLst>
                                    <p:cond delay="0"/>
                                  </p:stCondLst>
                                  <p:childTnLst>
                                    <p:set>
                                      <p:cBhvr>
                                        <p:cTn id="34" dur="1" fill="hold">
                                          <p:stCondLst>
                                            <p:cond delay="0"/>
                                          </p:stCondLst>
                                        </p:cTn>
                                        <p:tgtEl>
                                          <p:spTgt spid="13"/>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4" end="4"/>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標題 1"/>
          <p:cNvSpPr>
            <a:spLocks noGrp="1"/>
          </p:cNvSpPr>
          <p:nvPr>
            <p:ph type="title"/>
          </p:nvPr>
        </p:nvSpPr>
        <p:spPr>
          <a:xfrm>
            <a:off x="457200" y="274638"/>
            <a:ext cx="8229600" cy="1143000"/>
          </a:xfrm>
        </p:spPr>
        <p:txBody>
          <a:bodyPr>
            <a:normAutofit/>
          </a:bodyPr>
          <a:lstStyle/>
          <a:p>
            <a:r>
              <a:rPr lang="zh-TW" altLang="en-US" sz="3100" b="1" dirty="0"/>
              <a:t>教育部及所屬機關</a:t>
            </a:r>
            <a:r>
              <a:rPr lang="en-US" altLang="zh-TW" sz="3100" b="1" dirty="0"/>
              <a:t>(</a:t>
            </a:r>
            <a:r>
              <a:rPr lang="zh-TW" altLang="en-US" sz="3100" b="1" dirty="0"/>
              <a:t>構</a:t>
            </a:r>
            <a:r>
              <a:rPr lang="en-US" altLang="zh-TW" sz="3100" b="1" dirty="0"/>
              <a:t>)</a:t>
            </a:r>
            <a:r>
              <a:rPr lang="zh-TW" altLang="en-US" sz="3100" b="1" dirty="0"/>
              <a:t>辦理各類會議講習訓練與研討（習）會管理要點</a:t>
            </a:r>
            <a:endParaRPr lang="zh-TW" altLang="en-US" sz="3100" dirty="0"/>
          </a:p>
        </p:txBody>
      </p:sp>
      <p:sp>
        <p:nvSpPr>
          <p:cNvPr id="4"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smtClean="0"/>
              <a:pPr>
                <a:defRPr/>
              </a:pPr>
              <a:t>39</a:t>
            </a:fld>
            <a:endParaRPr lang="en-US" altLang="zh-TW" dirty="0"/>
          </a:p>
        </p:txBody>
      </p:sp>
      <p:sp>
        <p:nvSpPr>
          <p:cNvPr id="8" name="內容版面配置區 2">
            <a:extLst>
              <a:ext uri="{FF2B5EF4-FFF2-40B4-BE49-F238E27FC236}">
                <a16:creationId xmlns="" xmlns:a16="http://schemas.microsoft.com/office/drawing/2014/main" id="{BB08109E-203B-4004-BFA9-518783DFBED2}"/>
              </a:ext>
            </a:extLst>
          </p:cNvPr>
          <p:cNvSpPr>
            <a:spLocks noGrp="1"/>
          </p:cNvSpPr>
          <p:nvPr>
            <p:ph idx="1"/>
          </p:nvPr>
        </p:nvSpPr>
        <p:spPr>
          <a:xfrm>
            <a:off x="457200" y="1600200"/>
            <a:ext cx="8229600" cy="4525963"/>
          </a:xfrm>
        </p:spPr>
        <p:txBody>
          <a:bodyPr>
            <a:normAutofit fontScale="47500" lnSpcReduction="20000"/>
          </a:bodyPr>
          <a:lstStyle/>
          <a:p>
            <a:pPr marL="0" indent="0">
              <a:lnSpc>
                <a:spcPct val="120000"/>
              </a:lnSpc>
              <a:buNone/>
            </a:pPr>
            <a:r>
              <a:rPr lang="zh-TW" altLang="en-US" dirty="0">
                <a:latin typeface="標楷體" panose="03000509000000000000" pitchFamily="65" charset="-120"/>
                <a:ea typeface="標楷體" panose="03000509000000000000" pitchFamily="65" charset="-120"/>
              </a:rPr>
              <a:t>公告說明：</a:t>
            </a:r>
          </a:p>
          <a:p>
            <a:pPr marL="0" indent="0">
              <a:lnSpc>
                <a:spcPct val="120000"/>
              </a:lnSpc>
              <a:buNone/>
            </a:pPr>
            <a:r>
              <a:rPr lang="zh-TW" altLang="en-US" dirty="0">
                <a:latin typeface="標楷體" panose="03000509000000000000" pitchFamily="65" charset="-120"/>
                <a:ea typeface="標楷體" panose="03000509000000000000" pitchFamily="65" charset="-120"/>
              </a:rPr>
              <a:t>一、教育部修定「教育部及所屬機關</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構</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辦理各類會議講習訓練與研討（習）會管理要點」，請各單位依修正後規定辦理。</a:t>
            </a:r>
          </a:p>
          <a:p>
            <a:pPr marL="0" indent="0">
              <a:lnSpc>
                <a:spcPct val="120000"/>
              </a:lnSpc>
              <a:buNone/>
            </a:pPr>
            <a:r>
              <a:rPr lang="zh-TW" altLang="en-US" dirty="0">
                <a:latin typeface="標楷體" panose="03000509000000000000" pitchFamily="65" charset="-120"/>
                <a:ea typeface="標楷體" panose="03000509000000000000" pitchFamily="65" charset="-120"/>
              </a:rPr>
              <a:t>二、請各位同仁特別留意修正後要點第六條規定</a:t>
            </a:r>
            <a:r>
              <a:rPr lang="en-US" altLang="zh-TW" dirty="0">
                <a:latin typeface="標楷體" panose="03000509000000000000" pitchFamily="65" charset="-120"/>
                <a:ea typeface="標楷體" panose="03000509000000000000" pitchFamily="65" charset="-120"/>
              </a:rPr>
              <a:t>:</a:t>
            </a:r>
          </a:p>
          <a:p>
            <a:pPr marL="0" indent="0">
              <a:lnSpc>
                <a:spcPct val="120000"/>
              </a:lnSpc>
              <a:buNone/>
            </a:pPr>
            <a:r>
              <a:rPr lang="zh-TW" altLang="en-US" dirty="0">
                <a:latin typeface="標楷體" panose="03000509000000000000" pitchFamily="65" charset="-120"/>
                <a:ea typeface="標楷體" panose="03000509000000000000" pitchFamily="65" charset="-120"/>
              </a:rPr>
              <a:t>辦理各類會議、講習、訓練及研討（習）會，所需經費應依預定議程覈實編列，膳宿費編列上限規定如下：</a:t>
            </a:r>
          </a:p>
          <a:p>
            <a:pPr marL="0" indent="0">
              <a:lnSpc>
                <a:spcPct val="120000"/>
              </a:lnSpc>
              <a:buNone/>
            </a:pPr>
            <a:r>
              <a:rPr lang="zh-TW" altLang="en-US" dirty="0">
                <a:latin typeface="標楷體" panose="03000509000000000000" pitchFamily="65" charset="-120"/>
                <a:ea typeface="標楷體" panose="03000509000000000000" pitchFamily="65" charset="-120"/>
              </a:rPr>
              <a:t>（一）參加對象為機關（構）人員者，每人每日膳費新臺幣（以下同</a:t>
            </a:r>
            <a:r>
              <a:rPr lang="zh-TW" altLang="en-US" b="1" dirty="0">
                <a:latin typeface="標楷體" panose="03000509000000000000" pitchFamily="65" charset="-120"/>
                <a:ea typeface="標楷體" panose="03000509000000000000" pitchFamily="65" charset="-120"/>
              </a:rPr>
              <a:t>）三百元</a:t>
            </a:r>
            <a:r>
              <a:rPr lang="zh-TW" altLang="en-US" dirty="0">
                <a:latin typeface="標楷體" panose="03000509000000000000" pitchFamily="65" charset="-120"/>
                <a:ea typeface="標楷體" panose="03000509000000000000" pitchFamily="65" charset="-120"/>
              </a:rPr>
              <a:t>，午、晚餐每餐單價於</a:t>
            </a:r>
            <a:r>
              <a:rPr lang="zh-TW" altLang="en-US" b="1" dirty="0">
                <a:solidFill>
                  <a:srgbClr val="FF0000"/>
                </a:solidFill>
                <a:latin typeface="標楷體" panose="03000509000000000000" pitchFamily="65" charset="-120"/>
                <a:ea typeface="標楷體" panose="03000509000000000000" pitchFamily="65" charset="-120"/>
              </a:rPr>
              <a:t>一百元</a:t>
            </a:r>
            <a:r>
              <a:rPr lang="zh-TW" altLang="en-US" dirty="0">
                <a:latin typeface="標楷體" panose="03000509000000000000" pitchFamily="65" charset="-120"/>
                <a:ea typeface="標楷體" panose="03000509000000000000" pitchFamily="65" charset="-120"/>
              </a:rPr>
              <a:t>範圍內供應，辦理期程第一天（包括一日活動）不提供早餐，其一日膳費以</a:t>
            </a:r>
            <a:r>
              <a:rPr lang="zh-TW" altLang="en-US" b="1" dirty="0">
                <a:latin typeface="標楷體" panose="03000509000000000000" pitchFamily="65" charset="-120"/>
                <a:ea typeface="標楷體" panose="03000509000000000000" pitchFamily="65" charset="-120"/>
              </a:rPr>
              <a:t>二百四十元</a:t>
            </a:r>
            <a:r>
              <a:rPr lang="zh-TW" altLang="en-US" dirty="0">
                <a:latin typeface="標楷體" panose="03000509000000000000" pitchFamily="65" charset="-120"/>
                <a:ea typeface="標楷體" panose="03000509000000000000" pitchFamily="65" charset="-120"/>
              </a:rPr>
              <a:t>為基準編列；住宿費依據國內出差旅費報支要點規定辦理。</a:t>
            </a:r>
            <a:endParaRPr lang="en-US" altLang="zh-TW" dirty="0">
              <a:latin typeface="標楷體" panose="03000509000000000000" pitchFamily="65" charset="-120"/>
              <a:ea typeface="標楷體" panose="03000509000000000000" pitchFamily="65" charset="-120"/>
            </a:endParaRPr>
          </a:p>
          <a:p>
            <a:pPr marL="0" indent="0">
              <a:lnSpc>
                <a:spcPct val="120000"/>
              </a:lnSpc>
              <a:buNone/>
            </a:pPr>
            <a:r>
              <a:rPr lang="zh-TW" altLang="en-US" dirty="0">
                <a:latin typeface="標楷體" panose="03000509000000000000" pitchFamily="65" charset="-120"/>
                <a:ea typeface="標楷體" panose="03000509000000000000" pitchFamily="65" charset="-120"/>
              </a:rPr>
              <a:t>（二）應業務需要辦理，且參加對象主要為機關（構）以外之人士者，每人每日膳費</a:t>
            </a:r>
            <a:r>
              <a:rPr lang="zh-TW" altLang="en-US" b="1" dirty="0">
                <a:latin typeface="標楷體" panose="03000509000000000000" pitchFamily="65" charset="-120"/>
                <a:ea typeface="標楷體" panose="03000509000000000000" pitchFamily="65" charset="-120"/>
              </a:rPr>
              <a:t>五百元</a:t>
            </a:r>
            <a:r>
              <a:rPr lang="zh-TW" altLang="en-US" dirty="0">
                <a:latin typeface="標楷體" panose="03000509000000000000" pitchFamily="65" charset="-120"/>
                <a:ea typeface="標楷體" panose="03000509000000000000" pitchFamily="65" charset="-120"/>
              </a:rPr>
              <a:t>；每日住宿費比照國內出差旅費報支要點規定薦任級以下人員基準辦理。</a:t>
            </a:r>
          </a:p>
          <a:p>
            <a:pPr marL="0" indent="0">
              <a:lnSpc>
                <a:spcPct val="120000"/>
              </a:lnSpc>
              <a:buNone/>
            </a:pPr>
            <a:r>
              <a:rPr lang="zh-TW" altLang="en-US" dirty="0">
                <a:latin typeface="標楷體" panose="03000509000000000000" pitchFamily="65" charset="-120"/>
                <a:ea typeface="標楷體" panose="03000509000000000000" pitchFamily="65" charset="-120"/>
              </a:rPr>
              <a:t>（三）辦理國際性會議、研討會（不包括講習、訓練及研習），</a:t>
            </a:r>
            <a:r>
              <a:rPr lang="zh-TW" altLang="en-US" b="1" dirty="0">
                <a:latin typeface="標楷體" panose="03000509000000000000" pitchFamily="65" charset="-120"/>
                <a:ea typeface="標楷體" panose="03000509000000000000" pitchFamily="65" charset="-120"/>
              </a:rPr>
              <a:t>每人每日膳費一千元</a:t>
            </a:r>
            <a:r>
              <a:rPr lang="zh-TW" altLang="en-US" dirty="0">
                <a:latin typeface="標楷體" panose="03000509000000000000" pitchFamily="65" charset="-120"/>
                <a:ea typeface="標楷體" panose="03000509000000000000" pitchFamily="65" charset="-120"/>
              </a:rPr>
              <a:t>；</a:t>
            </a:r>
            <a:r>
              <a:rPr lang="zh-TW" altLang="en-US" b="1" dirty="0">
                <a:latin typeface="標楷體" panose="03000509000000000000" pitchFamily="65" charset="-120"/>
                <a:ea typeface="標楷體" panose="03000509000000000000" pitchFamily="65" charset="-120"/>
              </a:rPr>
              <a:t>每日住宿費為二千元</a:t>
            </a:r>
            <a:r>
              <a:rPr lang="zh-TW" altLang="en-US" dirty="0">
                <a:latin typeface="標楷體" panose="03000509000000000000" pitchFamily="65" charset="-120"/>
                <a:ea typeface="標楷體" panose="03000509000000000000" pitchFamily="65" charset="-120"/>
              </a:rPr>
              <a:t>。但外賓每日住宿費為四千元。如於膳宿費以外，再支給外賓其他酬勞者，其支付用總額不得超出行政院所定各機關聘請國外顧問、專家及學者來臺工作期間支付費用最高標準表規定。</a:t>
            </a:r>
          </a:p>
          <a:p>
            <a:endParaRPr lang="en-US" altLang="zh-TW" dirty="0">
              <a:latin typeface="標楷體" panose="03000509000000000000" pitchFamily="65" charset="-120"/>
              <a:ea typeface="標楷體" panose="03000509000000000000" pitchFamily="65" charset="-120"/>
            </a:endParaRPr>
          </a:p>
          <a:p>
            <a:r>
              <a:rPr lang="en-US" altLang="zh-TW" dirty="0">
                <a:latin typeface="標楷體" panose="03000509000000000000" pitchFamily="65" charset="-120"/>
                <a:ea typeface="標楷體" panose="03000509000000000000" pitchFamily="65" charset="-120"/>
                <a:hlinkClick r:id="rId2"/>
              </a:rPr>
              <a:t>https://edu.law.moe.gov.tw/LawContent.aspx?id=FL043029</a:t>
            </a:r>
            <a:endParaRPr lang="en-US" altLang="zh-TW" dirty="0">
              <a:latin typeface="標楷體" panose="03000509000000000000" pitchFamily="65" charset="-120"/>
              <a:ea typeface="標楷體" panose="03000509000000000000" pitchFamily="65" charset="-120"/>
            </a:endParaRPr>
          </a:p>
          <a:p>
            <a:endParaRPr lang="zh-TW" alt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9313902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rtlCol="0">
            <a:normAutofit/>
          </a:bodyPr>
          <a:lstStyle/>
          <a:p>
            <a:pPr marL="0" indent="0" eaLnBrk="1" fontAlgn="auto" hangingPunct="1">
              <a:spcAft>
                <a:spcPts val="0"/>
              </a:spcAft>
              <a:buFont typeface="Wingdings 2"/>
              <a:buNone/>
              <a:defRPr/>
            </a:pPr>
            <a:r>
              <a:rPr kumimoji="1" lang="zh-TW" altLang="en-US" dirty="0">
                <a:solidFill>
                  <a:srgbClr val="3366FF"/>
                </a:solidFill>
              </a:rPr>
              <a:t>        </a:t>
            </a:r>
            <a:endParaRPr kumimoji="1" lang="en-US" altLang="zh-TW" dirty="0">
              <a:solidFill>
                <a:srgbClr val="3366FF"/>
              </a:solidFill>
            </a:endParaRPr>
          </a:p>
          <a:p>
            <a:pPr eaLnBrk="1" fontAlgn="auto" hangingPunct="1">
              <a:spcAft>
                <a:spcPts val="0"/>
              </a:spcAft>
              <a:buFont typeface="Wingdings 2"/>
              <a:buChar char=""/>
              <a:defRPr/>
            </a:pPr>
            <a:endParaRPr kumimoji="1" lang="en-US" altLang="zh-TW" dirty="0">
              <a:solidFill>
                <a:srgbClr val="3366FF"/>
              </a:solidFill>
            </a:endParaRPr>
          </a:p>
          <a:p>
            <a:pPr marL="0" indent="0" algn="ctr" eaLnBrk="1" fontAlgn="auto" hangingPunct="1">
              <a:spcAft>
                <a:spcPts val="0"/>
              </a:spcAft>
              <a:buFont typeface="Wingdings 2"/>
              <a:buNone/>
              <a:defRPr/>
            </a:pPr>
            <a:r>
              <a:rPr lang="en-US" altLang="zh-TW" sz="4800" b="1" kern="10" dirty="0">
                <a:solidFill>
                  <a:srgbClr val="0070C0"/>
                </a:solidFill>
                <a:effectLst>
                  <a:outerShdw dist="45791" dir="2021404" algn="ctr" rotWithShape="0">
                    <a:srgbClr val="B2B2B2">
                      <a:alpha val="79999"/>
                    </a:srgbClr>
                  </a:outerShdw>
                </a:effectLst>
                <a:latin typeface="Times New Roman" pitchFamily="18" charset="0"/>
                <a:ea typeface="Cambria Math" pitchFamily="18" charset="0"/>
                <a:cs typeface="Times New Roman" pitchFamily="18" charset="0"/>
              </a:rPr>
              <a:t>Q&amp;A</a:t>
            </a:r>
          </a:p>
          <a:p>
            <a:pPr marL="0" indent="0" algn="ctr" eaLnBrk="1" fontAlgn="auto" hangingPunct="1">
              <a:spcAft>
                <a:spcPts val="0"/>
              </a:spcAft>
              <a:buFont typeface="Wingdings 2"/>
              <a:buNone/>
              <a:defRPr/>
            </a:pPr>
            <a:endParaRPr lang="zh-TW" altLang="en-US" sz="4800" b="1" kern="10" dirty="0">
              <a:solidFill>
                <a:srgbClr val="0070C0"/>
              </a:solidFill>
              <a:effectLst>
                <a:outerShdw dist="45791" dir="2021404" algn="ctr" rotWithShape="0">
                  <a:srgbClr val="B2B2B2">
                    <a:alpha val="79999"/>
                  </a:srgbClr>
                </a:outerShdw>
              </a:effectLst>
              <a:latin typeface="標楷體"/>
              <a:ea typeface="標楷體"/>
            </a:endParaRPr>
          </a:p>
        </p:txBody>
      </p:sp>
      <p:sp>
        <p:nvSpPr>
          <p:cNvPr id="4"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40</a:t>
            </a:fld>
            <a:endParaRPr lang="en-US" altLang="zh-TW"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274638"/>
            <a:ext cx="8229600" cy="778098"/>
          </a:xfrm>
        </p:spPr>
        <p:txBody>
          <a:bodyPr/>
          <a:lstStyle/>
          <a:p>
            <a:pPr eaLnBrk="1" hangingPunct="1"/>
            <a:r>
              <a:rPr lang="en-US" altLang="zh-TW" dirty="0"/>
              <a:t>Q&amp;A</a:t>
            </a:r>
            <a:endParaRPr lang="zh-TW" altLang="en-US" dirty="0"/>
          </a:p>
        </p:txBody>
      </p:sp>
      <p:graphicFrame>
        <p:nvGraphicFramePr>
          <p:cNvPr id="2" name="表格 1"/>
          <p:cNvGraphicFramePr>
            <a:graphicFrameLocks noGrp="1"/>
          </p:cNvGraphicFramePr>
          <p:nvPr>
            <p:extLst>
              <p:ext uri="{D42A27DB-BD31-4B8C-83A1-F6EECF244321}">
                <p14:modId xmlns:p14="http://schemas.microsoft.com/office/powerpoint/2010/main" val="4174632263"/>
              </p:ext>
            </p:extLst>
          </p:nvPr>
        </p:nvGraphicFramePr>
        <p:xfrm>
          <a:off x="539552" y="1124744"/>
          <a:ext cx="8136903" cy="5061260"/>
        </p:xfrm>
        <a:graphic>
          <a:graphicData uri="http://schemas.openxmlformats.org/drawingml/2006/table">
            <a:tbl>
              <a:tblPr/>
              <a:tblGrid>
                <a:gridCol w="2232248">
                  <a:extLst>
                    <a:ext uri="{9D8B030D-6E8A-4147-A177-3AD203B41FA5}">
                      <a16:colId xmlns="" xmlns:a16="http://schemas.microsoft.com/office/drawing/2014/main" val="20000"/>
                    </a:ext>
                  </a:extLst>
                </a:gridCol>
                <a:gridCol w="5904655">
                  <a:extLst>
                    <a:ext uri="{9D8B030D-6E8A-4147-A177-3AD203B41FA5}">
                      <a16:colId xmlns="" xmlns:a16="http://schemas.microsoft.com/office/drawing/2014/main" val="20001"/>
                    </a:ext>
                  </a:extLst>
                </a:gridCol>
              </a:tblGrid>
              <a:tr h="129403">
                <a:tc>
                  <a:txBody>
                    <a:bodyPr/>
                    <a:lstStyle/>
                    <a:p>
                      <a:pPr algn="ctr" rtl="0" fontAlgn="ctr"/>
                      <a:r>
                        <a:rPr lang="zh-TW" altLang="en-US" sz="1400" dirty="0">
                          <a:effectLst/>
                          <a:latin typeface="標楷體" panose="03000509000000000000" pitchFamily="65" charset="-120"/>
                          <a:ea typeface="標楷體" panose="03000509000000000000" pitchFamily="65" charset="-120"/>
                        </a:rPr>
                        <a:t>提問</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tc>
                  <a:txBody>
                    <a:bodyPr/>
                    <a:lstStyle/>
                    <a:p>
                      <a:pPr algn="ctr" rtl="0" fontAlgn="t"/>
                      <a:r>
                        <a:rPr lang="zh-TW" altLang="en-US" sz="1400">
                          <a:effectLst/>
                          <a:latin typeface="標楷體" panose="03000509000000000000" pitchFamily="65" charset="-120"/>
                          <a:ea typeface="標楷體" panose="03000509000000000000" pitchFamily="65" charset="-120"/>
                        </a:rPr>
                        <a:t>回覆</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extLst>
                  <a:ext uri="{0D108BD9-81ED-4DB2-BD59-A6C34878D82A}">
                    <a16:rowId xmlns="" xmlns:a16="http://schemas.microsoft.com/office/drawing/2014/main" val="10000"/>
                  </a:ext>
                </a:extLst>
              </a:tr>
              <a:tr h="470271">
                <a:tc>
                  <a:txBody>
                    <a:bodyPr/>
                    <a:lstStyle/>
                    <a:p>
                      <a:pPr algn="l" rtl="0" fontAlgn="ctr"/>
                      <a:r>
                        <a:rPr lang="zh-TW" altLang="en-US" sz="1400" dirty="0">
                          <a:effectLst/>
                          <a:latin typeface="標楷體" panose="03000509000000000000" pitchFamily="65" charset="-120"/>
                          <a:ea typeface="標楷體" panose="03000509000000000000" pitchFamily="65" charset="-120"/>
                        </a:rPr>
                        <a:t>發票應索取二聯式或三聯式</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algn="l" rtl="0" fontAlgn="t"/>
                      <a:r>
                        <a:rPr lang="zh-TW" altLang="en-US" sz="1400">
                          <a:effectLst/>
                          <a:latin typeface="標楷體" panose="03000509000000000000" pitchFamily="65" charset="-120"/>
                          <a:ea typeface="標楷體" panose="03000509000000000000" pitchFamily="65" charset="-120"/>
                        </a:rPr>
                        <a:t>學校並非營利單位，營業稅無需扣抵，所以索取二聯式即可，若廠商只有三聯式的發票，核銷時需將第二聯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扣抵聯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及第三聯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存根聯</a:t>
                      </a:r>
                      <a:r>
                        <a:rPr lang="en-US" altLang="zh-TW" sz="1400">
                          <a:effectLst/>
                          <a:latin typeface="標楷體" panose="03000509000000000000" pitchFamily="65" charset="-120"/>
                          <a:ea typeface="標楷體" panose="03000509000000000000" pitchFamily="65" charset="-120"/>
                        </a:rPr>
                        <a:t>)</a:t>
                      </a:r>
                      <a:r>
                        <a:rPr lang="zh-TW" altLang="en-US" sz="1400">
                          <a:effectLst/>
                          <a:latin typeface="標楷體" panose="03000509000000000000" pitchFamily="65" charset="-120"/>
                          <a:ea typeface="標楷體" panose="03000509000000000000" pitchFamily="65" charset="-120"/>
                        </a:rPr>
                        <a:t>一併黏貼核銷。</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1"/>
                  </a:ext>
                </a:extLst>
              </a:tr>
              <a:tr h="356648">
                <a:tc>
                  <a:txBody>
                    <a:bodyPr/>
                    <a:lstStyle/>
                    <a:p>
                      <a:pPr rtl="0" fontAlgn="ctr"/>
                      <a:r>
                        <a:rPr lang="zh-TW" altLang="en-US" sz="1400" dirty="0">
                          <a:effectLst/>
                          <a:latin typeface="標楷體" panose="03000509000000000000" pitchFamily="65" charset="-120"/>
                          <a:ea typeface="標楷體" panose="03000509000000000000" pitchFamily="65" charset="-120"/>
                        </a:rPr>
                        <a:t>國內旅費、交通費何時需檢附差旅單</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b"/>
                      <a:r>
                        <a:rPr lang="zh-TW" altLang="en-US" sz="1400" dirty="0">
                          <a:effectLst/>
                          <a:latin typeface="標楷體" panose="03000509000000000000" pitchFamily="65" charset="-120"/>
                          <a:ea typeface="標楷體" panose="03000509000000000000" pitchFamily="65" charset="-120"/>
                        </a:rPr>
                        <a:t>本校教職員、學生或雇傭人員因公出差需填出差旅費報告表，不須檢附者為</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如學生去校外參訪、競賽的遊覽車資、非為校內人員之交通費</a:t>
                      </a:r>
                      <a:r>
                        <a:rPr lang="en-US" altLang="zh-TW" sz="1400" dirty="0">
                          <a:effectLst/>
                          <a:latin typeface="標楷體" panose="03000509000000000000" pitchFamily="65" charset="-120"/>
                          <a:ea typeface="標楷體" panose="03000509000000000000" pitchFamily="65" charset="-120"/>
                        </a:rPr>
                        <a:t>)</a:t>
                      </a:r>
                      <a:endParaRPr lang="zh-TW" altLang="en-US" sz="1400" dirty="0">
                        <a:effectLst/>
                        <a:latin typeface="標楷體" panose="03000509000000000000" pitchFamily="65" charset="-120"/>
                        <a:ea typeface="標楷體" panose="03000509000000000000" pitchFamily="65" charset="-120"/>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2"/>
                  </a:ext>
                </a:extLst>
              </a:tr>
              <a:tr h="658289">
                <a:tc>
                  <a:txBody>
                    <a:bodyPr/>
                    <a:lstStyle/>
                    <a:p>
                      <a:pPr rtl="0" fontAlgn="ctr"/>
                      <a:r>
                        <a:rPr lang="zh-TW" altLang="en-US" sz="1400" dirty="0">
                          <a:effectLst/>
                          <a:latin typeface="標楷體" panose="03000509000000000000" pitchFamily="65" charset="-120"/>
                          <a:ea typeface="標楷體" panose="03000509000000000000" pitchFamily="65" charset="-120"/>
                        </a:rPr>
                        <a:t>高教深耕計畫校內人員鐘點費，計算標準</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zh-TW" altLang="en-US" sz="1400" dirty="0">
                          <a:effectLst/>
                          <a:latin typeface="標楷體" panose="03000509000000000000" pitchFamily="65" charset="-120"/>
                          <a:ea typeface="標楷體" panose="03000509000000000000" pitchFamily="65" charset="-120"/>
                        </a:rPr>
                        <a:t>依照教務處「弘光科技大學教師授課鐘點計算準則」專、兼任及職等區分。</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3"/>
                  </a:ext>
                </a:extLst>
              </a:tr>
              <a:tr h="504056">
                <a:tc>
                  <a:txBody>
                    <a:bodyPr/>
                    <a:lstStyle/>
                    <a:p>
                      <a:pPr rtl="0" fontAlgn="ctr"/>
                      <a:r>
                        <a:rPr lang="zh-TW" altLang="en-US" sz="1400" dirty="0">
                          <a:effectLst/>
                          <a:latin typeface="標楷體" panose="03000509000000000000" pitchFamily="65" charset="-120"/>
                          <a:ea typeface="標楷體" panose="03000509000000000000" pitchFamily="65" charset="-120"/>
                        </a:rPr>
                        <a:t>校內人員的範疇</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zh-TW" altLang="en-US" sz="1400" dirty="0">
                          <a:effectLst/>
                          <a:latin typeface="標楷體" panose="03000509000000000000" pitchFamily="65" charset="-120"/>
                          <a:ea typeface="標楷體" panose="03000509000000000000" pitchFamily="65" charset="-120"/>
                        </a:rPr>
                        <a:t>校內教職員、兼任老師、附屬機構人員、與學校有雇傭關係的人員。</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4"/>
                  </a:ext>
                </a:extLst>
              </a:tr>
              <a:tr h="576064">
                <a:tc>
                  <a:txBody>
                    <a:bodyPr/>
                    <a:lstStyle/>
                    <a:p>
                      <a:pPr rtl="0" fontAlgn="ctr"/>
                      <a:r>
                        <a:rPr lang="zh-TW" altLang="en-US" sz="1400" dirty="0">
                          <a:effectLst/>
                          <a:latin typeface="標楷體" panose="03000509000000000000" pitchFamily="65" charset="-120"/>
                          <a:ea typeface="標楷體" panose="03000509000000000000" pitchFamily="65" charset="-120"/>
                        </a:rPr>
                        <a:t>購買十萬元以內耗材是否需附報價單</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估價單</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zh-TW" altLang="en-US" sz="1400" dirty="0">
                          <a:effectLst/>
                          <a:latin typeface="標楷體" panose="03000509000000000000" pitchFamily="65" charset="-120"/>
                          <a:ea typeface="標楷體" panose="03000509000000000000" pitchFamily="65" charset="-120"/>
                        </a:rPr>
                        <a:t>不用。</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5"/>
                  </a:ext>
                </a:extLst>
              </a:tr>
              <a:tr h="576064">
                <a:tc>
                  <a:txBody>
                    <a:bodyPr/>
                    <a:lstStyle/>
                    <a:p>
                      <a:pPr rtl="0" fontAlgn="ctr"/>
                      <a:r>
                        <a:rPr lang="zh-TW" altLang="en-US" sz="1400" dirty="0">
                          <a:effectLst/>
                          <a:latin typeface="標楷體" panose="03000509000000000000" pitchFamily="65" charset="-120"/>
                          <a:ea typeface="標楷體" panose="03000509000000000000" pitchFamily="65" charset="-120"/>
                        </a:rPr>
                        <a:t>鐘點費為講師之公司提供發票核銷，那是否需再附講師簽領收據</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zh-TW" altLang="en-US" sz="1400" dirty="0">
                          <a:effectLst/>
                          <a:latin typeface="標楷體" panose="03000509000000000000" pitchFamily="65" charset="-120"/>
                          <a:ea typeface="標楷體" panose="03000509000000000000" pitchFamily="65" charset="-120"/>
                        </a:rPr>
                        <a:t>不用。</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6"/>
                  </a:ext>
                </a:extLst>
              </a:tr>
              <a:tr h="583893">
                <a:tc>
                  <a:txBody>
                    <a:bodyPr/>
                    <a:lstStyle/>
                    <a:p>
                      <a:pPr rtl="0" fontAlgn="b"/>
                      <a:r>
                        <a:rPr lang="zh-TW" altLang="en-US" sz="1400" dirty="0">
                          <a:effectLst/>
                          <a:latin typeface="標楷體" panose="03000509000000000000" pitchFamily="65" charset="-120"/>
                          <a:ea typeface="標楷體" panose="03000509000000000000" pitchFamily="65" charset="-120"/>
                        </a:rPr>
                        <a:t>大寫標準數字「肆」與 </a:t>
                      </a:r>
                      <a:endParaRPr lang="en-US" altLang="zh-TW" sz="1400" dirty="0">
                        <a:effectLst/>
                        <a:latin typeface="標楷體" panose="03000509000000000000" pitchFamily="65" charset="-120"/>
                        <a:ea typeface="標楷體" panose="03000509000000000000" pitchFamily="65" charset="-120"/>
                      </a:endParaRPr>
                    </a:p>
                    <a:p>
                      <a:pPr rtl="0" fontAlgn="b"/>
                      <a:r>
                        <a:rPr lang="zh-TW" altLang="en-US" sz="1400" dirty="0">
                          <a:effectLst/>
                          <a:latin typeface="標楷體" panose="03000509000000000000" pitchFamily="65" charset="-120"/>
                          <a:ea typeface="標楷體" panose="03000509000000000000" pitchFamily="65" charset="-120"/>
                        </a:rPr>
                        <a:t>「</a:t>
                      </a:r>
                      <a:r>
                        <a:rPr lang="zh-TW" altLang="en-US" sz="1200" dirty="0">
                          <a:effectLst/>
                          <a:latin typeface="標楷體" panose="03000509000000000000" pitchFamily="65" charset="-120"/>
                          <a:ea typeface="標楷體" panose="03000509000000000000" pitchFamily="65" charset="-120"/>
                        </a:rPr>
                        <a:t>镸四</a:t>
                      </a:r>
                      <a:r>
                        <a:rPr lang="zh-TW" altLang="en-US" sz="1400" dirty="0">
                          <a:effectLst/>
                          <a:latin typeface="標楷體" panose="03000509000000000000" pitchFamily="65" charset="-120"/>
                          <a:ea typeface="標楷體" panose="03000509000000000000" pitchFamily="65" charset="-120"/>
                        </a:rPr>
                        <a:t> 」是否可於發票上通用</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zh-TW" altLang="en-US" sz="1400" dirty="0">
                          <a:effectLst/>
                          <a:latin typeface="標楷體" panose="03000509000000000000" pitchFamily="65" charset="-120"/>
                          <a:ea typeface="標楷體" panose="03000509000000000000" pitchFamily="65" charset="-120"/>
                        </a:rPr>
                        <a:t>不可以。大寫金額應以國字零、壹、貳、參、肆、伍、陸、柒、捌、玖、拾、佰、仟 </a:t>
                      </a:r>
                      <a:r>
                        <a:rPr lang="en-US" altLang="zh-TW" sz="1400" dirty="0">
                          <a:effectLst/>
                          <a:latin typeface="標楷體" panose="03000509000000000000" pitchFamily="65" charset="-120"/>
                          <a:ea typeface="標楷體" panose="03000509000000000000" pitchFamily="65" charset="-120"/>
                        </a:rPr>
                        <a:t>... </a:t>
                      </a:r>
                      <a:r>
                        <a:rPr lang="zh-TW" altLang="en-US" sz="1400" dirty="0">
                          <a:effectLst/>
                          <a:latin typeface="標楷體" panose="03000509000000000000" pitchFamily="65" charset="-120"/>
                          <a:ea typeface="標楷體" panose="03000509000000000000" pitchFamily="65" charset="-120"/>
                        </a:rPr>
                        <a:t>拾、佰、仟」等數字大寫填寫，小寫以阿拉伯數字</a:t>
                      </a:r>
                      <a:r>
                        <a:rPr lang="en-US" altLang="zh-TW" sz="1400" dirty="0">
                          <a:effectLst/>
                          <a:latin typeface="標楷體" panose="03000509000000000000" pitchFamily="65" charset="-120"/>
                          <a:ea typeface="標楷體" panose="03000509000000000000" pitchFamily="65" charset="-120"/>
                        </a:rPr>
                        <a:t>1</a:t>
                      </a:r>
                      <a:r>
                        <a:rPr lang="zh-TW" altLang="en-US" sz="1400" dirty="0">
                          <a:effectLst/>
                          <a:latin typeface="標楷體" panose="03000509000000000000" pitchFamily="65" charset="-120"/>
                          <a:ea typeface="標楷體" panose="03000509000000000000" pitchFamily="65" charset="-120"/>
                        </a:rPr>
                        <a:t>、</a:t>
                      </a:r>
                      <a:r>
                        <a:rPr lang="en-US" altLang="zh-TW" sz="1400" dirty="0">
                          <a:effectLst/>
                          <a:latin typeface="標楷體" panose="03000509000000000000" pitchFamily="65" charset="-120"/>
                          <a:ea typeface="標楷體" panose="03000509000000000000" pitchFamily="65" charset="-120"/>
                        </a:rPr>
                        <a:t>2</a:t>
                      </a:r>
                      <a:r>
                        <a:rPr lang="zh-TW" altLang="en-US" sz="1400" dirty="0">
                          <a:effectLst/>
                          <a:latin typeface="標楷體" panose="03000509000000000000" pitchFamily="65" charset="-120"/>
                          <a:ea typeface="標楷體" panose="03000509000000000000" pitchFamily="65" charset="-120"/>
                        </a:rPr>
                        <a:t>、</a:t>
                      </a:r>
                      <a:r>
                        <a:rPr lang="en-US" altLang="zh-TW" sz="1400" dirty="0">
                          <a:effectLst/>
                          <a:latin typeface="標楷體" panose="03000509000000000000" pitchFamily="65" charset="-120"/>
                          <a:ea typeface="標楷體" panose="03000509000000000000" pitchFamily="65" charset="-120"/>
                        </a:rPr>
                        <a:t>3</a:t>
                      </a:r>
                      <a:r>
                        <a:rPr lang="zh-TW" altLang="en-US" sz="1400" dirty="0">
                          <a:effectLst/>
                          <a:latin typeface="標楷體" panose="03000509000000000000" pitchFamily="65" charset="-120"/>
                          <a:ea typeface="標楷體" panose="03000509000000000000" pitchFamily="65" charset="-120"/>
                        </a:rPr>
                        <a:t>、</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等填寫。</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7"/>
                  </a:ext>
                </a:extLst>
              </a:tr>
              <a:tr h="583893">
                <a:tc>
                  <a:txBody>
                    <a:bodyPr/>
                    <a:lstStyle/>
                    <a:p>
                      <a:pPr rtl="0" fontAlgn="ctr"/>
                      <a:r>
                        <a:rPr lang="zh-TW" altLang="en-US" sz="1400" dirty="0">
                          <a:effectLst/>
                          <a:latin typeface="標楷體" panose="03000509000000000000" pitchFamily="65" charset="-120"/>
                          <a:ea typeface="標楷體" panose="03000509000000000000" pitchFamily="65" charset="-120"/>
                        </a:rPr>
                        <a:t>國外差旅費應具備哪些單據核銷</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rtl="0" fontAlgn="t"/>
                      <a:r>
                        <a:rPr lang="en-US" altLang="zh-TW" sz="1400" dirty="0">
                          <a:effectLst/>
                          <a:latin typeface="標楷體" panose="03000509000000000000" pitchFamily="65" charset="-120"/>
                          <a:ea typeface="標楷體" panose="03000509000000000000" pitchFamily="65" charset="-120"/>
                        </a:rPr>
                        <a:t>1.</a:t>
                      </a:r>
                      <a:r>
                        <a:rPr lang="zh-TW" altLang="en-US" sz="1400" dirty="0">
                          <a:effectLst/>
                          <a:latin typeface="標楷體" panose="03000509000000000000" pitchFamily="65" charset="-120"/>
                          <a:ea typeface="標楷體" panose="03000509000000000000" pitchFamily="65" charset="-120"/>
                        </a:rPr>
                        <a:t>出差旅費報告表</a:t>
                      </a:r>
                      <a:r>
                        <a:rPr lang="en-US" altLang="zh-TW" sz="1400" dirty="0">
                          <a:effectLst/>
                          <a:latin typeface="標楷體" panose="03000509000000000000" pitchFamily="65" charset="-120"/>
                          <a:ea typeface="標楷體" panose="03000509000000000000" pitchFamily="65" charset="-120"/>
                        </a:rPr>
                        <a:t>2.</a:t>
                      </a:r>
                      <a:r>
                        <a:rPr lang="zh-TW" altLang="en-US" sz="1400" dirty="0">
                          <a:effectLst/>
                          <a:latin typeface="標楷體" panose="03000509000000000000" pitchFamily="65" charset="-120"/>
                          <a:ea typeface="標楷體" panose="03000509000000000000" pitchFamily="65" charset="-120"/>
                        </a:rPr>
                        <a:t>旅行社代收轉付收據</a:t>
                      </a:r>
                      <a:r>
                        <a:rPr lang="zh-TW" altLang="en-US" sz="1400" dirty="0">
                          <a:solidFill>
                            <a:schemeClr val="tx1"/>
                          </a:solidFill>
                          <a:effectLst/>
                          <a:latin typeface="標楷體" panose="03000509000000000000" pitchFamily="65" charset="-120"/>
                          <a:ea typeface="標楷體" panose="03000509000000000000" pitchFamily="65" charset="-120"/>
                        </a:rPr>
                        <a:t>或其他足資證明支付票款之文件</a:t>
                      </a:r>
                      <a:r>
                        <a:rPr lang="en-US" altLang="zh-TW" sz="1400" dirty="0">
                          <a:solidFill>
                            <a:schemeClr val="tx1"/>
                          </a:solidFill>
                          <a:effectLst/>
                          <a:latin typeface="標楷體" panose="03000509000000000000" pitchFamily="65" charset="-120"/>
                          <a:ea typeface="標楷體" panose="03000509000000000000" pitchFamily="65" charset="-120"/>
                        </a:rPr>
                        <a:t>3.</a:t>
                      </a:r>
                      <a:r>
                        <a:rPr lang="zh-TW" altLang="en-US" sz="1400" dirty="0">
                          <a:solidFill>
                            <a:schemeClr val="tx1"/>
                          </a:solidFill>
                          <a:effectLst/>
                          <a:latin typeface="標楷體" panose="03000509000000000000" pitchFamily="65" charset="-120"/>
                          <a:ea typeface="標楷體" panose="03000509000000000000" pitchFamily="65" charset="-120"/>
                        </a:rPr>
                        <a:t>電子機票</a:t>
                      </a:r>
                      <a:r>
                        <a:rPr lang="en-US" altLang="zh-TW" sz="1400" dirty="0">
                          <a:solidFill>
                            <a:schemeClr val="tx1"/>
                          </a:solidFill>
                          <a:effectLst/>
                          <a:latin typeface="標楷體" panose="03000509000000000000" pitchFamily="65" charset="-120"/>
                          <a:ea typeface="標楷體" panose="03000509000000000000" pitchFamily="65" charset="-120"/>
                        </a:rPr>
                        <a:t>4.</a:t>
                      </a:r>
                      <a:r>
                        <a:rPr lang="zh-TW" altLang="en-US" sz="1400" dirty="0">
                          <a:solidFill>
                            <a:schemeClr val="tx1"/>
                          </a:solidFill>
                          <a:effectLst/>
                          <a:latin typeface="標楷體" panose="03000509000000000000" pitchFamily="65" charset="-120"/>
                          <a:ea typeface="標楷體" panose="03000509000000000000" pitchFamily="65" charset="-120"/>
                        </a:rPr>
                        <a:t>登機證存根或足資證明出國事實之護照影本或搭機證明</a:t>
                      </a:r>
                      <a:r>
                        <a:rPr lang="en-US" altLang="zh-TW" sz="1400" dirty="0">
                          <a:solidFill>
                            <a:schemeClr val="tx1"/>
                          </a:solidFill>
                          <a:effectLst/>
                          <a:latin typeface="標楷體" panose="03000509000000000000" pitchFamily="65" charset="-120"/>
                          <a:ea typeface="標楷體" panose="03000509000000000000" pitchFamily="65" charset="-120"/>
                        </a:rPr>
                        <a:t>5.</a:t>
                      </a:r>
                      <a:r>
                        <a:rPr lang="zh-TW" altLang="en-US" sz="1400" dirty="0">
                          <a:solidFill>
                            <a:schemeClr val="tx1"/>
                          </a:solidFill>
                          <a:effectLst/>
                          <a:latin typeface="標楷體" panose="03000509000000000000" pitchFamily="65" charset="-120"/>
                          <a:ea typeface="標楷體" panose="03000509000000000000" pitchFamily="65" charset="-120"/>
                        </a:rPr>
                        <a:t>中央政府各機關派赴國外各地區出差人員生活費日支數額修正對照表</a:t>
                      </a:r>
                      <a:r>
                        <a:rPr lang="en-US" altLang="zh-TW" sz="1400" dirty="0">
                          <a:solidFill>
                            <a:schemeClr val="tx1"/>
                          </a:solidFill>
                          <a:effectLst/>
                          <a:latin typeface="標楷體" panose="03000509000000000000" pitchFamily="65" charset="-120"/>
                          <a:ea typeface="標楷體" panose="03000509000000000000" pitchFamily="65" charset="-120"/>
                        </a:rPr>
                        <a:t>6.</a:t>
                      </a:r>
                      <a:r>
                        <a:rPr lang="zh-TW" altLang="en-US" sz="1400" dirty="0">
                          <a:solidFill>
                            <a:schemeClr val="tx1"/>
                          </a:solidFill>
                          <a:effectLst/>
                          <a:latin typeface="標楷體" panose="03000509000000000000" pitchFamily="65" charset="-120"/>
                          <a:ea typeface="標楷體" panose="03000509000000000000" pitchFamily="65" charset="-120"/>
                        </a:rPr>
                        <a:t>出國前</a:t>
                      </a:r>
                      <a:r>
                        <a:rPr lang="zh-TW" altLang="en-US" sz="1400" dirty="0">
                          <a:effectLst/>
                          <a:latin typeface="標楷體" panose="03000509000000000000" pitchFamily="65" charset="-120"/>
                          <a:ea typeface="標楷體" panose="03000509000000000000" pitchFamily="65" charset="-120"/>
                        </a:rPr>
                        <a:t>一天匯率表</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8"/>
                  </a:ext>
                </a:extLst>
              </a:tr>
            </a:tbl>
          </a:graphicData>
        </a:graphic>
      </p:graphicFrame>
      <p:pic>
        <p:nvPicPr>
          <p:cNvPr id="1026" name="Picture 2" descr="http://dict.variants.moe.edu.tw/sword/sworda/sa03284/002_1.jpg"/>
          <p:cNvPicPr>
            <a:picLocks noChangeAspect="1" noChangeArrowheads="1"/>
          </p:cNvPicPr>
          <p:nvPr/>
        </p:nvPicPr>
        <p:blipFill rotWithShape="1">
          <a:blip r:embed="rId3">
            <a:extLst>
              <a:ext uri="{28A0092B-C50C-407E-A947-70E740481C1C}">
                <a14:useLocalDpi xmlns:a14="http://schemas.microsoft.com/office/drawing/2010/main" val="0"/>
              </a:ext>
            </a:extLst>
          </a:blip>
          <a:srcRect t="12824" b="14620"/>
          <a:stretch/>
        </p:blipFill>
        <p:spPr bwMode="auto">
          <a:xfrm>
            <a:off x="755576" y="4869160"/>
            <a:ext cx="292564" cy="228600"/>
          </a:xfrm>
          <a:prstGeom prst="rect">
            <a:avLst/>
          </a:prstGeom>
          <a:noFill/>
          <a:extLst>
            <a:ext uri="{909E8E84-426E-40DD-AFC4-6F175D3DCCD1}">
              <a14:hiddenFill xmlns:a14="http://schemas.microsoft.com/office/drawing/2010/main">
                <a:solidFill>
                  <a:srgbClr val="FFFFFF"/>
                </a:solidFill>
              </a14:hiddenFill>
            </a:ext>
          </a:extLst>
        </p:spPr>
      </p:pic>
      <p:sp>
        <p:nvSpPr>
          <p:cNvPr id="5"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41</a:t>
            </a:fld>
            <a:endParaRPr lang="en-US" altLang="zh-TW" dirty="0"/>
          </a:p>
        </p:txBody>
      </p:sp>
    </p:spTree>
    <p:extLst>
      <p:ext uri="{BB962C8B-B14F-4D97-AF65-F5344CB8AC3E}">
        <p14:creationId xmlns:p14="http://schemas.microsoft.com/office/powerpoint/2010/main" val="16496758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274638"/>
            <a:ext cx="8229600" cy="778098"/>
          </a:xfrm>
        </p:spPr>
        <p:txBody>
          <a:bodyPr/>
          <a:lstStyle/>
          <a:p>
            <a:pPr eaLnBrk="1" hangingPunct="1"/>
            <a:r>
              <a:rPr lang="en-US" altLang="zh-TW" dirty="0"/>
              <a:t>Q&amp;A</a:t>
            </a:r>
            <a:endParaRPr lang="zh-TW" altLang="en-US" dirty="0"/>
          </a:p>
        </p:txBody>
      </p:sp>
      <p:sp>
        <p:nvSpPr>
          <p:cNvPr id="5"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42</a:t>
            </a:fld>
            <a:endParaRPr lang="en-US" altLang="zh-TW" dirty="0"/>
          </a:p>
        </p:txBody>
      </p:sp>
      <p:graphicFrame>
        <p:nvGraphicFramePr>
          <p:cNvPr id="7" name="表格 6"/>
          <p:cNvGraphicFramePr>
            <a:graphicFrameLocks noGrp="1"/>
          </p:cNvGraphicFramePr>
          <p:nvPr>
            <p:extLst>
              <p:ext uri="{D42A27DB-BD31-4B8C-83A1-F6EECF244321}">
                <p14:modId xmlns:p14="http://schemas.microsoft.com/office/powerpoint/2010/main" val="294122955"/>
              </p:ext>
            </p:extLst>
          </p:nvPr>
        </p:nvGraphicFramePr>
        <p:xfrm>
          <a:off x="539552" y="1124744"/>
          <a:ext cx="8136903" cy="5041946"/>
        </p:xfrm>
        <a:graphic>
          <a:graphicData uri="http://schemas.openxmlformats.org/drawingml/2006/table">
            <a:tbl>
              <a:tblPr/>
              <a:tblGrid>
                <a:gridCol w="2232248">
                  <a:extLst>
                    <a:ext uri="{9D8B030D-6E8A-4147-A177-3AD203B41FA5}">
                      <a16:colId xmlns="" xmlns:a16="http://schemas.microsoft.com/office/drawing/2014/main" val="20000"/>
                    </a:ext>
                  </a:extLst>
                </a:gridCol>
                <a:gridCol w="5904655">
                  <a:extLst>
                    <a:ext uri="{9D8B030D-6E8A-4147-A177-3AD203B41FA5}">
                      <a16:colId xmlns="" xmlns:a16="http://schemas.microsoft.com/office/drawing/2014/main" val="20001"/>
                    </a:ext>
                  </a:extLst>
                </a:gridCol>
              </a:tblGrid>
              <a:tr h="237065">
                <a:tc>
                  <a:txBody>
                    <a:bodyPr/>
                    <a:lstStyle/>
                    <a:p>
                      <a:pPr algn="ctr" rtl="0" fontAlgn="ctr"/>
                      <a:r>
                        <a:rPr lang="zh-TW" altLang="en-US" sz="1400" dirty="0">
                          <a:effectLst/>
                          <a:latin typeface="標楷體" panose="03000509000000000000" pitchFamily="65" charset="-120"/>
                          <a:ea typeface="標楷體" panose="03000509000000000000" pitchFamily="65" charset="-120"/>
                        </a:rPr>
                        <a:t>提問</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tc>
                  <a:txBody>
                    <a:bodyPr/>
                    <a:lstStyle/>
                    <a:p>
                      <a:pPr algn="ctr" rtl="0" fontAlgn="t"/>
                      <a:r>
                        <a:rPr lang="zh-TW" altLang="en-US" sz="1400">
                          <a:effectLst/>
                          <a:latin typeface="標楷體" panose="03000509000000000000" pitchFamily="65" charset="-120"/>
                          <a:ea typeface="標楷體" panose="03000509000000000000" pitchFamily="65" charset="-120"/>
                        </a:rPr>
                        <a:t>回覆</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00"/>
                    </a:solidFill>
                  </a:tcPr>
                </a:tc>
                <a:extLst>
                  <a:ext uri="{0D108BD9-81ED-4DB2-BD59-A6C34878D82A}">
                    <a16:rowId xmlns="" xmlns:a16="http://schemas.microsoft.com/office/drawing/2014/main" val="10000"/>
                  </a:ext>
                </a:extLst>
              </a:tr>
              <a:tr h="1779159">
                <a:tc>
                  <a:txBody>
                    <a:bodyPr/>
                    <a:lstStyle/>
                    <a:p>
                      <a:pPr algn="l" rtl="0" fontAlgn="ctr"/>
                      <a:r>
                        <a:rPr lang="zh-TW" altLang="en-US" sz="1400" dirty="0">
                          <a:effectLst/>
                          <a:latin typeface="標楷體" panose="03000509000000000000" pitchFamily="65" charset="-120"/>
                          <a:ea typeface="標楷體" panose="03000509000000000000" pitchFamily="65" charset="-120"/>
                        </a:rPr>
                        <a:t>邀請國外專家學者來台已給付報酬</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含生活費</a:t>
                      </a:r>
                      <a:r>
                        <a:rPr lang="en-US" altLang="zh-TW" sz="1400" dirty="0">
                          <a:effectLst/>
                          <a:latin typeface="標楷體" panose="03000509000000000000" pitchFamily="65" charset="-120"/>
                          <a:ea typeface="標楷體" panose="03000509000000000000" pitchFamily="65" charset="-120"/>
                        </a:rPr>
                        <a:t>)</a:t>
                      </a:r>
                      <a:r>
                        <a:rPr lang="zh-TW" altLang="en-US" sz="1400" dirty="0">
                          <a:effectLst/>
                          <a:latin typeface="標楷體" panose="03000509000000000000" pitchFamily="65" charset="-120"/>
                          <a:ea typeface="標楷體" panose="03000509000000000000" pitchFamily="65" charset="-120"/>
                        </a:rPr>
                        <a:t>，是否仍可核銷膳宿費</a:t>
                      </a:r>
                      <a:r>
                        <a:rPr lang="en-US" altLang="zh-TW" sz="1400" dirty="0">
                          <a:effectLst/>
                          <a:latin typeface="標楷體" panose="03000509000000000000" pitchFamily="65" charset="-120"/>
                          <a:ea typeface="標楷體" panose="03000509000000000000" pitchFamily="65" charset="-120"/>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indent="0" algn="l" rtl="0" fontAlgn="t">
                        <a:buFont typeface="+mj-lt"/>
                        <a:buNone/>
                      </a:pPr>
                      <a:r>
                        <a:rPr lang="en-US" altLang="zh-TW" sz="1400" dirty="0">
                          <a:effectLst/>
                          <a:latin typeface="標楷體" panose="03000509000000000000" pitchFamily="65" charset="-120"/>
                          <a:ea typeface="標楷體" panose="03000509000000000000" pitchFamily="65" charset="-120"/>
                        </a:rPr>
                        <a:t>1.</a:t>
                      </a:r>
                      <a:r>
                        <a:rPr lang="zh-TW" altLang="en-US" sz="1400" dirty="0">
                          <a:effectLst/>
                          <a:latin typeface="標楷體" panose="03000509000000000000" pitchFamily="65" charset="-120"/>
                          <a:ea typeface="標楷體" panose="03000509000000000000" pitchFamily="65" charset="-120"/>
                        </a:rPr>
                        <a:t>依照「</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教育部及所屬機關</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構</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辦理各類會議講習訓練與研討（習）會管理要點</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」規定，支付</a:t>
                      </a:r>
                      <a:r>
                        <a:rPr lang="zh-TW" altLang="en-US" sz="1400" dirty="0">
                          <a:effectLst/>
                          <a:latin typeface="標楷體" panose="03000509000000000000" pitchFamily="65" charset="-120"/>
                          <a:ea typeface="標楷體" panose="03000509000000000000" pitchFamily="65" charset="-120"/>
                        </a:rPr>
                        <a:t>講者之費用總額不得超出</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行政院所定</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各機關聘請國外顧問、專家及學者來臺工作期間支付費用最高標準表</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p>
                      <a:pPr marL="0" indent="0" algn="l" rtl="0" fontAlgn="t">
                        <a:buFont typeface="+mj-lt"/>
                        <a:buNone/>
                      </a:pP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2.</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「弘光科技大學補助國外學者專家短期來訪作業要點」第</a:t>
                      </a:r>
                      <a:r>
                        <a:rPr kumimoji="0" lang="zh-TW" altLang="en-US" sz="1400" kern="1200" baseline="0" dirty="0">
                          <a:solidFill>
                            <a:schemeClr val="tx1"/>
                          </a:solidFill>
                          <a:effectLst/>
                          <a:latin typeface="標楷體" panose="03000509000000000000" pitchFamily="65" charset="-120"/>
                          <a:ea typeface="標楷體" panose="03000509000000000000" pitchFamily="65" charset="-120"/>
                          <a:cs typeface="+mn-cs"/>
                        </a:rPr>
                        <a:t>五點補助基準，住宿費為核實報支。</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1"/>
                  </a:ext>
                </a:extLst>
              </a:tr>
              <a:tr h="678542">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小規模收據的統編章如果已有負責人姓名，是否仍需蓋負責人章？</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是。</a:t>
                      </a:r>
                      <a:endParaRPr kumimoji="0" lang="zh-TW" altLang="en-US"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2"/>
                  </a:ext>
                </a:extLst>
              </a:tr>
              <a:tr h="899281">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教職員代墊是否可使用信用卡支付？</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有關政府經費不得刷個人信用卡之規定，參考行政院主計總處函示國立學校</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未函示私立學校</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zh-TW" sz="1400" kern="1200" dirty="0">
                          <a:solidFill>
                            <a:schemeClr val="tx1"/>
                          </a:solidFill>
                          <a:effectLst/>
                          <a:latin typeface="標楷體" panose="03000509000000000000" pitchFamily="65" charset="-120"/>
                          <a:ea typeface="標楷體" panose="03000509000000000000" pitchFamily="65" charset="-120"/>
                          <a:cs typeface="+mn-cs"/>
                        </a:rPr>
                        <a:t>有關研商重新檢修個人信用卡支付款項處理原則等事宜會議紀錄，放寬部分規定，因學校目前並未訂立處理原則無法確認適用之範圍，故採購時仍儘量避免以信用卡支付。</a:t>
                      </a:r>
                      <a:endParaRPr kumimoji="0" lang="zh-TW" altLang="en-US" sz="1400" kern="1200" dirty="0">
                        <a:solidFill>
                          <a:schemeClr val="tx1"/>
                        </a:solidFill>
                        <a:effectLst/>
                        <a:latin typeface="標楷體" panose="03000509000000000000" pitchFamily="65" charset="-120"/>
                        <a:ea typeface="標楷體" panose="03000509000000000000" pitchFamily="65" charset="-120"/>
                        <a:cs typeface="+mn-cs"/>
                      </a:endParaRP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3"/>
                  </a:ext>
                </a:extLst>
              </a:tr>
              <a:tr h="578679">
                <a:tc>
                  <a:txBody>
                    <a:bodyPr/>
                    <a:lstStyle/>
                    <a:p>
                      <a:pPr marL="0" algn="l" rtl="0" eaLnBrk="1" fontAlgn="t" latinLnBrk="0" hangingPunct="1"/>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獎勵金發放需檢附之文件</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1.</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行政或教務會議通過之辦法。</a:t>
                      </a:r>
                      <a:endParaRPr kumimoji="0" lang="en-US" altLang="zh-TW" sz="1400" kern="1200" dirty="0">
                        <a:solidFill>
                          <a:schemeClr val="tx1"/>
                        </a:solidFill>
                        <a:effectLst/>
                        <a:latin typeface="標楷體" panose="03000509000000000000" pitchFamily="65" charset="-120"/>
                        <a:ea typeface="標楷體" panose="03000509000000000000" pitchFamily="65" charset="-120"/>
                        <a:cs typeface="+mn-cs"/>
                      </a:endParaRPr>
                    </a:p>
                    <a:p>
                      <a:pPr marL="0" algn="l" rtl="0" eaLnBrk="1" fontAlgn="t" latinLnBrk="0" hangingPunct="1"/>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2.</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依照計畫之規定，則檢附計畫支給標準為佐證。</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4"/>
                  </a:ext>
                </a:extLst>
              </a:tr>
              <a:tr h="678542">
                <a:tc>
                  <a:txBody>
                    <a:bodyPr/>
                    <a:lstStyle/>
                    <a:p>
                      <a:pPr marL="0" algn="l" rtl="0" eaLnBrk="1" fontAlgn="t" latinLnBrk="0" hangingPunct="1"/>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如舉辦教育訓練已向參訓學員收取課程費用，是否可申請計畫經費核銷</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(ex.</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講師費、材料費等</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tc>
                  <a:txBody>
                    <a:bodyPr/>
                    <a:lstStyle/>
                    <a:p>
                      <a:pPr marL="0" algn="l" rtl="0" eaLnBrk="1" fontAlgn="t" latinLnBrk="0" hangingPunct="1"/>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不可，依照「教育部補捐助及委辦經費核撥結報作業要點」第六章，衍生性收益應全數或按原補</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捐</a:t>
                      </a:r>
                      <a:r>
                        <a:rPr kumimoji="0" lang="en-US" altLang="zh-TW" sz="1400" kern="1200" dirty="0">
                          <a:solidFill>
                            <a:schemeClr val="tx1"/>
                          </a:solidFill>
                          <a:effectLst/>
                          <a:latin typeface="標楷體" panose="03000509000000000000" pitchFamily="65" charset="-120"/>
                          <a:ea typeface="標楷體" panose="03000509000000000000" pitchFamily="65" charset="-120"/>
                          <a:cs typeface="+mn-cs"/>
                        </a:rPr>
                        <a:t>)</a:t>
                      </a:r>
                      <a:r>
                        <a:rPr kumimoji="0" lang="zh-TW" altLang="en-US" sz="1400" kern="1200" dirty="0">
                          <a:solidFill>
                            <a:schemeClr val="tx1"/>
                          </a:solidFill>
                          <a:effectLst/>
                          <a:latin typeface="標楷體" panose="03000509000000000000" pitchFamily="65" charset="-120"/>
                          <a:ea typeface="標楷體" panose="03000509000000000000" pitchFamily="65" charset="-120"/>
                          <a:cs typeface="+mn-cs"/>
                        </a:rPr>
                        <a:t>助比率繳回教育部。</a:t>
                      </a:r>
                    </a:p>
                  </a:txBody>
                  <a:tcPr marL="11836" marR="11836" marT="7890" marB="789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42714869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274638"/>
            <a:ext cx="8229600" cy="778098"/>
          </a:xfrm>
        </p:spPr>
        <p:txBody>
          <a:bodyPr/>
          <a:lstStyle/>
          <a:p>
            <a:pPr eaLnBrk="1" hangingPunct="1"/>
            <a:r>
              <a:rPr lang="en-US" altLang="zh-TW" sz="3200" dirty="0">
                <a:latin typeface="標楷體" panose="03000509000000000000" pitchFamily="65" charset="-120"/>
                <a:ea typeface="標楷體" panose="03000509000000000000" pitchFamily="65" charset="-120"/>
              </a:rPr>
              <a:t>108</a:t>
            </a:r>
            <a:r>
              <a:rPr lang="zh-TW" altLang="en-US" sz="3200" dirty="0">
                <a:latin typeface="標楷體" panose="03000509000000000000" pitchFamily="65" charset="-120"/>
                <a:ea typeface="標楷體" panose="03000509000000000000" pitchFamily="65" charset="-120"/>
              </a:rPr>
              <a:t>年第</a:t>
            </a:r>
            <a:r>
              <a:rPr lang="en-US" altLang="zh-TW" sz="3200" dirty="0">
                <a:latin typeface="標楷體" panose="03000509000000000000" pitchFamily="65" charset="-120"/>
                <a:ea typeface="標楷體" panose="03000509000000000000" pitchFamily="65" charset="-120"/>
              </a:rPr>
              <a:t>4</a:t>
            </a:r>
            <a:r>
              <a:rPr lang="zh-TW" altLang="en-US" sz="3200" dirty="0">
                <a:latin typeface="標楷體" panose="03000509000000000000" pitchFamily="65" charset="-120"/>
                <a:ea typeface="標楷體" panose="03000509000000000000" pitchFamily="65" charset="-120"/>
              </a:rPr>
              <a:t>次管考會議宣導</a:t>
            </a:r>
            <a:r>
              <a:rPr lang="en-US" altLang="zh-TW" sz="3200" dirty="0">
                <a:latin typeface="標楷體" panose="03000509000000000000" pitchFamily="65" charset="-120"/>
                <a:ea typeface="標楷體" panose="03000509000000000000" pitchFamily="65" charset="-120"/>
              </a:rPr>
              <a:t>Q&amp;A</a:t>
            </a:r>
            <a:endParaRPr lang="zh-TW" altLang="en-US" sz="3200" dirty="0">
              <a:latin typeface="標楷體" panose="03000509000000000000" pitchFamily="65" charset="-120"/>
              <a:ea typeface="標楷體" panose="03000509000000000000" pitchFamily="65" charset="-120"/>
            </a:endParaRPr>
          </a:p>
        </p:txBody>
      </p:sp>
      <p:sp>
        <p:nvSpPr>
          <p:cNvPr id="5"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43</a:t>
            </a:fld>
            <a:endParaRPr lang="en-US" altLang="zh-TW" dirty="0"/>
          </a:p>
        </p:txBody>
      </p:sp>
      <p:pic>
        <p:nvPicPr>
          <p:cNvPr id="3" name="圖片 2"/>
          <p:cNvPicPr>
            <a:picLocks noChangeAspect="1"/>
          </p:cNvPicPr>
          <p:nvPr/>
        </p:nvPicPr>
        <p:blipFill>
          <a:blip r:embed="rId2"/>
          <a:stretch>
            <a:fillRect/>
          </a:stretch>
        </p:blipFill>
        <p:spPr>
          <a:xfrm>
            <a:off x="1547664" y="1006699"/>
            <a:ext cx="6343650" cy="5457601"/>
          </a:xfrm>
          <a:prstGeom prst="rect">
            <a:avLst/>
          </a:prstGeom>
        </p:spPr>
      </p:pic>
    </p:spTree>
    <p:extLst>
      <p:ext uri="{BB962C8B-B14F-4D97-AF65-F5344CB8AC3E}">
        <p14:creationId xmlns:p14="http://schemas.microsoft.com/office/powerpoint/2010/main" val="38398273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274638"/>
            <a:ext cx="8229600" cy="778098"/>
          </a:xfrm>
        </p:spPr>
        <p:txBody>
          <a:bodyPr/>
          <a:lstStyle/>
          <a:p>
            <a:pPr eaLnBrk="1" hangingPunct="1"/>
            <a:r>
              <a:rPr lang="en-US" altLang="zh-TW" sz="3200" dirty="0">
                <a:latin typeface="標楷體" panose="03000509000000000000" pitchFamily="65" charset="-120"/>
                <a:ea typeface="標楷體" panose="03000509000000000000" pitchFamily="65" charset="-120"/>
              </a:rPr>
              <a:t>108</a:t>
            </a:r>
            <a:r>
              <a:rPr lang="zh-TW" altLang="en-US" sz="3200" dirty="0">
                <a:latin typeface="標楷體" panose="03000509000000000000" pitchFamily="65" charset="-120"/>
                <a:ea typeface="標楷體" panose="03000509000000000000" pitchFamily="65" charset="-120"/>
              </a:rPr>
              <a:t>年第</a:t>
            </a:r>
            <a:r>
              <a:rPr lang="en-US" altLang="zh-TW" sz="3200" dirty="0">
                <a:latin typeface="標楷體" panose="03000509000000000000" pitchFamily="65" charset="-120"/>
                <a:ea typeface="標楷體" panose="03000509000000000000" pitchFamily="65" charset="-120"/>
              </a:rPr>
              <a:t>4</a:t>
            </a:r>
            <a:r>
              <a:rPr lang="zh-TW" altLang="en-US" sz="3200" dirty="0">
                <a:latin typeface="標楷體" panose="03000509000000000000" pitchFamily="65" charset="-120"/>
                <a:ea typeface="標楷體" panose="03000509000000000000" pitchFamily="65" charset="-120"/>
              </a:rPr>
              <a:t>次管考會議宣導</a:t>
            </a:r>
            <a:r>
              <a:rPr lang="en-US" altLang="zh-TW" sz="3200" dirty="0">
                <a:latin typeface="標楷體" panose="03000509000000000000" pitchFamily="65" charset="-120"/>
                <a:ea typeface="標楷體" panose="03000509000000000000" pitchFamily="65" charset="-120"/>
              </a:rPr>
              <a:t>Q&amp;A</a:t>
            </a:r>
            <a:endParaRPr lang="zh-TW" altLang="en-US" sz="3200" dirty="0">
              <a:latin typeface="標楷體" panose="03000509000000000000" pitchFamily="65" charset="-120"/>
              <a:ea typeface="標楷體" panose="03000509000000000000" pitchFamily="65" charset="-120"/>
            </a:endParaRPr>
          </a:p>
        </p:txBody>
      </p:sp>
      <p:sp>
        <p:nvSpPr>
          <p:cNvPr id="5"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44</a:t>
            </a:fld>
            <a:endParaRPr lang="en-US" altLang="zh-TW" dirty="0"/>
          </a:p>
        </p:txBody>
      </p:sp>
      <p:pic>
        <p:nvPicPr>
          <p:cNvPr id="2" name="圖片 1"/>
          <p:cNvPicPr>
            <a:picLocks noChangeAspect="1"/>
          </p:cNvPicPr>
          <p:nvPr/>
        </p:nvPicPr>
        <p:blipFill>
          <a:blip r:embed="rId2"/>
          <a:stretch>
            <a:fillRect/>
          </a:stretch>
        </p:blipFill>
        <p:spPr>
          <a:xfrm>
            <a:off x="1423987" y="1631949"/>
            <a:ext cx="6324600" cy="4333875"/>
          </a:xfrm>
          <a:prstGeom prst="rect">
            <a:avLst/>
          </a:prstGeom>
        </p:spPr>
      </p:pic>
      <p:pic>
        <p:nvPicPr>
          <p:cNvPr id="4" name="圖片 3"/>
          <p:cNvPicPr>
            <a:picLocks noChangeAspect="1"/>
          </p:cNvPicPr>
          <p:nvPr/>
        </p:nvPicPr>
        <p:blipFill>
          <a:blip r:embed="rId3"/>
          <a:stretch>
            <a:fillRect/>
          </a:stretch>
        </p:blipFill>
        <p:spPr>
          <a:xfrm>
            <a:off x="1414462" y="1147080"/>
            <a:ext cx="6334125" cy="390525"/>
          </a:xfrm>
          <a:prstGeom prst="rect">
            <a:avLst/>
          </a:prstGeom>
        </p:spPr>
      </p:pic>
    </p:spTree>
    <p:extLst>
      <p:ext uri="{BB962C8B-B14F-4D97-AF65-F5344CB8AC3E}">
        <p14:creationId xmlns:p14="http://schemas.microsoft.com/office/powerpoint/2010/main" val="41987137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標題 1"/>
          <p:cNvSpPr>
            <a:spLocks noGrp="1"/>
          </p:cNvSpPr>
          <p:nvPr>
            <p:ph type="title"/>
          </p:nvPr>
        </p:nvSpPr>
        <p:spPr>
          <a:xfrm>
            <a:off x="457200" y="274638"/>
            <a:ext cx="8229600" cy="778098"/>
          </a:xfrm>
        </p:spPr>
        <p:txBody>
          <a:bodyPr/>
          <a:lstStyle/>
          <a:p>
            <a:pPr eaLnBrk="1" hangingPunct="1"/>
            <a:r>
              <a:rPr lang="en-US" altLang="zh-TW" sz="3200" dirty="0">
                <a:latin typeface="標楷體" panose="03000509000000000000" pitchFamily="65" charset="-120"/>
                <a:ea typeface="標楷體" panose="03000509000000000000" pitchFamily="65" charset="-120"/>
              </a:rPr>
              <a:t>108</a:t>
            </a:r>
            <a:r>
              <a:rPr lang="zh-TW" altLang="en-US" sz="3200" dirty="0">
                <a:latin typeface="標楷體" panose="03000509000000000000" pitchFamily="65" charset="-120"/>
                <a:ea typeface="標楷體" panose="03000509000000000000" pitchFamily="65" charset="-120"/>
              </a:rPr>
              <a:t>年第</a:t>
            </a:r>
            <a:r>
              <a:rPr lang="en-US" altLang="zh-TW" sz="3200" dirty="0">
                <a:latin typeface="標楷體" panose="03000509000000000000" pitchFamily="65" charset="-120"/>
                <a:ea typeface="標楷體" panose="03000509000000000000" pitchFamily="65" charset="-120"/>
              </a:rPr>
              <a:t>7</a:t>
            </a:r>
            <a:r>
              <a:rPr lang="zh-TW" altLang="en-US" sz="3200" dirty="0">
                <a:latin typeface="標楷體" panose="03000509000000000000" pitchFamily="65" charset="-120"/>
                <a:ea typeface="標楷體" panose="03000509000000000000" pitchFamily="65" charset="-120"/>
              </a:rPr>
              <a:t>次管考會議宣導</a:t>
            </a:r>
            <a:r>
              <a:rPr lang="en-US" altLang="zh-TW" sz="3200" dirty="0">
                <a:latin typeface="標楷體" panose="03000509000000000000" pitchFamily="65" charset="-120"/>
                <a:ea typeface="標楷體" panose="03000509000000000000" pitchFamily="65" charset="-120"/>
              </a:rPr>
              <a:t>Q&amp;A</a:t>
            </a:r>
            <a:endParaRPr lang="zh-TW" altLang="en-US" sz="3200" dirty="0">
              <a:latin typeface="標楷體" panose="03000509000000000000" pitchFamily="65" charset="-120"/>
              <a:ea typeface="標楷體" panose="03000509000000000000" pitchFamily="65" charset="-120"/>
            </a:endParaRPr>
          </a:p>
        </p:txBody>
      </p:sp>
      <p:sp>
        <p:nvSpPr>
          <p:cNvPr id="5" name="投影片編號版面配置區 1"/>
          <p:cNvSpPr>
            <a:spLocks noGrp="1"/>
          </p:cNvSpPr>
          <p:nvPr>
            <p:ph type="sldNum" sz="quarter" idx="12"/>
          </p:nvPr>
        </p:nvSpPr>
        <p:spPr bwMode="auto">
          <a:xfrm>
            <a:off x="6553200" y="6356350"/>
            <a:ext cx="2133600" cy="365125"/>
          </a:xfrm>
          <a:ln>
            <a:miter lim="800000"/>
            <a:headEnd/>
            <a:tailEnd/>
          </a:ln>
        </p:spPr>
        <p:txBody>
          <a:bodyPr wrap="square" numCol="1" anchorCtr="0" compatLnSpc="1">
            <a:prstTxWarp prst="textNoShape">
              <a:avLst/>
            </a:prstTxWarp>
          </a:bodyPr>
          <a:lstStyle/>
          <a:p>
            <a:pPr>
              <a:defRPr/>
            </a:pPr>
            <a:fld id="{23A6D43A-892A-498A-8B18-30A2B7B07CC7}" type="slidenum">
              <a:rPr lang="en-US" altLang="zh-TW"/>
              <a:pPr>
                <a:defRPr/>
              </a:pPr>
              <a:t>45</a:t>
            </a:fld>
            <a:endParaRPr lang="en-US" altLang="zh-TW" dirty="0"/>
          </a:p>
        </p:txBody>
      </p:sp>
      <p:pic>
        <p:nvPicPr>
          <p:cNvPr id="3" name="圖片 2"/>
          <p:cNvPicPr>
            <a:picLocks noChangeAspect="1"/>
          </p:cNvPicPr>
          <p:nvPr/>
        </p:nvPicPr>
        <p:blipFill rotWithShape="1">
          <a:blip r:embed="rId2"/>
          <a:srcRect l="2960" t="26901" r="23960" b="22701"/>
          <a:stretch/>
        </p:blipFill>
        <p:spPr>
          <a:xfrm>
            <a:off x="1439652" y="1268760"/>
            <a:ext cx="6264696" cy="4608512"/>
          </a:xfrm>
          <a:prstGeom prst="rect">
            <a:avLst/>
          </a:prstGeom>
        </p:spPr>
      </p:pic>
    </p:spTree>
    <p:extLst>
      <p:ext uri="{BB962C8B-B14F-4D97-AF65-F5344CB8AC3E}">
        <p14:creationId xmlns:p14="http://schemas.microsoft.com/office/powerpoint/2010/main" val="59177545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龍騰四海">
  <a:themeElements>
    <a:clrScheme name="龍騰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龍騰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龍騰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Dragon</Template>
  <TotalTime>6665</TotalTime>
  <Words>4993</Words>
  <Application>Microsoft Office PowerPoint</Application>
  <PresentationFormat>如螢幕大小 (4:3)</PresentationFormat>
  <Paragraphs>691</Paragraphs>
  <Slides>46</Slides>
  <Notes>18</Notes>
  <HiddenSlides>0</HiddenSlides>
  <MMClips>0</MMClips>
  <ScaleCrop>false</ScaleCrop>
  <HeadingPairs>
    <vt:vector size="6" baseType="variant">
      <vt:variant>
        <vt:lpstr>使用字型</vt:lpstr>
      </vt:variant>
      <vt:variant>
        <vt:i4>13</vt:i4>
      </vt:variant>
      <vt:variant>
        <vt:lpstr>佈景主題</vt:lpstr>
      </vt:variant>
      <vt:variant>
        <vt:i4>1</vt:i4>
      </vt:variant>
      <vt:variant>
        <vt:lpstr>投影片標題</vt:lpstr>
      </vt:variant>
      <vt:variant>
        <vt:i4>46</vt:i4>
      </vt:variant>
    </vt:vector>
  </HeadingPairs>
  <TitlesOfParts>
    <vt:vector size="60" baseType="lpstr">
      <vt:lpstr>BiauKai</vt:lpstr>
      <vt:lpstr>华文楷体</vt:lpstr>
      <vt:lpstr>華康特粗楷體(P)</vt:lpstr>
      <vt:lpstr>微軟正黑體</vt:lpstr>
      <vt:lpstr>新細明體</vt:lpstr>
      <vt:lpstr>標楷體</vt:lpstr>
      <vt:lpstr>Arial</vt:lpstr>
      <vt:lpstr>Calibri</vt:lpstr>
      <vt:lpstr>Cambria</vt:lpstr>
      <vt:lpstr>Cambria Math</vt:lpstr>
      <vt:lpstr>Maiandra GD</vt:lpstr>
      <vt:lpstr>Times New Roman</vt:lpstr>
      <vt:lpstr>Wingdings 2</vt:lpstr>
      <vt:lpstr>龍騰四海</vt:lpstr>
      <vt:lpstr>PowerPoint 簡報</vt:lpstr>
      <vt:lpstr>大綱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                     </vt:lpstr>
      <vt:lpstr>PowerPoint 簡報</vt:lpstr>
      <vt:lpstr>PowerPoint 簡報</vt:lpstr>
      <vt:lpstr>                     </vt:lpstr>
      <vt:lpstr>                     </vt:lpstr>
      <vt:lpstr>                     </vt:lpstr>
      <vt:lpstr>PowerPoint 簡報</vt:lpstr>
      <vt:lpstr>請款注意事項 </vt:lpstr>
      <vt:lpstr>PowerPoint 簡報</vt:lpstr>
      <vt:lpstr>PowerPoint 簡報</vt:lpstr>
      <vt:lpstr>PowerPoint 簡報</vt:lpstr>
      <vt:lpstr>PowerPoint 簡報</vt:lpstr>
      <vt:lpstr>PowerPoint 簡報</vt:lpstr>
      <vt:lpstr>PowerPoint 簡報</vt:lpstr>
      <vt:lpstr>宣導事項</vt:lpstr>
      <vt:lpstr>教育部及所屬機關(構)辦理各類會議講習訓練與研討（習）會管理要點</vt:lpstr>
      <vt:lpstr>PowerPoint 簡報</vt:lpstr>
      <vt:lpstr>Q&amp;A</vt:lpstr>
      <vt:lpstr>Q&amp;A</vt:lpstr>
      <vt:lpstr>108年第4次管考會議宣導Q&amp;A</vt:lpstr>
      <vt:lpstr>108年第4次管考會議宣導Q&amp;A</vt:lpstr>
      <vt:lpstr>108年第7次管考會議宣導Q&amp;A</vt:lpstr>
    </vt:vector>
  </TitlesOfParts>
  <Company>HK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HK</dc:creator>
  <cp:lastModifiedBy>user03</cp:lastModifiedBy>
  <cp:revision>445</cp:revision>
  <cp:lastPrinted>2018-12-07T09:14:21Z</cp:lastPrinted>
  <dcterms:created xsi:type="dcterms:W3CDTF">2015-08-27T02:29:45Z</dcterms:created>
  <dcterms:modified xsi:type="dcterms:W3CDTF">2022-06-13T07:13:15Z</dcterms:modified>
</cp:coreProperties>
</file>