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5" r:id="rId4"/>
    <p:sldId id="258" r:id="rId5"/>
    <p:sldId id="267" r:id="rId6"/>
    <p:sldId id="259" r:id="rId7"/>
    <p:sldId id="269" r:id="rId8"/>
    <p:sldId id="261" r:id="rId9"/>
    <p:sldId id="270" r:id="rId10"/>
    <p:sldId id="264" r:id="rId11"/>
    <p:sldId id="266" r:id="rId12"/>
    <p:sldId id="260" r:id="rId13"/>
    <p:sldId id="263" r:id="rId14"/>
    <p:sldId id="268" r:id="rId15"/>
    <p:sldId id="271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8941" autoAdjust="0"/>
  </p:normalViewPr>
  <p:slideViewPr>
    <p:cSldViewPr snapToGrid="0">
      <p:cViewPr varScale="1">
        <p:scale>
          <a:sx n="99" d="100"/>
          <a:sy n="99" d="100"/>
        </p:scale>
        <p:origin x="8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7A748F-850D-4092-BBCE-918F05448A98}" type="datetimeFigureOut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45E138-8434-41F7-8606-C724D052353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4514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2914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928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2916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6104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241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0916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7821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1398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1331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903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7109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內文字體請採用「微軟正黑體」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字體採用「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5E138-8434-41F7-8606-C724D0523534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3841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038600" y="6490942"/>
            <a:ext cx="4114800" cy="365125"/>
          </a:xfrm>
        </p:spPr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0" y="6492873"/>
            <a:ext cx="2743200" cy="365125"/>
          </a:xfrm>
          <a:prstGeom prst="rect">
            <a:avLst/>
          </a:prstGeom>
        </p:spPr>
        <p:txBody>
          <a:bodyPr/>
          <a:lstStyle/>
          <a:p>
            <a:fld id="{9FD3D817-01F8-4DE3-A793-7C23C580739D}" type="datetime1">
              <a:rPr lang="zh-TW" altLang="en-US" smtClean="0"/>
              <a:t>2022/6/27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799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955" y="153829"/>
            <a:ext cx="11400090" cy="934230"/>
          </a:xfrm>
        </p:spPr>
        <p:txBody>
          <a:bodyPr anchor="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955" y="1088059"/>
            <a:ext cx="11400090" cy="522260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直線接點 7"/>
          <p:cNvCxnSpPr/>
          <p:nvPr userDrawn="1"/>
        </p:nvCxnSpPr>
        <p:spPr>
          <a:xfrm flipV="1">
            <a:off x="395955" y="888759"/>
            <a:ext cx="11400090" cy="1709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4645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1DC648-6EE6-468B-B83A-580E7657A932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235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95955" y="1535500"/>
            <a:ext cx="5623845" cy="464146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199" y="1535500"/>
            <a:ext cx="5623845" cy="464146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781004-3743-4257-85FF-DC8FBDE4BDA7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直線接點 7"/>
          <p:cNvCxnSpPr/>
          <p:nvPr userDrawn="1"/>
        </p:nvCxnSpPr>
        <p:spPr>
          <a:xfrm flipV="1">
            <a:off x="395955" y="1341691"/>
            <a:ext cx="11400090" cy="170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472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955" y="365126"/>
            <a:ext cx="11400090" cy="97656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5956" y="1681163"/>
            <a:ext cx="56016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95956" y="2505075"/>
            <a:ext cx="560162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62384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623844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21899C-78E2-4E1E-A5A6-EBD9CF80525B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直線接點 9"/>
          <p:cNvCxnSpPr/>
          <p:nvPr userDrawn="1"/>
        </p:nvCxnSpPr>
        <p:spPr>
          <a:xfrm flipV="1">
            <a:off x="395955" y="1341691"/>
            <a:ext cx="11400090" cy="170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838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8520FF6-6F0D-4E86-9F9E-26FF782145EE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6" name="直線接點 5"/>
          <p:cNvCxnSpPr/>
          <p:nvPr userDrawn="1"/>
        </p:nvCxnSpPr>
        <p:spPr>
          <a:xfrm flipV="1">
            <a:off x="395955" y="1341691"/>
            <a:ext cx="11400090" cy="170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7744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E9491-4C39-4365-AF57-6A5EF3CBFD4A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6192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7B1C8C-F011-4672-9A4F-B2F3402510B4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980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3F7720-AF0D-4AAC-86A3-826E775B36C4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5416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2A0E45-C49B-4F63-983C-573D94114710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183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2A47D61-9792-4D2A-A999-17E556154259}" type="datetime1">
              <a:rPr lang="zh-TW" altLang="en-US" smtClean="0"/>
              <a:t>2022/6/27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536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95955" y="142935"/>
            <a:ext cx="11400090" cy="1215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5955" y="1535502"/>
            <a:ext cx="11400090" cy="46414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834468" y="635368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8030" y="63536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0D52D-1EC5-494F-8E6E-5D4F1A9A67B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CF7463-DBAD-4FAD-8230-85CFC76B009A}" type="datetime1">
              <a:rPr lang="zh-TW" altLang="en-US" smtClean="0"/>
              <a:t>2022/6/27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1384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citechreports.blogspot.com/2015/12/blog-post_30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5426" y="464941"/>
            <a:ext cx="9811109" cy="2387600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US" altLang="zh-TW" sz="3300" b="1" dirty="0">
                <a:solidFill>
                  <a:srgbClr val="0070C0"/>
                </a:solidFill>
              </a:rPr>
              <a:t>112</a:t>
            </a:r>
            <a:r>
              <a:rPr lang="zh-TW" altLang="en-US" sz="3300" b="1" dirty="0">
                <a:solidFill>
                  <a:srgbClr val="0070C0"/>
                </a:solidFill>
              </a:rPr>
              <a:t>年度國家</a:t>
            </a:r>
            <a:r>
              <a:rPr lang="zh-TW" altLang="en-US" sz="3300" b="1" dirty="0">
                <a:solidFill>
                  <a:srgbClr val="0070C0"/>
                </a:solidFill>
              </a:rPr>
              <a:t>生技研究</a:t>
            </a:r>
            <a:r>
              <a:rPr lang="zh-TW" altLang="en-US" sz="3300" b="1" dirty="0" smtClean="0">
                <a:solidFill>
                  <a:srgbClr val="0070C0"/>
                </a:solidFill>
              </a:rPr>
              <a:t>園區次</a:t>
            </a:r>
            <a:r>
              <a:rPr lang="zh-TW" altLang="en-US" sz="3300" b="1" dirty="0">
                <a:solidFill>
                  <a:srgbClr val="0070C0"/>
                </a:solidFill>
              </a:rPr>
              <a:t>世代治療方法轉譯</a:t>
            </a:r>
            <a:r>
              <a:rPr lang="zh-TW" altLang="en-US" sz="3300" b="1" dirty="0" smtClean="0">
                <a:solidFill>
                  <a:srgbClr val="0070C0"/>
                </a:solidFill>
              </a:rPr>
              <a:t>計畫</a:t>
            </a:r>
            <a:r>
              <a:rPr lang="en-US" altLang="zh-TW" sz="3300" b="1" dirty="0" smtClean="0">
                <a:solidFill>
                  <a:srgbClr val="0070C0"/>
                </a:solidFill>
              </a:rPr>
              <a:t/>
            </a:r>
            <a:br>
              <a:rPr lang="en-US" altLang="zh-TW" sz="3300" b="1" dirty="0" smtClean="0">
                <a:solidFill>
                  <a:srgbClr val="0070C0"/>
                </a:solidFill>
              </a:rPr>
            </a:br>
            <a:r>
              <a:rPr lang="zh-TW" altLang="en-US" sz="3300" b="1" dirty="0" smtClean="0">
                <a:solidFill>
                  <a:srgbClr val="0070C0"/>
                </a:solidFill>
              </a:rPr>
              <a:t>意向</a:t>
            </a:r>
            <a:r>
              <a:rPr lang="zh-TW" altLang="en-US" sz="3300" b="1" dirty="0">
                <a:solidFill>
                  <a:srgbClr val="0070C0"/>
                </a:solidFill>
              </a:rPr>
              <a:t>書</a:t>
            </a:r>
            <a:endParaRPr lang="zh-TW" altLang="en-US" sz="50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427" y="3558662"/>
            <a:ext cx="9811108" cy="2499144"/>
          </a:xfrm>
        </p:spPr>
        <p:txBody>
          <a:bodyPr>
            <a:normAutofit/>
          </a:bodyPr>
          <a:lstStyle/>
          <a:p>
            <a:pPr algn="l">
              <a:lnSpc>
                <a:spcPts val="2500"/>
              </a:lnSpc>
            </a:pPr>
            <a:r>
              <a:rPr lang="zh-TW" altLang="en-US" dirty="0"/>
              <a:t>計畫主持人姓名：</a:t>
            </a:r>
            <a:endParaRPr lang="en-US" altLang="zh-TW" dirty="0"/>
          </a:p>
          <a:p>
            <a:pPr algn="l">
              <a:lnSpc>
                <a:spcPts val="2500"/>
              </a:lnSpc>
            </a:pPr>
            <a:endParaRPr lang="en-US" altLang="zh-TW" dirty="0"/>
          </a:p>
          <a:p>
            <a:pPr algn="l">
              <a:lnSpc>
                <a:spcPts val="2500"/>
              </a:lnSpc>
            </a:pPr>
            <a:r>
              <a:rPr lang="zh-TW" altLang="en-US" dirty="0"/>
              <a:t>計畫主持人單位</a:t>
            </a:r>
            <a:r>
              <a:rPr lang="en-US" altLang="zh-TW" dirty="0"/>
              <a:t>/</a:t>
            </a:r>
            <a:r>
              <a:rPr lang="zh-TW" altLang="en-US" dirty="0"/>
              <a:t>職稱：</a:t>
            </a:r>
            <a:endParaRPr lang="en-US" altLang="zh-TW" dirty="0"/>
          </a:p>
          <a:p>
            <a:pPr algn="l">
              <a:lnSpc>
                <a:spcPts val="2500"/>
              </a:lnSpc>
            </a:pPr>
            <a:endParaRPr lang="en-US" altLang="zh-TW" dirty="0"/>
          </a:p>
          <a:p>
            <a:pPr algn="l">
              <a:lnSpc>
                <a:spcPts val="2500"/>
              </a:lnSpc>
            </a:pPr>
            <a:r>
              <a:rPr lang="zh-TW" altLang="en-US" dirty="0"/>
              <a:t>申請經費：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dirty="0" smtClean="0"/>
              <a:t>112</a:t>
            </a:r>
            <a:r>
              <a:rPr lang="zh-TW" altLang="en-US" dirty="0" smtClean="0"/>
              <a:t>年度國家</a:t>
            </a:r>
            <a:r>
              <a:rPr lang="zh-TW" altLang="en-US" dirty="0"/>
              <a:t>生技研究</a:t>
            </a:r>
            <a:r>
              <a:rPr lang="zh-TW" altLang="en-US" dirty="0" smtClean="0"/>
              <a:t>園區次</a:t>
            </a:r>
            <a:r>
              <a:rPr lang="zh-TW" altLang="en-US" dirty="0"/>
              <a:t>世代治療方法轉譯計畫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594163" y="2044998"/>
            <a:ext cx="9811109" cy="16150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l">
              <a:lnSpc>
                <a:spcPct val="100000"/>
              </a:lnSpc>
              <a:spcAft>
                <a:spcPts val="1200"/>
              </a:spcAft>
            </a:pPr>
            <a:r>
              <a:rPr lang="zh-TW" altLang="en-US" sz="5000" b="1" dirty="0"/>
              <a:t>計畫名稱：</a:t>
            </a:r>
          </a:p>
        </p:txBody>
      </p:sp>
    </p:spTree>
    <p:extLst>
      <p:ext uri="{BB962C8B-B14F-4D97-AF65-F5344CB8AC3E}">
        <p14:creationId xmlns:p14="http://schemas.microsoft.com/office/powerpoint/2010/main" val="2551266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/>
              <a:t>臨床需求、問題及本計畫技術提出之解決方案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未滿足臨床需求、問題為何</a:t>
            </a:r>
            <a:r>
              <a:rPr lang="en-US" altLang="zh-TW" dirty="0"/>
              <a:t>?</a:t>
            </a:r>
            <a:r>
              <a:rPr lang="zh-TW" altLang="en-US" dirty="0"/>
              <a:t> 本計畫如何解決此需求、問題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dirty="0"/>
              <a:t>112</a:t>
            </a:r>
            <a:r>
              <a:rPr lang="zh-TW" altLang="en-US" dirty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9103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6BA78D3-F337-43FC-8E12-116A78903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研發技術</a:t>
            </a:r>
            <a:r>
              <a:rPr lang="en-US" altLang="zh-TW" b="1" dirty="0"/>
              <a:t>(</a:t>
            </a:r>
            <a:r>
              <a:rPr lang="zh-TW" altLang="en-US" b="1" dirty="0"/>
              <a:t>治療方法</a:t>
            </a:r>
            <a:r>
              <a:rPr lang="en-US" altLang="zh-TW" b="1" dirty="0"/>
              <a:t>)</a:t>
            </a:r>
            <a:r>
              <a:rPr lang="zh-TW" altLang="en-US" b="1" dirty="0"/>
              <a:t>之全球</a:t>
            </a:r>
            <a:r>
              <a:rPr lang="en-US" altLang="zh-TW" b="1" dirty="0"/>
              <a:t>(</a:t>
            </a:r>
            <a:r>
              <a:rPr lang="zh-TW" altLang="en-US" b="1" dirty="0"/>
              <a:t>產業</a:t>
            </a:r>
            <a:r>
              <a:rPr lang="en-US" altLang="zh-TW" b="1" dirty="0"/>
              <a:t>)</a:t>
            </a:r>
            <a:r>
              <a:rPr lang="zh-TW" altLang="en-US" b="1" dirty="0"/>
              <a:t>發展趨勢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69F1652-EF85-47C8-913A-063EE1E4D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本研發技術</a:t>
            </a:r>
            <a:r>
              <a:rPr lang="en-US" altLang="zh-TW" dirty="0"/>
              <a:t>(</a:t>
            </a:r>
            <a:r>
              <a:rPr lang="zh-TW" altLang="en-US" dirty="0"/>
              <a:t>治療方法</a:t>
            </a:r>
            <a:r>
              <a:rPr lang="en-US" altLang="zh-TW" dirty="0"/>
              <a:t>)</a:t>
            </a:r>
            <a:r>
              <a:rPr lang="zh-TW" altLang="en-US" dirty="0"/>
              <a:t>之全球產業現況為何</a:t>
            </a:r>
            <a:r>
              <a:rPr lang="en-US" altLang="zh-TW" dirty="0"/>
              <a:t>?</a:t>
            </a:r>
            <a:r>
              <a:rPr lang="zh-TW" altLang="en-US" dirty="0"/>
              <a:t> </a:t>
            </a:r>
            <a:endParaRPr lang="en-US" altLang="zh-TW" dirty="0"/>
          </a:p>
          <a:p>
            <a:r>
              <a:rPr lang="zh-TW" altLang="en-US" dirty="0"/>
              <a:t>全球及國內市場需求、規模、趨勢分析 </a:t>
            </a:r>
            <a:r>
              <a:rPr lang="en-US" altLang="zh-TW" sz="2000" b="1" dirty="0">
                <a:solidFill>
                  <a:srgbClr val="0000FF"/>
                </a:solidFill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</a:rPr>
              <a:t>請註明引據資料來源</a:t>
            </a:r>
            <a:r>
              <a:rPr lang="en-US" altLang="zh-TW" sz="2000" b="1" dirty="0">
                <a:solidFill>
                  <a:srgbClr val="0000FF"/>
                </a:solidFill>
              </a:rPr>
              <a:t>)</a:t>
            </a:r>
            <a:endParaRPr lang="zh-TW" alt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1244E439-DFD5-4406-92CA-986C9C625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05B3568-9FDE-4C27-977C-0A3BD0F1C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8979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研發技術之競爭者比較、執行利基與專利切入空間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本研發技術與其他已上市或開發中產品之差異性、競爭優勢</a:t>
            </a:r>
            <a:endParaRPr lang="en-US" altLang="zh-TW" dirty="0"/>
          </a:p>
          <a:p>
            <a:r>
              <a:rPr lang="zh-TW" altLang="en-US" dirty="0"/>
              <a:t>本研發技術與其國內外技術之關鍵規格</a:t>
            </a:r>
            <a:r>
              <a:rPr lang="zh-TW" altLang="en-US" dirty="0" smtClean="0"/>
              <a:t>比較 </a:t>
            </a:r>
            <a:r>
              <a:rPr lang="en-US" altLang="zh-TW" sz="2000" b="1" dirty="0" smtClean="0">
                <a:solidFill>
                  <a:srgbClr val="0000FF"/>
                </a:solidFill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</a:rPr>
              <a:t>至少</a:t>
            </a:r>
            <a:r>
              <a:rPr lang="en-US" altLang="zh-TW" sz="2000" b="1" dirty="0">
                <a:solidFill>
                  <a:srgbClr val="0000FF"/>
                </a:solidFill>
              </a:rPr>
              <a:t>3</a:t>
            </a:r>
            <a:r>
              <a:rPr lang="zh-TW" altLang="en-US" sz="2000" b="1" dirty="0">
                <a:solidFill>
                  <a:srgbClr val="0000FF"/>
                </a:solidFill>
              </a:rPr>
              <a:t>家</a:t>
            </a:r>
            <a:r>
              <a:rPr lang="en-US" altLang="zh-TW" sz="2000" b="1" dirty="0">
                <a:solidFill>
                  <a:srgbClr val="0000FF"/>
                </a:solidFill>
              </a:rPr>
              <a:t>)</a:t>
            </a:r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6756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研發技術之專利佈局及現況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954" y="1088060"/>
            <a:ext cx="11655837" cy="5088904"/>
          </a:xfrm>
        </p:spPr>
        <p:txBody>
          <a:bodyPr/>
          <a:lstStyle/>
          <a:p>
            <a:r>
              <a:rPr lang="zh-TW" altLang="en-US" dirty="0"/>
              <a:t>請列出本研發技術之預定申請、已申請暫時性專利、已申請正式專利、或已獲證專利</a:t>
            </a:r>
            <a:r>
              <a:rPr lang="zh-TW" altLang="en-US" dirty="0" smtClean="0"/>
              <a:t>等 </a:t>
            </a:r>
            <a:r>
              <a:rPr lang="en-US" altLang="zh-TW" sz="2000" b="1" dirty="0" smtClean="0">
                <a:solidFill>
                  <a:srgbClr val="0000FF"/>
                </a:solidFill>
              </a:rPr>
              <a:t>(</a:t>
            </a:r>
            <a:r>
              <a:rPr lang="zh-TW" altLang="en-US" sz="2000" b="1" dirty="0" smtClean="0">
                <a:solidFill>
                  <a:srgbClr val="0000FF"/>
                </a:solidFill>
              </a:rPr>
              <a:t>請提供專利名稱</a:t>
            </a:r>
            <a:r>
              <a:rPr lang="zh-TW" altLang="en-US" sz="2000" b="1" dirty="0">
                <a:solidFill>
                  <a:srgbClr val="0000FF"/>
                </a:solidFill>
              </a:rPr>
              <a:t>、發明</a:t>
            </a:r>
            <a:r>
              <a:rPr lang="zh-TW" altLang="en-US" sz="2000" b="1" dirty="0" smtClean="0">
                <a:solidFill>
                  <a:srgbClr val="0000FF"/>
                </a:solidFill>
              </a:rPr>
              <a:t>人及專利權</a:t>
            </a:r>
            <a:r>
              <a:rPr lang="zh-TW" altLang="en-US" sz="2000" b="1" dirty="0">
                <a:solidFill>
                  <a:srgbClr val="0000FF"/>
                </a:solidFill>
              </a:rPr>
              <a:t>人名稱</a:t>
            </a:r>
            <a:r>
              <a:rPr lang="zh-TW" altLang="en-US" sz="2000" b="1" dirty="0" smtClean="0">
                <a:solidFill>
                  <a:srgbClr val="0000FF"/>
                </a:solidFill>
              </a:rPr>
              <a:t>、申請或獲證之日期、國家、案號</a:t>
            </a:r>
            <a:r>
              <a:rPr lang="en-US" altLang="zh-TW" sz="2000" b="1" dirty="0" smtClean="0">
                <a:solidFill>
                  <a:srgbClr val="0000FF"/>
                </a:solidFill>
              </a:rPr>
              <a:t>)</a:t>
            </a:r>
            <a:endParaRPr lang="zh-TW" altLang="en-US" sz="20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6440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目標產品概況表 </a:t>
            </a:r>
            <a:r>
              <a:rPr lang="en-US" altLang="zh-TW" b="1" dirty="0"/>
              <a:t>(Target Product Profile)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955" y="1088059"/>
            <a:ext cx="11400090" cy="492732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270F30A-C6BC-4F0B-BB49-B51718D368B7}"/>
              </a:ext>
            </a:extLst>
          </p:cNvPr>
          <p:cNvSpPr txBox="1"/>
          <p:nvPr/>
        </p:nvSpPr>
        <p:spPr>
          <a:xfrm>
            <a:off x="314325" y="6030518"/>
            <a:ext cx="70859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500" dirty="0">
                <a:ea typeface="微軟正黑體" panose="020B0604030504040204" pitchFamily="34" charset="-120"/>
              </a:rPr>
              <a:t>可參考網頁</a:t>
            </a:r>
            <a:r>
              <a:rPr lang="en-US" altLang="zh-TW" sz="1500" dirty="0">
                <a:ea typeface="微軟正黑體" panose="020B0604030504040204" pitchFamily="34" charset="-120"/>
              </a:rPr>
              <a:t>TTP</a:t>
            </a:r>
            <a:r>
              <a:rPr lang="zh-TW" altLang="en-US" sz="1500" dirty="0">
                <a:ea typeface="微軟正黑體" panose="020B0604030504040204" pitchFamily="34" charset="-120"/>
              </a:rPr>
              <a:t>範例 </a:t>
            </a:r>
            <a:r>
              <a:rPr lang="en-US" altLang="zh-TW" sz="1500" dirty="0">
                <a:ea typeface="微軟正黑體" panose="020B0604030504040204" pitchFamily="34" charset="-120"/>
                <a:hlinkClick r:id="rId3"/>
              </a:rPr>
              <a:t>http://scitechreports.blogspot.com/2015/12/blog-post_30.html</a:t>
            </a:r>
            <a:r>
              <a:rPr lang="zh-TW" altLang="en-US" sz="1500" dirty="0">
                <a:ea typeface="微軟正黑體" panose="020B0604030504040204" pitchFamily="34" charset="-120"/>
              </a:rPr>
              <a:t> </a:t>
            </a:r>
            <a:endParaRPr lang="en-US" altLang="zh-TW" sz="1500" dirty="0"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1437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計畫執行方法與步驟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請說明本計畫執行方法、步驟及其</a:t>
            </a:r>
            <a:r>
              <a:rPr lang="zh-TW" altLang="en-US" dirty="0" smtClean="0"/>
              <a:t>原因 </a:t>
            </a:r>
            <a:r>
              <a:rPr lang="en-US" altLang="zh-TW" sz="2000" b="1" dirty="0" smtClean="0">
                <a:solidFill>
                  <a:srgbClr val="0000FF"/>
                </a:solidFill>
              </a:rPr>
              <a:t>(</a:t>
            </a:r>
            <a:r>
              <a:rPr lang="zh-TW" altLang="en-US" sz="2000" b="1" dirty="0" smtClean="0">
                <a:solidFill>
                  <a:srgbClr val="0000FF"/>
                </a:solidFill>
              </a:rPr>
              <a:t>詳細內容及說明請放附件</a:t>
            </a:r>
            <a:r>
              <a:rPr lang="en-US" altLang="zh-TW" sz="2000" b="1" dirty="0" smtClean="0">
                <a:solidFill>
                  <a:srgbClr val="0000FF"/>
                </a:solidFill>
              </a:rPr>
              <a:t>)</a:t>
            </a:r>
            <a:endParaRPr lang="zh-TW" altLang="en-US" sz="2000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5441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支持性實驗數據 </a:t>
            </a:r>
            <a:r>
              <a:rPr lang="en-US" altLang="zh-TW" b="1" dirty="0"/>
              <a:t>(</a:t>
            </a:r>
            <a:r>
              <a:rPr lang="zh-TW" altLang="en-US" b="1" dirty="0"/>
              <a:t>目前成果</a:t>
            </a:r>
            <a:r>
              <a:rPr lang="en-US" altLang="zh-TW" b="1" dirty="0"/>
              <a:t>)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請以圖文並茂方式說明 </a:t>
            </a:r>
            <a:r>
              <a:rPr lang="en-US" altLang="zh-TW" sz="2000" b="1" dirty="0">
                <a:solidFill>
                  <a:srgbClr val="0000FF"/>
                </a:solidFill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</a:rPr>
              <a:t>各圖表請務必提供標題及說明</a:t>
            </a:r>
            <a:r>
              <a:rPr lang="en-US" altLang="zh-TW" sz="2000" b="1" dirty="0">
                <a:solidFill>
                  <a:srgbClr val="0000FF"/>
                </a:solidFill>
              </a:rPr>
              <a:t>)</a:t>
            </a:r>
            <a:endParaRPr lang="zh-TW" alt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887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技轉</a:t>
            </a:r>
            <a:r>
              <a:rPr lang="en-US" altLang="zh-TW" b="1" dirty="0"/>
              <a:t>/</a:t>
            </a:r>
            <a:r>
              <a:rPr lang="zh-TW" altLang="en-US" b="1" dirty="0"/>
              <a:t>衍生新創之規劃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1005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經費預估</a:t>
            </a:r>
          </a:p>
        </p:txBody>
      </p:sp>
      <p:graphicFrame>
        <p:nvGraphicFramePr>
          <p:cNvPr id="6" name="表格 6">
            <a:extLst>
              <a:ext uri="{FF2B5EF4-FFF2-40B4-BE49-F238E27FC236}">
                <a16:creationId xmlns:a16="http://schemas.microsoft.com/office/drawing/2014/main" id="{2DA91838-986F-41D0-A46C-2FB092316A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5346081"/>
              </p:ext>
            </p:extLst>
          </p:nvPr>
        </p:nvGraphicFramePr>
        <p:xfrm>
          <a:off x="340518" y="1204075"/>
          <a:ext cx="11584787" cy="4718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2640">
                  <a:extLst>
                    <a:ext uri="{9D8B030D-6E8A-4147-A177-3AD203B41FA5}">
                      <a16:colId xmlns:a16="http://schemas.microsoft.com/office/drawing/2014/main" val="391912716"/>
                    </a:ext>
                  </a:extLst>
                </a:gridCol>
                <a:gridCol w="1842411">
                  <a:extLst>
                    <a:ext uri="{9D8B030D-6E8A-4147-A177-3AD203B41FA5}">
                      <a16:colId xmlns:a16="http://schemas.microsoft.com/office/drawing/2014/main" val="537522596"/>
                    </a:ext>
                  </a:extLst>
                </a:gridCol>
                <a:gridCol w="594778">
                  <a:extLst>
                    <a:ext uri="{9D8B030D-6E8A-4147-A177-3AD203B41FA5}">
                      <a16:colId xmlns:a16="http://schemas.microsoft.com/office/drawing/2014/main" val="3133442707"/>
                    </a:ext>
                  </a:extLst>
                </a:gridCol>
                <a:gridCol w="1625156">
                  <a:extLst>
                    <a:ext uri="{9D8B030D-6E8A-4147-A177-3AD203B41FA5}">
                      <a16:colId xmlns:a16="http://schemas.microsoft.com/office/drawing/2014/main" val="1857172792"/>
                    </a:ext>
                  </a:extLst>
                </a:gridCol>
                <a:gridCol w="609086">
                  <a:extLst>
                    <a:ext uri="{9D8B030D-6E8A-4147-A177-3AD203B41FA5}">
                      <a16:colId xmlns:a16="http://schemas.microsoft.com/office/drawing/2014/main" val="3337005648"/>
                    </a:ext>
                  </a:extLst>
                </a:gridCol>
                <a:gridCol w="1610848">
                  <a:extLst>
                    <a:ext uri="{9D8B030D-6E8A-4147-A177-3AD203B41FA5}">
                      <a16:colId xmlns:a16="http://schemas.microsoft.com/office/drawing/2014/main" val="1937696645"/>
                    </a:ext>
                  </a:extLst>
                </a:gridCol>
                <a:gridCol w="588888">
                  <a:extLst>
                    <a:ext uri="{9D8B030D-6E8A-4147-A177-3AD203B41FA5}">
                      <a16:colId xmlns:a16="http://schemas.microsoft.com/office/drawing/2014/main" val="2912253450"/>
                    </a:ext>
                  </a:extLst>
                </a:gridCol>
                <a:gridCol w="1631046">
                  <a:extLst>
                    <a:ext uri="{9D8B030D-6E8A-4147-A177-3AD203B41FA5}">
                      <a16:colId xmlns:a16="http://schemas.microsoft.com/office/drawing/2014/main" val="488516678"/>
                    </a:ext>
                  </a:extLst>
                </a:gridCol>
                <a:gridCol w="577316">
                  <a:extLst>
                    <a:ext uri="{9D8B030D-6E8A-4147-A177-3AD203B41FA5}">
                      <a16:colId xmlns:a16="http://schemas.microsoft.com/office/drawing/2014/main" val="3511098770"/>
                    </a:ext>
                  </a:extLst>
                </a:gridCol>
                <a:gridCol w="1642618">
                  <a:extLst>
                    <a:ext uri="{9D8B030D-6E8A-4147-A177-3AD203B41FA5}">
                      <a16:colId xmlns:a16="http://schemas.microsoft.com/office/drawing/2014/main" val="322047160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經費項目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112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提出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112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單位配合款</a:t>
                      </a: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提出</a:t>
                      </a: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單位配合款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3712043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人事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員額及經費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博士後研究員</a:t>
                      </a: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8288378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研究助理</a:t>
                      </a: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0369528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碩博士研究生</a:t>
                      </a: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3950177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 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例如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BD)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4347915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2911335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耗材、雜項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410948542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委託研究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服務案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2502576635"/>
                  </a:ext>
                </a:extLst>
              </a:tr>
              <a:tr h="1004238">
                <a:tc rowSpan="2"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儀器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請提供單價超過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萬元之儀器名稱及價格</a:t>
                      </a: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173547426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37706528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gridSpan="2"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2352736605"/>
                  </a:ext>
                </a:extLst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A604BE6C-B6D3-433B-84A7-1C43636E653C}"/>
              </a:ext>
            </a:extLst>
          </p:cNvPr>
          <p:cNvSpPr txBox="1"/>
          <p:nvPr/>
        </p:nvSpPr>
        <p:spPr>
          <a:xfrm>
            <a:off x="10851960" y="924040"/>
            <a:ext cx="107334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新台幣 </a:t>
            </a:r>
            <a:r>
              <a:rPr lang="en-US" altLang="zh-TW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en-US" altLang="zh-TW" sz="1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36348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/>
              <a:t>(</a:t>
            </a:r>
            <a:r>
              <a:rPr lang="zh-TW" altLang="en-US" b="1" dirty="0"/>
              <a:t>總</a:t>
            </a:r>
            <a:r>
              <a:rPr lang="en-US" altLang="zh-TW" b="1" dirty="0"/>
              <a:t>)</a:t>
            </a:r>
            <a:r>
              <a:rPr lang="zh-TW" altLang="en-US" b="1" dirty="0"/>
              <a:t>主持人、共同主持人及主要執行人員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0679507"/>
              </p:ext>
            </p:extLst>
          </p:nvPr>
        </p:nvGraphicFramePr>
        <p:xfrm>
          <a:off x="395288" y="1073102"/>
          <a:ext cx="11401424" cy="2601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55059">
                  <a:extLst>
                    <a:ext uri="{9D8B030D-6E8A-4147-A177-3AD203B41FA5}">
                      <a16:colId xmlns:a16="http://schemas.microsoft.com/office/drawing/2014/main" val="3943998504"/>
                    </a:ext>
                  </a:extLst>
                </a:gridCol>
                <a:gridCol w="1527350">
                  <a:extLst>
                    <a:ext uri="{9D8B030D-6E8A-4147-A177-3AD203B41FA5}">
                      <a16:colId xmlns:a16="http://schemas.microsoft.com/office/drawing/2014/main" val="2385072179"/>
                    </a:ext>
                  </a:extLst>
                </a:gridCol>
                <a:gridCol w="3136989">
                  <a:extLst>
                    <a:ext uri="{9D8B030D-6E8A-4147-A177-3AD203B41FA5}">
                      <a16:colId xmlns:a16="http://schemas.microsoft.com/office/drawing/2014/main" val="3218507154"/>
                    </a:ext>
                  </a:extLst>
                </a:gridCol>
                <a:gridCol w="1905802">
                  <a:extLst>
                    <a:ext uri="{9D8B030D-6E8A-4147-A177-3AD203B41FA5}">
                      <a16:colId xmlns:a16="http://schemas.microsoft.com/office/drawing/2014/main" val="4082892229"/>
                    </a:ext>
                  </a:extLst>
                </a:gridCol>
                <a:gridCol w="3076224">
                  <a:extLst>
                    <a:ext uri="{9D8B030D-6E8A-4147-A177-3AD203B41FA5}">
                      <a16:colId xmlns:a16="http://schemas.microsoft.com/office/drawing/2014/main" val="41198011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所屬機構</a:t>
                      </a:r>
                      <a:r>
                        <a:rPr lang="en-US" altLang="zh-TW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單位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職稱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於計畫擔任之工作項目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457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</a:t>
                      </a:r>
                      <a:r>
                        <a:rPr lang="en-US" altLang="zh-TW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主持人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  <a:ea typeface="微軟正黑體" panose="020B0604030504040204" pitchFamily="34" charset="-120"/>
                        </a:rPr>
                        <a:t>*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extLst>
                  <a:ext uri="{0D108BD9-81ED-4DB2-BD59-A6C34878D82A}">
                    <a16:rowId xmlns:a16="http://schemas.microsoft.com/office/drawing/2014/main" val="3736394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共同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主持人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  <a:ea typeface="微軟正黑體" panose="020B0604030504040204" pitchFamily="34" charset="-120"/>
                        </a:rPr>
                        <a:t>**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extLst>
                  <a:ext uri="{0D108BD9-81ED-4DB2-BD59-A6C34878D82A}">
                    <a16:rowId xmlns:a16="http://schemas.microsoft.com/office/drawing/2014/main" val="2000475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協同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主持人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  <a:ea typeface="微軟正黑體" panose="020B0604030504040204" pitchFamily="34" charset="-120"/>
                        </a:rPr>
                        <a:t>**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extLst>
                  <a:ext uri="{0D108BD9-81ED-4DB2-BD59-A6C34878D82A}">
                    <a16:rowId xmlns:a16="http://schemas.microsoft.com/office/drawing/2014/main" val="1019628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博士後研究員</a:t>
                      </a: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extLst>
                  <a:ext uri="{0D108BD9-81ED-4DB2-BD59-A6C34878D82A}">
                    <a16:rowId xmlns:a16="http://schemas.microsoft.com/office/drawing/2014/main" val="1594961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extLst>
                  <a:ext uri="{0D108BD9-81ED-4DB2-BD59-A6C34878D82A}">
                    <a16:rowId xmlns:a16="http://schemas.microsoft.com/office/drawing/2014/main" val="1496855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sz="18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T="36000" marB="36000"/>
                </a:tc>
                <a:extLst>
                  <a:ext uri="{0D108BD9-81ED-4DB2-BD59-A6C34878D82A}">
                    <a16:rowId xmlns:a16="http://schemas.microsoft.com/office/drawing/2014/main" val="124702204"/>
                  </a:ext>
                </a:extLst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270F30A-C6BC-4F0B-BB49-B51718D368B7}"/>
              </a:ext>
            </a:extLst>
          </p:cNvPr>
          <p:cNvSpPr txBox="1"/>
          <p:nvPr/>
        </p:nvSpPr>
        <p:spPr>
          <a:xfrm>
            <a:off x="168674" y="5844732"/>
            <a:ext cx="114830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500" b="1" dirty="0">
                <a:ea typeface="微軟正黑體" panose="020B0604030504040204" pitchFamily="34" charset="-120"/>
              </a:rPr>
              <a:t>  </a:t>
            </a:r>
            <a:r>
              <a:rPr lang="zh-TW" altLang="en-US" sz="1500" b="1" dirty="0">
                <a:solidFill>
                  <a:srgbClr val="FF0000"/>
                </a:solidFill>
                <a:ea typeface="微軟正黑體" panose="020B0604030504040204" pitchFamily="34" charset="-120"/>
              </a:rPr>
              <a:t>*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請另檔檢附</a:t>
            </a:r>
            <a:r>
              <a:rPr lang="zh-TW" altLang="en-US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</a:t>
            </a:r>
            <a:r>
              <a:rPr lang="en-US" altLang="zh-TW" sz="1500" b="1" dirty="0" smtClean="0">
                <a:ea typeface="微軟正黑體" panose="020B0604030504040204" pitchFamily="34" charset="-120"/>
              </a:rPr>
              <a:t>(</a:t>
            </a:r>
            <a:r>
              <a:rPr lang="zh-TW" altLang="en-US" sz="1500" b="1" dirty="0">
                <a:ea typeface="微軟正黑體" panose="020B0604030504040204" pitchFamily="34" charset="-120"/>
              </a:rPr>
              <a:t>總</a:t>
            </a:r>
            <a:r>
              <a:rPr lang="en-US" altLang="zh-TW" sz="1500" b="1" dirty="0">
                <a:ea typeface="微軟正黑體" panose="020B0604030504040204" pitchFamily="34" charset="-120"/>
              </a:rPr>
              <a:t>)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主持人之</a:t>
            </a:r>
            <a:r>
              <a:rPr lang="zh-TW" altLang="en-US" sz="1500" b="1" dirty="0">
                <a:ea typeface="微軟正黑體" panose="020B0604030504040204" pitchFamily="34" charset="-120"/>
              </a:rPr>
              <a:t>個人履歷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、</a:t>
            </a:r>
            <a:r>
              <a:rPr lang="zh-TW" altLang="en-US" sz="1500" b="1" dirty="0" smtClean="0">
                <a:ea typeface="微軟正黑體" panose="020B0604030504040204" pitchFamily="34" charset="-120"/>
                <a:sym typeface="Wingdings" panose="05000000000000000000" pitchFamily="2" charset="2"/>
              </a:rPr>
              <a:t>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近期</a:t>
            </a:r>
            <a:r>
              <a:rPr lang="zh-TW" altLang="en-US" sz="1500" b="1" dirty="0">
                <a:ea typeface="微軟正黑體" panose="020B0604030504040204" pitchFamily="34" charset="-120"/>
              </a:rPr>
              <a:t>研究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成果清單、</a:t>
            </a:r>
            <a:r>
              <a:rPr lang="zh-TW" altLang="en-US" sz="1500" b="1" dirty="0" smtClean="0">
                <a:ea typeface="微軟正黑體" panose="020B0604030504040204" pitchFamily="34" charset="-120"/>
                <a:sym typeface="Wingdings" panose="05000000000000000000" pitchFamily="2" charset="2"/>
              </a:rPr>
              <a:t></a:t>
            </a:r>
            <a:r>
              <a:rPr lang="zh-TW" altLang="en-US" sz="1500" b="1" u="sng" dirty="0" smtClean="0">
                <a:ea typeface="微軟正黑體" panose="020B0604030504040204" pitchFamily="34" charset="-120"/>
              </a:rPr>
              <a:t>申請中及近三年</a:t>
            </a:r>
            <a:r>
              <a:rPr lang="zh-TW" altLang="en-US" sz="1500" b="1" u="sng" dirty="0">
                <a:ea typeface="微軟正黑體" panose="020B0604030504040204" pitchFamily="34" charset="-120"/>
              </a:rPr>
              <a:t>獲補助</a:t>
            </a:r>
            <a:r>
              <a:rPr lang="zh-TW" altLang="en-US" sz="1500" b="1" dirty="0">
                <a:ea typeface="微軟正黑體" panose="020B0604030504040204" pitchFamily="34" charset="-120"/>
              </a:rPr>
              <a:t>之計畫名稱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及經費情形</a:t>
            </a:r>
            <a:endParaRPr lang="en-US" altLang="zh-TW" sz="1500" b="1" dirty="0">
              <a:ea typeface="微軟正黑體" panose="020B0604030504040204" pitchFamily="34" charset="-120"/>
            </a:endParaRPr>
          </a:p>
          <a:p>
            <a:r>
              <a:rPr lang="zh-TW" altLang="en-US" sz="1500" b="1" dirty="0">
                <a:solidFill>
                  <a:srgbClr val="FF0000"/>
                </a:solidFill>
                <a:ea typeface="微軟正黑體" panose="020B0604030504040204" pitchFamily="34" charset="-120"/>
              </a:rPr>
              <a:t>**</a:t>
            </a:r>
            <a:r>
              <a:rPr lang="zh-TW" altLang="en-US" sz="1500" b="1" dirty="0">
                <a:ea typeface="微軟正黑體" panose="020B0604030504040204" pitchFamily="34" charset="-120"/>
              </a:rPr>
              <a:t>請另檔檢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附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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共同</a:t>
            </a:r>
            <a:r>
              <a:rPr lang="zh-TW" altLang="en-US" sz="1500" b="1" dirty="0">
                <a:ea typeface="微軟正黑體" panose="020B0604030504040204" pitchFamily="34" charset="-120"/>
              </a:rPr>
              <a:t>或協同主持人員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同意協助</a:t>
            </a:r>
            <a:r>
              <a:rPr lang="zh-TW" altLang="en-US" sz="1500" b="1" dirty="0">
                <a:ea typeface="微軟正黑體" panose="020B0604030504040204" pitchFamily="34" charset="-120"/>
              </a:rPr>
              <a:t>與支持本計畫或合作意願之信函</a:t>
            </a:r>
            <a:r>
              <a:rPr lang="en-US" altLang="zh-TW" sz="1500" b="1" dirty="0">
                <a:ea typeface="微軟正黑體" panose="020B0604030504040204" pitchFamily="34" charset="-120"/>
              </a:rPr>
              <a:t>(supporting letter</a:t>
            </a:r>
            <a:r>
              <a:rPr lang="en-US" altLang="zh-TW" sz="1500" b="1" dirty="0" smtClean="0">
                <a:ea typeface="微軟正黑體" panose="020B0604030504040204" pitchFamily="34" charset="-120"/>
              </a:rPr>
              <a:t>)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、</a:t>
            </a:r>
            <a:r>
              <a:rPr lang="zh-TW" altLang="en-US" sz="1500" b="1" dirty="0">
                <a:ea typeface="微軟正黑體" panose="020B0604030504040204" pitchFamily="34" charset="-120"/>
                <a:sym typeface="Wingdings" panose="05000000000000000000" pitchFamily="2" charset="2"/>
              </a:rPr>
              <a:t> 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個人</a:t>
            </a:r>
            <a:r>
              <a:rPr lang="zh-TW" altLang="en-US" sz="1500" b="1" dirty="0">
                <a:ea typeface="微軟正黑體" panose="020B0604030504040204" pitchFamily="34" charset="-120"/>
              </a:rPr>
              <a:t>履歷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、</a:t>
            </a:r>
            <a:r>
              <a:rPr lang="zh-TW" altLang="en-US" sz="1500" b="1" dirty="0">
                <a:ea typeface="微軟正黑體" panose="020B0604030504040204" pitchFamily="34" charset="-120"/>
                <a:sym typeface="Wingdings" panose="05000000000000000000" pitchFamily="2" charset="2"/>
              </a:rPr>
              <a:t> </a:t>
            </a:r>
            <a:r>
              <a:rPr lang="zh-TW" altLang="en-US" sz="1500" b="1" dirty="0" smtClean="0">
                <a:ea typeface="微軟正黑體" panose="020B0604030504040204" pitchFamily="34" charset="-120"/>
              </a:rPr>
              <a:t>近期</a:t>
            </a:r>
            <a:r>
              <a:rPr lang="zh-TW" altLang="en-US" sz="1500" b="1" dirty="0">
                <a:ea typeface="微軟正黑體" panose="020B0604030504040204" pitchFamily="34" charset="-120"/>
              </a:rPr>
              <a:t>研究成果</a:t>
            </a:r>
            <a:endParaRPr lang="en-US" altLang="zh-TW" sz="1500" b="1" dirty="0"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592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/>
              <a:t>未來三年預定工作時程、執行進度暨查核點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861304"/>
              </p:ext>
            </p:extLst>
          </p:nvPr>
        </p:nvGraphicFramePr>
        <p:xfrm>
          <a:off x="395955" y="1028136"/>
          <a:ext cx="11400089" cy="4085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13979">
                  <a:extLst>
                    <a:ext uri="{9D8B030D-6E8A-4147-A177-3AD203B41FA5}">
                      <a16:colId xmlns:a16="http://schemas.microsoft.com/office/drawing/2014/main" val="907790550"/>
                    </a:ext>
                  </a:extLst>
                </a:gridCol>
                <a:gridCol w="5685990">
                  <a:extLst>
                    <a:ext uri="{9D8B030D-6E8A-4147-A177-3AD203B41FA5}">
                      <a16:colId xmlns:a16="http://schemas.microsoft.com/office/drawing/2014/main" val="3003272812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1884376555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1570212913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428261872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202516044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686486883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975582460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589659096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813710658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169313956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313368163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363636644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453443730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657534018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893609036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3641523096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1203142991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47721248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3729376785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3541823352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2239416055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3641005915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550864543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3072836100"/>
                    </a:ext>
                  </a:extLst>
                </a:gridCol>
                <a:gridCol w="212505">
                  <a:extLst>
                    <a:ext uri="{9D8B030D-6E8A-4147-A177-3AD203B41FA5}">
                      <a16:colId xmlns:a16="http://schemas.microsoft.com/office/drawing/2014/main" val="3478849656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項次</a:t>
                      </a:r>
                    </a:p>
                  </a:txBody>
                  <a:tcPr marL="36000" marR="36000" marT="36000" marB="3600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查核項目說明</a:t>
                      </a:r>
                    </a:p>
                  </a:txBody>
                  <a:tcPr marL="36000" marR="36000" marT="36000" marB="36000" anchor="ctr"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112</a:t>
                      </a:r>
                      <a:r>
                        <a:rPr lang="zh-TW" altLang="en-US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</a:t>
                      </a:r>
                      <a:r>
                        <a:rPr lang="zh-TW" altLang="en-US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114</a:t>
                      </a:r>
                      <a:r>
                        <a:rPr lang="zh-TW" altLang="en-US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264552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203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1-1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59178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1-2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146877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2-1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24478143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2-2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29268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2-3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4152554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1009387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02443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570371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marT="36000" marB="36000"/>
                </a:tc>
                <a:extLst>
                  <a:ext uri="{0D108BD9-81ED-4DB2-BD59-A6C34878D82A}">
                    <a16:rowId xmlns:a16="http://schemas.microsoft.com/office/drawing/2014/main" val="3706335721"/>
                  </a:ext>
                </a:extLst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304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預期未來三年關鍵成果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955" y="4011562"/>
            <a:ext cx="11400090" cy="1995607"/>
          </a:xfrm>
        </p:spPr>
        <p:txBody>
          <a:bodyPr>
            <a:normAutofit/>
          </a:bodyPr>
          <a:lstStyle/>
          <a:p>
            <a:endParaRPr lang="zh-TW" altLang="en-US" sz="2000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13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8986995"/>
              </p:ext>
            </p:extLst>
          </p:nvPr>
        </p:nvGraphicFramePr>
        <p:xfrm>
          <a:off x="395955" y="1403052"/>
          <a:ext cx="11400091" cy="1879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655143">
                  <a:extLst>
                    <a:ext uri="{9D8B030D-6E8A-4147-A177-3AD203B41FA5}">
                      <a16:colId xmlns:a16="http://schemas.microsoft.com/office/drawing/2014/main" val="2912753029"/>
                    </a:ext>
                  </a:extLst>
                </a:gridCol>
                <a:gridCol w="1186237">
                  <a:extLst>
                    <a:ext uri="{9D8B030D-6E8A-4147-A177-3AD203B41FA5}">
                      <a16:colId xmlns:a16="http://schemas.microsoft.com/office/drawing/2014/main" val="1267977964"/>
                    </a:ext>
                  </a:extLst>
                </a:gridCol>
                <a:gridCol w="1186237">
                  <a:extLst>
                    <a:ext uri="{9D8B030D-6E8A-4147-A177-3AD203B41FA5}">
                      <a16:colId xmlns:a16="http://schemas.microsoft.com/office/drawing/2014/main" val="2590562597"/>
                    </a:ext>
                  </a:extLst>
                </a:gridCol>
                <a:gridCol w="1186237">
                  <a:extLst>
                    <a:ext uri="{9D8B030D-6E8A-4147-A177-3AD203B41FA5}">
                      <a16:colId xmlns:a16="http://schemas.microsoft.com/office/drawing/2014/main" val="2060515296"/>
                    </a:ext>
                  </a:extLst>
                </a:gridCol>
                <a:gridCol w="1186237">
                  <a:extLst>
                    <a:ext uri="{9D8B030D-6E8A-4147-A177-3AD203B41FA5}">
                      <a16:colId xmlns:a16="http://schemas.microsoft.com/office/drawing/2014/main" val="19185211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預期關鍵成果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112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114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9699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512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2459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8914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230847"/>
                  </a:ext>
                </a:extLst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395954" y="958365"/>
            <a:ext cx="1996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量化關鍵成果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395953" y="3511354"/>
            <a:ext cx="1996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質化關鍵成果</a:t>
            </a:r>
          </a:p>
        </p:txBody>
      </p:sp>
    </p:spTree>
    <p:extLst>
      <p:ext uri="{BB962C8B-B14F-4D97-AF65-F5344CB8AC3E}">
        <p14:creationId xmlns:p14="http://schemas.microsoft.com/office/powerpoint/2010/main" val="1063032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附件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9357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112</a:t>
            </a:r>
            <a:r>
              <a:rPr lang="zh-TW" altLang="en-US" smtClean="0"/>
              <a:t>年度國家生技研究園區次世代治療方法轉譯計畫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0D52D-1EC5-494F-8E6E-5D4F1A9A67B7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7583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910</Words>
  <Application>Microsoft Office PowerPoint</Application>
  <PresentationFormat>寬螢幕</PresentationFormat>
  <Paragraphs>141</Paragraphs>
  <Slides>15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1" baseType="lpstr">
      <vt:lpstr>微軟正黑體</vt:lpstr>
      <vt:lpstr>新細明體</vt:lpstr>
      <vt:lpstr>Arial</vt:lpstr>
      <vt:lpstr>Calibri</vt:lpstr>
      <vt:lpstr>Wingdings</vt:lpstr>
      <vt:lpstr>Office 佈景主題</vt:lpstr>
      <vt:lpstr>112年度國家生技研究園區次世代治療方法轉譯計畫 意向書</vt:lpstr>
      <vt:lpstr>臨床需求、問題及本計畫技術提出之解決方案</vt:lpstr>
      <vt:lpstr>研發技術(治療方法)之全球(產業)發展趨勢</vt:lpstr>
      <vt:lpstr>研發技術之競爭者比較、執行利基與專利切入空間</vt:lpstr>
      <vt:lpstr>研發技術之專利佈局及現況</vt:lpstr>
      <vt:lpstr>目標產品概況表 (Target Product Profile)</vt:lpstr>
      <vt:lpstr>計畫執行方法與步驟</vt:lpstr>
      <vt:lpstr>支持性實驗數據 (目前成果)</vt:lpstr>
      <vt:lpstr>技轉/衍生新創之規劃</vt:lpstr>
      <vt:lpstr>經費預估</vt:lpstr>
      <vt:lpstr>(總)主持人、共同主持人及主要執行人員</vt:lpstr>
      <vt:lpstr>未來三年預定工作時程、執行進度暨查核點</vt:lpstr>
      <vt:lpstr>預期未來三年關鍵成果</vt:lpstr>
      <vt:lpstr>附件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Joyce</dc:creator>
  <cp:lastModifiedBy>Joyce</cp:lastModifiedBy>
  <cp:revision>39</cp:revision>
  <dcterms:created xsi:type="dcterms:W3CDTF">2020-09-23T09:49:41Z</dcterms:created>
  <dcterms:modified xsi:type="dcterms:W3CDTF">2022-06-27T07:44:36Z</dcterms:modified>
</cp:coreProperties>
</file>